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457200" algn="ctr">
              <a:buClrTx/>
              <a:buSzTx/>
              <a:buFontTx/>
              <a:buNone/>
              <a:defRPr sz="2400"/>
            </a:lvl2pPr>
            <a:lvl3pPr marL="0" indent="914400" algn="ctr">
              <a:buClrTx/>
              <a:buSzTx/>
              <a:buFontTx/>
              <a:buNone/>
              <a:defRPr sz="2400"/>
            </a:lvl3pPr>
            <a:lvl4pPr marL="0" indent="1371600" algn="ctr">
              <a:buClrTx/>
              <a:buSzTx/>
              <a:buFontTx/>
              <a:buNone/>
              <a:defRPr sz="2400"/>
            </a:lvl4pPr>
            <a:lvl5pPr marL="0" indent="18288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6" name="內文層級一…"/>
          <p:cNvSpPr txBox="1"/>
          <p:nvPr>
            <p:ph type="body" idx="1"/>
          </p:nvPr>
        </p:nvSpPr>
        <p:spPr>
          <a:xfrm rot="5400000">
            <a:off x="2396331" y="57943"/>
            <a:ext cx="4351338" cy="7886701"/>
          </a:xfrm>
          <a:prstGeom prst="rect">
            <a:avLst/>
          </a:prstGeom>
        </p:spPr>
        <p:txBody>
          <a:bodyPr/>
          <a:lstStyle>
            <a:lvl1pPr marL="228600" indent="-50800"/>
            <a:lvl2pPr marL="698500" indent="-88900"/>
            <a:lvl3pPr marL="1183639" indent="-142239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大標題文字"/>
          <p:cNvSpPr txBox="1"/>
          <p:nvPr>
            <p:ph type="title"/>
          </p:nvPr>
        </p:nvSpPr>
        <p:spPr>
          <a:xfrm rot="5400000">
            <a:off x="4623592" y="2285206"/>
            <a:ext cx="5811839" cy="1971676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05" name="內文層級一…"/>
          <p:cNvSpPr txBox="1"/>
          <p:nvPr>
            <p:ph type="body" idx="1"/>
          </p:nvPr>
        </p:nvSpPr>
        <p:spPr>
          <a:xfrm rot="5400000">
            <a:off x="623093" y="370681"/>
            <a:ext cx="5811838" cy="5800726"/>
          </a:xfrm>
          <a:prstGeom prst="rect">
            <a:avLst/>
          </a:prstGeom>
        </p:spPr>
        <p:txBody>
          <a:bodyPr/>
          <a:lstStyle>
            <a:lvl1pPr marL="228600" indent="-50800"/>
            <a:lvl2pPr marL="698500" indent="-88900"/>
            <a:lvl3pPr marL="1183639" indent="-142239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50800"/>
            <a:lvl2pPr marL="698500" indent="-88900"/>
            <a:lvl3pPr marL="1183639" indent="-142239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hape 36"/>
          <p:cNvSpPr txBox="1"/>
          <p:nvPr>
            <p:ph type="body" sz="half" idx="13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marL="228600" indent="-50800"/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內文層級一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/>
            </a:lvl1pPr>
            <a:lvl2pPr marL="0" indent="457200">
              <a:buClrTx/>
              <a:buSzTx/>
              <a:buFontTx/>
              <a:buNone/>
              <a:defRPr b="1" sz="2400"/>
            </a:lvl2pPr>
            <a:lvl3pPr marL="0" indent="914400">
              <a:buClrTx/>
              <a:buSzTx/>
              <a:buFontTx/>
              <a:buNone/>
              <a:defRPr b="1" sz="2400"/>
            </a:lvl3pPr>
            <a:lvl4pPr marL="0" indent="1371600">
              <a:buClrTx/>
              <a:buSzTx/>
              <a:buFontTx/>
              <a:buNone/>
              <a:defRPr b="1" sz="2400"/>
            </a:lvl4pPr>
            <a:lvl5pPr marL="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Shape 43"/>
          <p:cNvSpPr txBox="1"/>
          <p:nvPr>
            <p:ph type="body" sz="half" idx="13"/>
          </p:nvPr>
        </p:nvSpPr>
        <p:spPr>
          <a:xfrm>
            <a:off x="629841" y="2505075"/>
            <a:ext cx="3868341" cy="3684588"/>
          </a:xfrm>
          <a:prstGeom prst="rect">
            <a:avLst/>
          </a:prstGeom>
        </p:spPr>
        <p:txBody>
          <a:bodyPr/>
          <a:lstStyle/>
          <a:p>
            <a:pPr marL="228600" indent="-50800"/>
          </a:p>
        </p:txBody>
      </p:sp>
      <p:sp>
        <p:nvSpPr>
          <p:cNvPr id="51" name="Shape 44"/>
          <p:cNvSpPr txBox="1"/>
          <p:nvPr>
            <p:ph type="body" sz="quarter" idx="14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Shape 45"/>
          <p:cNvSpPr txBox="1"/>
          <p:nvPr>
            <p:ph type="body" sz="half" idx="15"/>
          </p:nvPr>
        </p:nvSpPr>
        <p:spPr>
          <a:xfrm>
            <a:off x="4629149" y="2505075"/>
            <a:ext cx="3887393" cy="3684588"/>
          </a:xfrm>
          <a:prstGeom prst="rect">
            <a:avLst/>
          </a:prstGeom>
        </p:spPr>
        <p:txBody>
          <a:bodyPr/>
          <a:lstStyle/>
          <a:p>
            <a:pPr marL="228600" indent="-50800"/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76" name="內文層級一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 marL="228600" indent="-25400">
              <a:defRPr sz="3200"/>
            </a:lvl1pPr>
            <a:lvl2pPr marL="693057" indent="-58057">
              <a:defRPr sz="3200"/>
            </a:lvl2pPr>
            <a:lvl3pPr marL="1168400" indent="-101600">
              <a:defRPr sz="3200"/>
            </a:lvl3pPr>
            <a:lvl4pPr marL="1661160" indent="-162560">
              <a:defRPr sz="3200"/>
            </a:lvl4pPr>
            <a:lvl5pPr marL="2118360" indent="-162560"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7" name="Shape 61"/>
          <p:cNvSpPr txBox="1"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86" name="Shape 67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內文層級一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8251408" y="6404313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6350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096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214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637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209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781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353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925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497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88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>
              <a:defRPr sz="5400">
                <a:solidFill>
                  <a:srgbClr val="C00000"/>
                </a:solidFill>
              </a:defRPr>
            </a:pPr>
            <a:r>
              <a:t>10610CS235101</a:t>
            </a:r>
            <a:br/>
            <a:r>
              <a:rPr>
                <a:solidFill>
                  <a:srgbClr val="3F3F3F"/>
                </a:solidFill>
              </a:rPr>
              <a:t>Data Structures</a:t>
            </a:r>
            <a:br>
              <a:rPr>
                <a:solidFill>
                  <a:srgbClr val="3F3F3F"/>
                </a:solidFill>
              </a:rPr>
            </a:br>
            <a:r>
              <a:rPr>
                <a:solidFill>
                  <a:srgbClr val="3F3F3F"/>
                </a:solidFill>
              </a:rPr>
              <a:t>Homework 1</a:t>
            </a:r>
          </a:p>
        </p:txBody>
      </p:sp>
      <p:sp>
        <p:nvSpPr>
          <p:cNvPr id="116" name="Shape 89"/>
          <p:cNvSpPr txBox="1"/>
          <p:nvPr>
            <p:ph type="subTitle" sz="quarter" idx="1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  <a:defRPr>
                <a:solidFill>
                  <a:srgbClr val="3F3F3F"/>
                </a:solidFill>
              </a:defRPr>
            </a:pPr>
            <a:r>
              <a:t>2017/10/17 10:10</a:t>
            </a:r>
            <a:br/>
            <a:r>
              <a:t>~</a:t>
            </a:r>
            <a:br/>
            <a:r>
              <a:t>2017/10/31 23:59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STL is not allowed</a:t>
            </a:r>
          </a:p>
        </p:txBody>
      </p:sp>
      <p:sp>
        <p:nvSpPr>
          <p:cNvPr id="154" name="Shape 143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3F3F3F"/>
                </a:solidFill>
              </a:defRPr>
            </a:pPr>
            <a:r>
              <a:t>&lt;stack&gt; &lt;queue&gt; &lt;list&gt; &lt;vector&gt; are not allowed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3F3F3F"/>
                </a:solidFill>
              </a:defRPr>
            </a:pPr>
          </a:p>
          <a:p>
            <a:pPr marL="228600" indent="-228600">
              <a:buClr>
                <a:srgbClr val="3F3F3F"/>
              </a:buClr>
              <a:defRPr>
                <a:solidFill>
                  <a:srgbClr val="3F3F3F"/>
                </a:solidFill>
              </a:defRPr>
            </a:pPr>
            <a:r>
              <a:t>main.cpp &amp; function.h </a:t>
            </a:r>
            <a:r>
              <a:t>會給你們</a:t>
            </a:r>
            <a:r>
              <a:t>,</a:t>
            </a:r>
            <a:r>
              <a:t>不能更改</a:t>
            </a:r>
          </a:p>
          <a:p>
            <a:pPr marL="228600" indent="-228600">
              <a:buClr>
                <a:srgbClr val="3F3F3F"/>
              </a:buClr>
              <a:defRPr>
                <a:solidFill>
                  <a:srgbClr val="3F3F3F"/>
                </a:solidFill>
              </a:defRPr>
            </a:pPr>
            <a:r>
              <a:t>因此不會有</a:t>
            </a:r>
            <a:r>
              <a:t>&lt;stack&gt;&lt;queue&gt;</a:t>
            </a:r>
            <a:r>
              <a:t>被宣告</a:t>
            </a:r>
          </a:p>
          <a:p>
            <a:pPr marL="0" indent="0">
              <a:buSzTx/>
              <a:buNone/>
              <a:defRPr>
                <a:solidFill>
                  <a:srgbClr val="3F3F3F"/>
                </a:solidFill>
              </a:defRPr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Submission</a:t>
            </a:r>
          </a:p>
        </p:txBody>
      </p:sp>
      <p:sp>
        <p:nvSpPr>
          <p:cNvPr id="157" name="Shape 149"/>
          <p:cNvSpPr txBox="1"/>
          <p:nvPr>
            <p:ph type="body" idx="1"/>
          </p:nvPr>
        </p:nvSpPr>
        <p:spPr>
          <a:xfrm>
            <a:off x="628649" y="1354014"/>
            <a:ext cx="8137281" cy="482295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565150" indent="-203454" defTabSz="813816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492">
                <a:solidFill>
                  <a:srgbClr val="3F3F3F"/>
                </a:solidFill>
              </a:defRPr>
            </a:pPr>
            <a:r>
              <a:t>OJ : #11595 - DS_2017fall_HW1</a:t>
            </a:r>
          </a:p>
          <a:p>
            <a:pPr lvl="1" marL="1254349" indent="-406624" defTabSz="813816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492">
                <a:solidFill>
                  <a:srgbClr val="3F3F3F"/>
                </a:solidFill>
              </a:defRPr>
            </a:pPr>
            <a:r>
              <a:t>Submit your code</a:t>
            </a:r>
            <a:endParaRPr sz="2136"/>
          </a:p>
          <a:p>
            <a:pPr lvl="1" marL="0" indent="847725" defTabSz="813816">
              <a:lnSpc>
                <a:spcPct val="70000"/>
              </a:lnSpc>
              <a:spcBef>
                <a:spcPts val="0"/>
              </a:spcBef>
              <a:buSzTx/>
              <a:buNone/>
              <a:defRPr sz="2046">
                <a:solidFill>
                  <a:srgbClr val="C00000"/>
                </a:solidFill>
              </a:defRPr>
            </a:pPr>
          </a:p>
          <a:p>
            <a:pPr marL="203454" indent="-203454" defTabSz="813816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492">
                <a:solidFill>
                  <a:srgbClr val="3F3F3F"/>
                </a:solidFill>
              </a:defRPr>
            </a:pPr>
            <a:r>
              <a:t>ILMS :</a:t>
            </a:r>
          </a:p>
          <a:p>
            <a:pPr lvl="1" marL="0" indent="847725" defTabSz="813816">
              <a:lnSpc>
                <a:spcPct val="100000"/>
              </a:lnSpc>
              <a:spcBef>
                <a:spcPts val="0"/>
              </a:spcBef>
              <a:buSzTx/>
              <a:buNone/>
              <a:defRPr sz="2136">
                <a:solidFill>
                  <a:srgbClr val="C00000"/>
                </a:solidFill>
              </a:defRPr>
            </a:pPr>
            <a:r>
              <a:t>遵照之前公告的作業繳交模式</a:t>
            </a:r>
          </a:p>
          <a:p>
            <a:pPr lvl="1" marL="1254349" indent="-406624" defTabSz="813816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136">
                <a:solidFill>
                  <a:srgbClr val="3F3F3F"/>
                </a:solidFill>
              </a:defRPr>
            </a:pPr>
            <a:r>
              <a:t>以</a:t>
            </a:r>
            <a:r>
              <a:t>Homework1</a:t>
            </a:r>
            <a:r>
              <a:t>為例</a:t>
            </a:r>
            <a:r>
              <a:t>,</a:t>
            </a:r>
            <a:r>
              <a:t>請將所有檔案放到名為</a:t>
            </a:r>
            <a:r>
              <a:t>hw1</a:t>
            </a:r>
            <a:r>
              <a:t>的資</a:t>
            </a:r>
            <a:r>
              <a:t>	</a:t>
            </a:r>
            <a:r>
              <a:t>料夾之下</a:t>
            </a:r>
            <a:r>
              <a:t>,</a:t>
            </a:r>
            <a:r>
              <a:t>並且將</a:t>
            </a:r>
            <a:r>
              <a:t>hw1</a:t>
            </a:r>
            <a:r>
              <a:t>打包成一個</a:t>
            </a:r>
            <a:r>
              <a:t>.zip</a:t>
            </a:r>
            <a:r>
              <a:t>檔</a:t>
            </a:r>
          </a:p>
          <a:p>
            <a:pPr lvl="2" marL="0" indent="1232027" defTabSz="813816">
              <a:lnSpc>
                <a:spcPct val="100000"/>
              </a:lnSpc>
              <a:spcBef>
                <a:spcPts val="0"/>
              </a:spcBef>
              <a:buSzTx/>
              <a:buNone/>
              <a:defRPr sz="1779">
                <a:solidFill>
                  <a:srgbClr val="3F3F3F"/>
                </a:solidFill>
              </a:defRPr>
            </a:pPr>
          </a:p>
          <a:p>
            <a:pPr lvl="2" marL="0" indent="1232027" defTabSz="813816">
              <a:lnSpc>
                <a:spcPct val="100000"/>
              </a:lnSpc>
              <a:spcBef>
                <a:spcPts val="0"/>
              </a:spcBef>
              <a:buSzTx/>
              <a:buNone/>
              <a:defRPr sz="1779">
                <a:solidFill>
                  <a:srgbClr val="3F3F3F"/>
                </a:solidFill>
              </a:defRPr>
            </a:pPr>
            <a:r>
              <a:t>Zip</a:t>
            </a:r>
            <a:r>
              <a:t>檔裡要包含 </a:t>
            </a:r>
            <a:r>
              <a:t>code.cpp, function.h, main.cpp</a:t>
            </a:r>
          </a:p>
          <a:p>
            <a:pPr lvl="2" marL="0" indent="1232027" defTabSz="813816">
              <a:lnSpc>
                <a:spcPct val="100000"/>
              </a:lnSpc>
              <a:spcBef>
                <a:spcPts val="0"/>
              </a:spcBef>
              <a:buSzTx/>
              <a:buNone/>
              <a:defRPr sz="1779">
                <a:solidFill>
                  <a:srgbClr val="3F3F3F"/>
                </a:solidFill>
              </a:defRPr>
            </a:pPr>
            <a:r>
              <a:t>Zip檔的命名格式</a:t>
            </a:r>
          </a:p>
          <a:p>
            <a:pPr lvl="3" marL="1830802" indent="-406624" defTabSz="813816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100178"/>
              <a:defRPr sz="1602">
                <a:solidFill>
                  <a:srgbClr val="3F3F3F"/>
                </a:solidFill>
              </a:defRPr>
            </a:pPr>
            <a:r>
              <a:t> </a:t>
            </a:r>
            <a:r>
              <a:t>學號</a:t>
            </a:r>
            <a:r>
              <a:t>_作業_版本.zip</a:t>
            </a:r>
          </a:p>
          <a:p>
            <a:pPr lvl="3" marL="1830802" indent="-406624" defTabSz="813816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100178"/>
              <a:defRPr sz="1602">
                <a:solidFill>
                  <a:srgbClr val="3F3F3F"/>
                </a:solidFill>
              </a:defRPr>
            </a:pPr>
            <a:r>
              <a:t>例: 101062122_hw1_v1.zip</a:t>
            </a:r>
          </a:p>
          <a:p>
            <a:pPr lvl="3" marL="1830802" indent="-406624" defTabSz="813816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100178"/>
              <a:defRPr sz="1602">
                <a:solidFill>
                  <a:srgbClr val="3F3F3F"/>
                </a:solidFill>
              </a:defRPr>
            </a:pPr>
            <a:r>
              <a:t>檔案版本用以識別避免爭議</a:t>
            </a:r>
          </a:p>
          <a:p>
            <a:pPr lvl="3" marL="1830802" indent="-406624" defTabSz="813816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SzPct val="100178"/>
              <a:defRPr sz="1602">
                <a:solidFill>
                  <a:srgbClr val="3F3F3F"/>
                </a:solidFill>
              </a:defRPr>
            </a:pPr>
            <a:r>
              <a:t>所有英文檔案名皆須為小寫</a:t>
            </a:r>
          </a:p>
          <a:p>
            <a:pPr lvl="2" marL="1638651" indent="-406624" defTabSz="813816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1779">
                <a:solidFill>
                  <a:srgbClr val="3F3F3F"/>
                </a:solidFill>
              </a:defRPr>
            </a:pPr>
          </a:p>
          <a:p>
            <a:pPr lvl="1" marL="1254349" indent="-406624" defTabSz="813816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136">
                <a:solidFill>
                  <a:srgbClr val="3F3F3F"/>
                </a:solidFill>
              </a:defRPr>
            </a:pPr>
            <a:r>
              <a:t>勿使用zip以外的格式，如tar,rar,7z等</a:t>
            </a:r>
          </a:p>
        </p:txBody>
      </p:sp>
      <p:sp>
        <p:nvSpPr>
          <p:cNvPr id="158" name="文字方塊 1"/>
          <p:cNvSpPr txBox="1"/>
          <p:nvPr/>
        </p:nvSpPr>
        <p:spPr>
          <a:xfrm>
            <a:off x="362608" y="6176962"/>
            <a:ext cx="877206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Arial"/>
              </a:rPr>
              <a:t>上傳到</a:t>
            </a:r>
            <a:r>
              <a:t>ILMS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和 </a:t>
            </a:r>
            <a:r>
              <a:t>OJ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的</a:t>
            </a:r>
            <a:r>
              <a:t>code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必須一致</a:t>
            </a:r>
            <a:r>
              <a:t>,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否則不計分</a:t>
            </a:r>
            <a:r>
              <a:t>,</a:t>
            </a:r>
            <a:r>
              <a:rPr>
                <a:latin typeface="+mj-lt"/>
                <a:ea typeface="+mj-ea"/>
                <a:cs typeface="+mj-cs"/>
                <a:sym typeface="Arial"/>
              </a:rPr>
              <a:t>一律</a:t>
            </a:r>
            <a:r>
              <a:t>0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9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119" name="Shape 95"/>
          <p:cNvSpPr txBox="1"/>
          <p:nvPr>
            <p:ph type="body" idx="1"/>
          </p:nvPr>
        </p:nvSpPr>
        <p:spPr>
          <a:xfrm>
            <a:off x="628650" y="1431687"/>
            <a:ext cx="8515200" cy="4771202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385762" indent="-385762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98214"/>
              <a:buFontTx/>
              <a:buAutoNum type="arabicPeriod" startAt="1"/>
              <a:defRPr sz="2700">
                <a:solidFill>
                  <a:srgbClr val="3F3F3F"/>
                </a:solidFill>
              </a:defRPr>
            </a:pPr>
          </a:p>
          <a:p>
            <a:pPr marL="385762" indent="-385762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98214"/>
              <a:buFontTx/>
              <a:buAutoNum type="arabicPeriod" startAt="2"/>
              <a:defRPr sz="2700">
                <a:solidFill>
                  <a:srgbClr val="3F3F3F"/>
                </a:solidFill>
              </a:defRPr>
            </a:pPr>
          </a:p>
          <a:p>
            <a:pPr marL="385763" indent="-385763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98214"/>
              <a:buFontTx/>
              <a:buAutoNum type="arabicPeriod" startAt="1"/>
              <a:defRPr>
                <a:solidFill>
                  <a:srgbClr val="3F3F3F"/>
                </a:solidFill>
              </a:defRPr>
            </a:pPr>
            <a:r>
              <a:t>Check the format of parentheses that is valid or not</a:t>
            </a:r>
          </a:p>
          <a:p>
            <a:pPr marL="385763" indent="-385763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98214"/>
              <a:buFontTx/>
              <a:buAutoNum type="arabicPeriod" startAt="1"/>
              <a:defRPr>
                <a:solidFill>
                  <a:srgbClr val="3F3F3F"/>
                </a:solidFill>
              </a:defRPr>
            </a:pPr>
          </a:p>
          <a:p>
            <a:pPr marL="385763" indent="-385763">
              <a:lnSpc>
                <a:spcPct val="70000"/>
              </a:lnSpc>
              <a:buClr>
                <a:srgbClr val="3F3F3F"/>
              </a:buClr>
              <a:buSzPct val="98214"/>
              <a:buFontTx/>
              <a:buAutoNum type="arabicPeriod" startAt="2"/>
              <a:defRPr>
                <a:solidFill>
                  <a:srgbClr val="3F3F3F"/>
                </a:solidFill>
              </a:defRPr>
            </a:pPr>
            <a:r>
              <a:t>If true,</a:t>
            </a:r>
            <a:br/>
            <a:r>
              <a:t>	output “True” and </a:t>
            </a:r>
            <a:br/>
            <a:r>
              <a:t>	evaluate the value of expression</a:t>
            </a:r>
          </a:p>
          <a:p>
            <a:pPr marL="0" indent="0">
              <a:lnSpc>
                <a:spcPct val="70000"/>
              </a:lnSpc>
              <a:buSzTx/>
              <a:buNone/>
              <a:defRPr>
                <a:solidFill>
                  <a:srgbClr val="3F3F3F"/>
                </a:solidFill>
              </a:defRPr>
            </a:pPr>
            <a:r>
              <a:t>     If false, </a:t>
            </a:r>
          </a:p>
          <a:p>
            <a:pPr lvl="1" marL="0" indent="457200">
              <a:lnSpc>
                <a:spcPct val="70000"/>
              </a:lnSpc>
              <a:spcBef>
                <a:spcPts val="500"/>
              </a:spcBef>
              <a:buSzTx/>
              <a:buNone/>
              <a:defRPr>
                <a:solidFill>
                  <a:srgbClr val="3F3F3F"/>
                </a:solidFill>
              </a:defRPr>
            </a:pPr>
            <a:r>
              <a:t>	output “False” and </a:t>
            </a:r>
          </a:p>
          <a:p>
            <a:pPr lvl="1" marL="0" indent="457200">
              <a:lnSpc>
                <a:spcPct val="70000"/>
              </a:lnSpc>
              <a:spcBef>
                <a:spcPts val="500"/>
              </a:spcBef>
              <a:buSzTx/>
              <a:buNone/>
              <a:defRPr>
                <a:solidFill>
                  <a:srgbClr val="3F3F3F"/>
                </a:solidFill>
              </a:defRPr>
            </a:pPr>
            <a:r>
              <a:t>      transform the expression to the correct form and              	evaluate the value of expression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0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I/O</a:t>
            </a:r>
          </a:p>
        </p:txBody>
      </p:sp>
      <p:sp>
        <p:nvSpPr>
          <p:cNvPr id="122" name="Shape 101"/>
          <p:cNvSpPr txBox="1"/>
          <p:nvPr>
            <p:ph type="body" idx="1"/>
          </p:nvPr>
        </p:nvSpPr>
        <p:spPr>
          <a:xfrm>
            <a:off x="628648" y="1494124"/>
            <a:ext cx="8075736" cy="493305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-228600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99615"/>
              <a:defRPr>
                <a:solidFill>
                  <a:srgbClr val="3F3F3F"/>
                </a:solidFill>
              </a:defRPr>
            </a:pPr>
            <a:r>
              <a:t>Input format:</a:t>
            </a:r>
          </a:p>
          <a:p>
            <a:pPr lvl="1" marL="685800" indent="-201930">
              <a:lnSpc>
                <a:spcPts val="28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0 &lt;|input|&lt;=1000000</a:t>
            </a:r>
          </a:p>
          <a:p>
            <a:pPr lvl="1" marL="685800" indent="-201930">
              <a:lnSpc>
                <a:spcPts val="28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C00000"/>
                </a:solidFill>
              </a:defRPr>
            </a:pPr>
            <a:r>
              <a:t>1</a:t>
            </a:r>
            <a:r>
              <a:rPr baseline="30000"/>
              <a:t>st</a:t>
            </a:r>
            <a:r>
              <a:t> character</a:t>
            </a:r>
            <a:r>
              <a:rPr>
                <a:solidFill>
                  <a:srgbClr val="323F4F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一定是</a:t>
            </a:r>
            <a:r>
              <a:rPr>
                <a:solidFill>
                  <a:srgbClr val="980000"/>
                </a:solidFill>
              </a:rPr>
              <a:t> (</a:t>
            </a:r>
            <a:r>
              <a:rPr>
                <a:solidFill>
                  <a:srgbClr val="323F4F"/>
                </a:solidFill>
              </a:rPr>
              <a:t> </a:t>
            </a:r>
            <a:r>
              <a:rPr>
                <a:solidFill>
                  <a:srgbClr val="323F4F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或</a:t>
            </a:r>
            <a:r>
              <a:rPr>
                <a:solidFill>
                  <a:srgbClr val="323F4F"/>
                </a:solidFill>
              </a:rPr>
              <a:t> </a:t>
            </a:r>
            <a:r>
              <a:rPr>
                <a:solidFill>
                  <a:srgbClr val="980000"/>
                </a:solidFill>
              </a:rPr>
              <a:t>{</a:t>
            </a:r>
            <a:r>
              <a:rPr>
                <a:solidFill>
                  <a:srgbClr val="323F4F"/>
                </a:solidFill>
              </a:rPr>
              <a:t> </a:t>
            </a:r>
            <a:r>
              <a:rPr>
                <a:solidFill>
                  <a:srgbClr val="323F4F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或</a:t>
            </a:r>
            <a:r>
              <a:rPr>
                <a:solidFill>
                  <a:srgbClr val="323F4F"/>
                </a:solidFill>
              </a:rPr>
              <a:t> </a:t>
            </a:r>
            <a:r>
              <a:rPr>
                <a:solidFill>
                  <a:srgbClr val="980000"/>
                </a:solidFill>
              </a:rPr>
              <a:t>[</a:t>
            </a:r>
          </a:p>
          <a:p>
            <a:pPr lvl="1" marL="685800" indent="-201930">
              <a:lnSpc>
                <a:spcPts val="28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Operands range from </a:t>
            </a:r>
            <a:r>
              <a:rPr>
                <a:solidFill>
                  <a:srgbClr val="980000"/>
                </a:solidFill>
              </a:rPr>
              <a:t>0 to 9</a:t>
            </a:r>
            <a:r>
              <a:t>.</a:t>
            </a:r>
          </a:p>
          <a:p>
            <a:pPr lvl="1" marL="685800" indent="-201930">
              <a:lnSpc>
                <a:spcPts val="28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The set of operators contains </a:t>
            </a:r>
            <a:r>
              <a:rPr>
                <a:solidFill>
                  <a:srgbClr val="980000"/>
                </a:solidFill>
              </a:rPr>
              <a:t>( ) { } [ ] + - * /</a:t>
            </a:r>
            <a:r>
              <a:t>	</a:t>
            </a:r>
          </a:p>
          <a:p>
            <a:pPr lvl="2" marL="1117600" indent="-201930">
              <a:lnSpc>
                <a:spcPts val="2800"/>
              </a:lnSpc>
              <a:spcBef>
                <a:spcPts val="500"/>
              </a:spcBef>
              <a:buClr>
                <a:srgbClr val="3F3F3F"/>
              </a:buClr>
              <a:defRPr sz="2000">
                <a:solidFill>
                  <a:srgbClr val="3F3F3F"/>
                </a:solidFill>
              </a:defRPr>
            </a:pPr>
            <a:r>
              <a:t>/ : integer division, e.g. 5/4=1, 5/8=0 </a:t>
            </a:r>
          </a:p>
          <a:p>
            <a:pPr lvl="1" marL="685800" indent="-201930">
              <a:lnSpc>
                <a:spcPts val="28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No space character in expression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0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I/O</a:t>
            </a:r>
          </a:p>
        </p:txBody>
      </p:sp>
      <p:sp>
        <p:nvSpPr>
          <p:cNvPr id="125" name="Shape 101"/>
          <p:cNvSpPr txBox="1"/>
          <p:nvPr>
            <p:ph type="body" idx="1"/>
          </p:nvPr>
        </p:nvSpPr>
        <p:spPr>
          <a:xfrm>
            <a:off x="628648" y="1494124"/>
            <a:ext cx="8075736" cy="493305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-228600">
              <a:lnSpc>
                <a:spcPct val="70000"/>
              </a:lnSpc>
              <a:buClr>
                <a:srgbClr val="3F3F3F"/>
              </a:buClr>
              <a:buSzPct val="99615"/>
              <a:defRPr sz="2500">
                <a:solidFill>
                  <a:srgbClr val="3F3F3F"/>
                </a:solidFill>
              </a:defRPr>
            </a:pPr>
            <a:r>
              <a:t>Output format:</a:t>
            </a:r>
          </a:p>
          <a:p>
            <a:pPr lvl="1" marL="826769" indent="-342900">
              <a:lnSpc>
                <a:spcPct val="700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If true,</a:t>
            </a:r>
          </a:p>
          <a:p>
            <a:pPr lvl="2" marL="1272223" indent="-342900">
              <a:lnSpc>
                <a:spcPct val="700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True </a:t>
            </a:r>
            <a:endParaRPr sz="2000"/>
          </a:p>
          <a:p>
            <a:pPr lvl="2" marL="1272223" indent="-342900">
              <a:lnSpc>
                <a:spcPct val="700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the value of expression</a:t>
            </a:r>
            <a:endParaRPr sz="2000"/>
          </a:p>
          <a:p>
            <a:pPr lvl="1" marL="826769" indent="-342900">
              <a:lnSpc>
                <a:spcPct val="700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If false, </a:t>
            </a:r>
          </a:p>
          <a:p>
            <a:pPr lvl="2" marL="1272223" indent="-342900">
              <a:lnSpc>
                <a:spcPct val="700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False </a:t>
            </a:r>
            <a:endParaRPr sz="2000"/>
          </a:p>
          <a:p>
            <a:pPr lvl="2" marL="1272223" indent="-342900">
              <a:lnSpc>
                <a:spcPct val="700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transform the expression to the correct form </a:t>
            </a:r>
          </a:p>
          <a:p>
            <a:pPr lvl="2" marL="1272223" indent="-342900">
              <a:lnSpc>
                <a:spcPct val="70000"/>
              </a:lnSpc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</a:defRPr>
            </a:pPr>
            <a:r>
              <a:t>the value of expression</a:t>
            </a:r>
          </a:p>
        </p:txBody>
      </p:sp>
      <p:sp>
        <p:nvSpPr>
          <p:cNvPr id="126" name="矩形 5"/>
          <p:cNvSpPr txBox="1"/>
          <p:nvPr/>
        </p:nvSpPr>
        <p:spPr>
          <a:xfrm>
            <a:off x="628647" y="5868034"/>
            <a:ext cx="7886704" cy="107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Please follow the format on the above to prevent the error on 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Online Judge</a:t>
            </a:r>
          </a:p>
        </p:txBody>
      </p:sp>
      <p:graphicFrame>
        <p:nvGraphicFramePr>
          <p:cNvPr id="127" name="表格 3"/>
          <p:cNvGraphicFramePr/>
          <p:nvPr/>
        </p:nvGraphicFramePr>
        <p:xfrm>
          <a:off x="1612141" y="4108067"/>
          <a:ext cx="3664488" cy="17599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29620"/>
                <a:gridCol w="1734868"/>
              </a:tblGrid>
              <a:tr h="325923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Arial"/>
                        </a:rPr>
                        <a:t>Input</a:t>
                      </a:r>
                    </a:p>
                  </a:txBody>
                  <a:tcPr marL="32595" marR="32595" marT="32595" marB="3259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sym typeface="Arial"/>
                        </a:rPr>
                        <a:t>Output</a:t>
                      </a:r>
                    </a:p>
                  </a:txBody>
                  <a:tcPr marL="32595" marR="32595" marT="32595" marB="32595" anchor="t" anchorCtr="0" horzOverflow="overflow"/>
                </a:tc>
              </a:tr>
              <a:tr h="5866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>
                          <a:solidFill>
                            <a:srgbClr val="323F4F"/>
                          </a:solidFill>
                          <a:sym typeface="Arial"/>
                        </a:rPr>
                        <a:t>{()}</a:t>
                      </a:r>
                    </a:p>
                  </a:txBody>
                  <a:tcPr marL="32595" marR="32595" marT="32595" marB="3259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>
                          <a:solidFill>
                            <a:srgbClr val="323F4F"/>
                          </a:solidFill>
                          <a:sym typeface="Arial"/>
                        </a:rPr>
                        <a:t>True
0</a:t>
                      </a:r>
                    </a:p>
                  </a:txBody>
                  <a:tcPr marL="32595" marR="32595" marT="32595" marB="32595" anchor="t" anchorCtr="0" horzOverflow="overflow"/>
                </a:tc>
              </a:tr>
              <a:tr h="8473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>
                          <a:solidFill>
                            <a:srgbClr val="323F4F"/>
                          </a:solidFill>
                          <a:sym typeface="Arial"/>
                        </a:rPr>
                        <a:t>(7/[5+1]</a:t>
                      </a:r>
                    </a:p>
                  </a:txBody>
                  <a:tcPr marL="32595" marR="32595" marT="32595" marB="3259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>
                          <a:solidFill>
                            <a:srgbClr val="323F4F"/>
                          </a:solidFill>
                          <a:sym typeface="Arial"/>
                        </a:rPr>
                        <a:t>False
(7/[5+1])
1</a:t>
                      </a:r>
                    </a:p>
                  </a:txBody>
                  <a:tcPr marL="32595" marR="32595" marT="32595" marB="3259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08"/>
          <p:cNvSpPr txBox="1"/>
          <p:nvPr>
            <p:ph type="title"/>
          </p:nvPr>
        </p:nvSpPr>
        <p:spPr>
          <a:xfrm>
            <a:off x="628650" y="193431"/>
            <a:ext cx="7886700" cy="1325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The definition of input data</a:t>
            </a:r>
          </a:p>
        </p:txBody>
      </p:sp>
      <p:sp>
        <p:nvSpPr>
          <p:cNvPr id="130" name="Shape 109"/>
          <p:cNvSpPr txBox="1"/>
          <p:nvPr>
            <p:ph type="body" idx="1"/>
          </p:nvPr>
        </p:nvSpPr>
        <p:spPr>
          <a:xfrm>
            <a:off x="197826" y="1224910"/>
            <a:ext cx="7886701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6056" indent="-195452" defTabSz="521208">
              <a:lnSpc>
                <a:spcPct val="70000"/>
              </a:lnSpc>
              <a:spcBef>
                <a:spcPts val="200"/>
              </a:spcBef>
              <a:buFontTx/>
              <a:buAutoNum type="alphaUcPeriod" startAt="1"/>
              <a:defRPr b="1" sz="1140">
                <a:solidFill>
                  <a:srgbClr val="323F4F"/>
                </a:solidFill>
              </a:defRPr>
            </a:pPr>
            <a:r>
              <a:t>有運算式要計算,其運算式為infix expression  e.g. ([2+3]*8/3)</a:t>
            </a:r>
          </a:p>
          <a:p>
            <a:pPr lvl="1" marL="0" indent="521208" defTabSz="521208">
              <a:lnSpc>
                <a:spcPct val="100000"/>
              </a:lnSpc>
              <a:spcBef>
                <a:spcPts val="200"/>
              </a:spcBef>
              <a:buSzTx/>
              <a:buNone/>
              <a:defRPr sz="1026">
                <a:solidFill>
                  <a:srgbClr val="323F4F"/>
                </a:solidFill>
              </a:defRPr>
            </a:pPr>
            <a:r>
              <a:t>1.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單一括號內必定會是合法的</a:t>
            </a:r>
            <a:r>
              <a:t>infix</a:t>
            </a:r>
            <a:r>
              <a:t> </a:t>
            </a:r>
            <a:r>
              <a:t>expression</a:t>
            </a:r>
            <a:endParaRPr sz="1368"/>
          </a:p>
          <a:p>
            <a:pPr lvl="2" marL="879538" indent="-97726" defTabSz="521208">
              <a:lnSpc>
                <a:spcPct val="100000"/>
              </a:lnSpc>
              <a:spcBef>
                <a:spcPts val="200"/>
              </a:spcBef>
              <a:defRPr sz="1026">
                <a:solidFill>
                  <a:srgbClr val="323F4F"/>
                </a:solidFill>
              </a:defRPr>
            </a:pPr>
            <a:r>
              <a:t>e.g.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不會有 </a:t>
            </a:r>
            <a:r>
              <a:t>5(+)3 , (*5) , (-5) </a:t>
            </a:r>
            <a:endParaRPr sz="1140"/>
          </a:p>
          <a:p>
            <a:pPr lvl="1" marL="0" indent="521208" defTabSz="521208">
              <a:lnSpc>
                <a:spcPct val="100000"/>
              </a:lnSpc>
              <a:spcBef>
                <a:spcPts val="200"/>
              </a:spcBef>
              <a:buSzTx/>
              <a:buNone/>
              <a:defRPr sz="1026">
                <a:solidFill>
                  <a:srgbClr val="323F4F"/>
                </a:solidFill>
              </a:defRPr>
            </a:pPr>
            <a:r>
              <a:t>2.</a:t>
            </a:r>
            <a:r>
              <a:rPr>
                <a:latin typeface="+mj-lt"/>
                <a:ea typeface="+mj-ea"/>
                <a:cs typeface="+mj-cs"/>
                <a:sym typeface="Arial"/>
              </a:rPr>
              <a:t>不會有兩數之間沒有</a:t>
            </a:r>
            <a:r>
              <a:t>arithmetic</a:t>
            </a:r>
            <a:r>
              <a:t> </a:t>
            </a:r>
            <a:r>
              <a:t>operators(</a:t>
            </a:r>
            <a:r>
              <a:rPr>
                <a:latin typeface="+mj-lt"/>
                <a:ea typeface="+mj-ea"/>
                <a:cs typeface="+mj-cs"/>
                <a:sym typeface="Arial"/>
              </a:rPr>
              <a:t>根據</a:t>
            </a:r>
            <a:r>
              <a:t>infix</a:t>
            </a:r>
            <a:r>
              <a:t> </a:t>
            </a:r>
            <a:r>
              <a:t>expression)</a:t>
            </a:r>
            <a:endParaRPr sz="1368"/>
          </a:p>
          <a:p>
            <a:pPr lvl="2" marL="879538" indent="-97726" defTabSz="521208">
              <a:lnSpc>
                <a:spcPct val="100000"/>
              </a:lnSpc>
              <a:spcBef>
                <a:spcPts val="200"/>
              </a:spcBef>
              <a:defRPr sz="1026">
                <a:solidFill>
                  <a:srgbClr val="323F4F"/>
                </a:solidFill>
              </a:defRPr>
            </a:pPr>
            <a:r>
              <a:t>e.g.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不會有 </a:t>
            </a:r>
            <a:r>
              <a:t>(3)(5)</a:t>
            </a:r>
            <a:endParaRPr sz="1140"/>
          </a:p>
          <a:p>
            <a:pPr lvl="1" marL="0" indent="521208" defTabSz="521208">
              <a:lnSpc>
                <a:spcPct val="100000"/>
              </a:lnSpc>
              <a:spcBef>
                <a:spcPts val="200"/>
              </a:spcBef>
              <a:buSzTx/>
              <a:buNone/>
              <a:defRPr sz="1026">
                <a:solidFill>
                  <a:srgbClr val="3F3F3F"/>
                </a:solidFill>
              </a:defRPr>
            </a:pPr>
            <a:r>
              <a:t>3.</a:t>
            </a:r>
            <a:r>
              <a:t>不會有</a:t>
            </a:r>
            <a:r>
              <a:t>/0</a:t>
            </a:r>
            <a:r>
              <a:t>的情況</a:t>
            </a:r>
            <a:endParaRPr>
              <a:solidFill>
                <a:srgbClr val="323F4F"/>
              </a:solidFill>
            </a:endParaRPr>
          </a:p>
          <a:p>
            <a:pPr lvl="1" marL="0" indent="521208" defTabSz="521208">
              <a:lnSpc>
                <a:spcPct val="100000"/>
              </a:lnSpc>
              <a:spcBef>
                <a:spcPts val="200"/>
              </a:spcBef>
              <a:buSzTx/>
              <a:buNone/>
              <a:defRPr sz="1026">
                <a:solidFill>
                  <a:srgbClr val="3F3F3F"/>
                </a:solidFill>
              </a:defRPr>
            </a:pPr>
            <a:r>
              <a:t>4.</a:t>
            </a:r>
            <a:r>
              <a:t>在運算式</a:t>
            </a:r>
            <a:r>
              <a:rPr>
                <a:solidFill>
                  <a:srgbClr val="C00000"/>
                </a:solidFill>
              </a:rPr>
              <a:t>中</a:t>
            </a:r>
            <a:r>
              <a:t>,</a:t>
            </a:r>
            <a:r>
              <a:t>不會有空括號計算的情況</a:t>
            </a:r>
          </a:p>
          <a:p>
            <a:pPr lvl="2" marL="879538" indent="-97726" defTabSz="521208">
              <a:lnSpc>
                <a:spcPct val="100000"/>
              </a:lnSpc>
              <a:spcBef>
                <a:spcPts val="200"/>
              </a:spcBef>
              <a:defRPr sz="1026">
                <a:solidFill>
                  <a:srgbClr val="323F4F"/>
                </a:solidFill>
              </a:defRPr>
            </a:pPr>
            <a:r>
              <a:t>e.g.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不會有 </a:t>
            </a:r>
            <a:r>
              <a:t>[4+5/()]*9 , (()+2) </a:t>
            </a:r>
            <a:endParaRPr sz="1140"/>
          </a:p>
          <a:p>
            <a:pPr lvl="1" marL="0" indent="521208" defTabSz="521208">
              <a:lnSpc>
                <a:spcPct val="100000"/>
              </a:lnSpc>
              <a:spcBef>
                <a:spcPts val="200"/>
              </a:spcBef>
              <a:buSzTx/>
              <a:buNone/>
              <a:defRPr sz="1026">
                <a:solidFill>
                  <a:srgbClr val="323F4F"/>
                </a:solidFill>
              </a:defRPr>
            </a:pPr>
            <a:r>
              <a:t>5.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在運算式</a:t>
            </a:r>
            <a:r>
              <a:rPr>
                <a:solidFill>
                  <a:srgbClr val="C00000"/>
                </a:solidFill>
                <a:latin typeface="+mj-lt"/>
                <a:ea typeface="+mj-ea"/>
                <a:cs typeface="+mj-cs"/>
                <a:sym typeface="Arial"/>
              </a:rPr>
              <a:t>中</a:t>
            </a:r>
            <a:r>
              <a:t>,</a:t>
            </a:r>
            <a:r>
              <a:rPr>
                <a:latin typeface="+mj-lt"/>
                <a:ea typeface="+mj-ea"/>
                <a:cs typeface="+mj-cs"/>
                <a:sym typeface="Arial"/>
              </a:rPr>
              <a:t>不會有括號的外側直接連接數字</a:t>
            </a:r>
          </a:p>
          <a:p>
            <a:pPr lvl="2" marL="879538" indent="-97726" defTabSz="521208">
              <a:lnSpc>
                <a:spcPct val="100000"/>
              </a:lnSpc>
              <a:spcBef>
                <a:spcPts val="200"/>
              </a:spcBef>
              <a:defRPr sz="1026">
                <a:solidFill>
                  <a:srgbClr val="323F4F"/>
                </a:solidFill>
              </a:defRPr>
            </a:pPr>
            <a:r>
              <a:t>e.g.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不會有 </a:t>
            </a:r>
            <a:r>
              <a:t>(3*5)5 , 3(4/3) </a:t>
            </a:r>
            <a:endParaRPr>
              <a:solidFill>
                <a:srgbClr val="3F3F3F"/>
              </a:solidFill>
            </a:endParaRPr>
          </a:p>
          <a:p>
            <a:pPr lvl="1" marL="0" indent="521208" defTabSz="521208">
              <a:lnSpc>
                <a:spcPct val="100000"/>
              </a:lnSpc>
              <a:spcBef>
                <a:spcPts val="200"/>
              </a:spcBef>
              <a:buSzTx/>
              <a:buNone/>
              <a:defRPr sz="1026">
                <a:solidFill>
                  <a:srgbClr val="323F4F"/>
                </a:solidFill>
              </a:defRPr>
            </a:pPr>
            <a:r>
              <a:t>-&gt;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若在運算式之</a:t>
            </a:r>
            <a:r>
              <a:rPr>
                <a:solidFill>
                  <a:srgbClr val="C00000"/>
                </a:solidFill>
                <a:latin typeface="+mj-lt"/>
                <a:ea typeface="+mj-ea"/>
                <a:cs typeface="+mj-cs"/>
                <a:sym typeface="Arial"/>
              </a:rPr>
              <a:t>外</a:t>
            </a:r>
            <a:r>
              <a:t>,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則數字可與空括號連結</a:t>
            </a:r>
          </a:p>
          <a:p>
            <a:pPr lvl="1" marL="0" indent="521208" defTabSz="521208">
              <a:lnSpc>
                <a:spcPct val="100000"/>
              </a:lnSpc>
              <a:spcBef>
                <a:spcPts val="200"/>
              </a:spcBef>
              <a:buSzTx/>
              <a:buNone/>
              <a:defRPr sz="912">
                <a:solidFill>
                  <a:srgbClr val="3F3F3F"/>
                </a:solidFill>
              </a:defRPr>
            </a:pPr>
            <a:r>
              <a:t>e.g. ({}){4+5}*6{}}</a:t>
            </a:r>
            <a:endParaRPr sz="1368">
              <a:solidFill>
                <a:srgbClr val="C00000"/>
              </a:solidFill>
            </a:endParaRPr>
          </a:p>
          <a:p>
            <a:pPr lvl="1" marL="0" indent="521208" defTabSz="521208">
              <a:lnSpc>
                <a:spcPct val="70000"/>
              </a:lnSpc>
              <a:spcBef>
                <a:spcPts val="200"/>
              </a:spcBef>
              <a:buSzTx/>
              <a:buNone/>
              <a:defRPr sz="912">
                <a:solidFill>
                  <a:srgbClr val="3F3F3F"/>
                </a:solidFill>
              </a:defRPr>
            </a:pPr>
          </a:p>
          <a:p>
            <a:pPr lvl="1" marL="0" indent="521208" defTabSz="521208">
              <a:lnSpc>
                <a:spcPct val="70000"/>
              </a:lnSpc>
              <a:spcBef>
                <a:spcPts val="200"/>
              </a:spcBef>
              <a:buSzTx/>
              <a:buNone/>
              <a:defRPr b="1" sz="1140">
                <a:solidFill>
                  <a:srgbClr val="C00000"/>
                </a:solidFill>
              </a:defRPr>
            </a:pPr>
            <a:r>
              <a:t>除了括號錯</a:t>
            </a:r>
            <a:r>
              <a:t>,</a:t>
            </a:r>
            <a:r>
              <a:t>不會有其他錯</a:t>
            </a:r>
          </a:p>
          <a:p>
            <a:pPr lvl="1" marL="0" indent="521208" defTabSz="521208">
              <a:lnSpc>
                <a:spcPct val="70000"/>
              </a:lnSpc>
              <a:spcBef>
                <a:spcPts val="200"/>
              </a:spcBef>
              <a:buSzTx/>
              <a:buNone/>
              <a:defRPr b="1" sz="1140">
                <a:solidFill>
                  <a:srgbClr val="C00000"/>
                </a:solidFill>
              </a:defRPr>
            </a:pPr>
            <a:r>
              <a:t>不會出現的</a:t>
            </a:r>
            <a:r>
              <a:t>input</a:t>
            </a:r>
            <a:r>
              <a:t>大家就不需要考慮囉</a:t>
            </a:r>
            <a:r>
              <a:t>~</a:t>
            </a:r>
            <a:endParaRPr sz="1368"/>
          </a:p>
          <a:p>
            <a:pPr lvl="1" marL="0" indent="521208" defTabSz="521208">
              <a:lnSpc>
                <a:spcPct val="70000"/>
              </a:lnSpc>
              <a:spcBef>
                <a:spcPts val="200"/>
              </a:spcBef>
              <a:buSzTx/>
              <a:buNone/>
              <a:defRPr b="1" sz="798">
                <a:solidFill>
                  <a:srgbClr val="323F4F"/>
                </a:solidFill>
              </a:defRPr>
            </a:pPr>
          </a:p>
          <a:p>
            <a:pPr marL="456056" indent="-195452" defTabSz="521208">
              <a:lnSpc>
                <a:spcPct val="70000"/>
              </a:lnSpc>
              <a:spcBef>
                <a:spcPts val="200"/>
              </a:spcBef>
              <a:buFontTx/>
              <a:buAutoNum type="alphaUcPeriod" startAt="1"/>
              <a:defRPr b="1" sz="1140">
                <a:solidFill>
                  <a:srgbClr val="323F4F"/>
                </a:solidFill>
              </a:defRPr>
            </a:pPr>
            <a:r>
              <a:t>沒有運算式,只有單純括號排列 e.g. (((}{{}(){}]][[[][]</a:t>
            </a:r>
          </a:p>
          <a:p>
            <a:pPr lvl="1" marL="684085" indent="-162877" defTabSz="521208">
              <a:lnSpc>
                <a:spcPct val="70000"/>
              </a:lnSpc>
              <a:spcBef>
                <a:spcPts val="200"/>
              </a:spcBef>
              <a:defRPr sz="1026">
                <a:solidFill>
                  <a:srgbClr val="323F4F"/>
                </a:solidFill>
              </a:defRPr>
            </a:pPr>
            <a:r>
              <a:t>value=0</a:t>
            </a:r>
          </a:p>
          <a:p>
            <a:pPr marL="456056" indent="-195452" defTabSz="521208">
              <a:lnSpc>
                <a:spcPct val="70000"/>
              </a:lnSpc>
              <a:spcBef>
                <a:spcPts val="200"/>
              </a:spcBef>
              <a:buFontTx/>
              <a:buAutoNum type="alphaUcPeriod" startAt="1"/>
              <a:defRPr b="1" sz="798">
                <a:solidFill>
                  <a:srgbClr val="323F4F"/>
                </a:solidFill>
              </a:defRPr>
            </a:pPr>
          </a:p>
          <a:p>
            <a:pPr marL="0" indent="260604" defTabSz="521208">
              <a:lnSpc>
                <a:spcPct val="70000"/>
              </a:lnSpc>
              <a:spcBef>
                <a:spcPts val="200"/>
              </a:spcBef>
              <a:buSzTx/>
              <a:buNone/>
              <a:defRPr sz="798">
                <a:solidFill>
                  <a:srgbClr val="C00000"/>
                </a:solidFill>
              </a:defRPr>
            </a:pPr>
          </a:p>
          <a:p>
            <a:pPr marL="0" indent="521208" defTabSz="521208">
              <a:lnSpc>
                <a:spcPct val="70000"/>
              </a:lnSpc>
              <a:spcBef>
                <a:spcPts val="200"/>
              </a:spcBef>
              <a:buSzTx/>
              <a:buNone/>
              <a:defRPr b="1" sz="798">
                <a:solidFill>
                  <a:srgbClr val="323F4F"/>
                </a:solidFill>
              </a:defRPr>
            </a:pPr>
          </a:p>
          <a:p>
            <a:pPr marL="0" indent="0" defTabSz="521208">
              <a:lnSpc>
                <a:spcPct val="70000"/>
              </a:lnSpc>
              <a:spcBef>
                <a:spcPts val="200"/>
              </a:spcBef>
              <a:buSzTx/>
              <a:buNone/>
              <a:defRPr sz="798"/>
            </a:pPr>
          </a:p>
          <a:p>
            <a:pPr marL="0" indent="260604" defTabSz="521208">
              <a:lnSpc>
                <a:spcPct val="70000"/>
              </a:lnSpc>
              <a:spcBef>
                <a:spcPts val="200"/>
              </a:spcBef>
              <a:buSzTx/>
              <a:buNone/>
              <a:defRPr sz="798">
                <a:solidFill>
                  <a:srgbClr val="262626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260604" defTabSz="521208">
              <a:lnSpc>
                <a:spcPct val="70000"/>
              </a:lnSpc>
              <a:spcBef>
                <a:spcPts val="0"/>
              </a:spcBef>
              <a:buSzTx/>
              <a:buNone/>
              <a:defRPr sz="684">
                <a:solidFill>
                  <a:srgbClr val="262626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lvl="3" marL="0" indent="781811" defTabSz="521208">
              <a:lnSpc>
                <a:spcPct val="70000"/>
              </a:lnSpc>
              <a:spcBef>
                <a:spcPts val="200"/>
              </a:spcBef>
              <a:buSzTx/>
              <a:buNone/>
              <a:defRPr sz="684">
                <a:solidFill>
                  <a:srgbClr val="323F4F"/>
                </a:solidFill>
              </a:defRPr>
            </a:pPr>
            <a:br>
              <a:rPr>
                <a:solidFill>
                  <a:srgbClr val="262626"/>
                </a:solidFill>
                <a:latin typeface="+mj-lt"/>
                <a:ea typeface="+mj-ea"/>
                <a:cs typeface="+mj-cs"/>
                <a:sym typeface="Arial"/>
              </a:rPr>
            </a:br>
          </a:p>
        </p:txBody>
      </p:sp>
      <p:grpSp>
        <p:nvGrpSpPr>
          <p:cNvPr id="133" name="Shape 110"/>
          <p:cNvGrpSpPr/>
          <p:nvPr/>
        </p:nvGrpSpPr>
        <p:grpSpPr>
          <a:xfrm>
            <a:off x="6161518" y="3054820"/>
            <a:ext cx="2591225" cy="2299941"/>
            <a:chOff x="0" y="0"/>
            <a:chExt cx="2591224" cy="2299940"/>
          </a:xfrm>
        </p:grpSpPr>
        <p:sp>
          <p:nvSpPr>
            <p:cNvPr id="131" name="圓角矩形"/>
            <p:cNvSpPr/>
            <p:nvPr/>
          </p:nvSpPr>
          <p:spPr>
            <a:xfrm>
              <a:off x="0" y="26621"/>
              <a:ext cx="2591225" cy="2246698"/>
            </a:xfrm>
            <a:prstGeom prst="roundRect">
              <a:avLst>
                <a:gd name="adj" fmla="val 16667"/>
              </a:avLst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69850" indent="-69850"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" name="運算式第一個數字出現的左邊和運算式最後一個數字的右邊,就可以出現空括號…"/>
            <p:cNvSpPr txBox="1"/>
            <p:nvPr/>
          </p:nvSpPr>
          <p:spPr>
            <a:xfrm>
              <a:off x="109674" y="0"/>
              <a:ext cx="2371876" cy="2299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b="1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運算式第一個數字出現的左邊</a:t>
              </a:r>
              <a:r>
                <a:rPr b="0"/>
                <a:t>和</a:t>
              </a:r>
              <a:r>
                <a:t>運算式最後一個數字的右邊</a:t>
              </a:r>
              <a:r>
                <a:rPr b="0"/>
                <a:t>,就可以出現空括號 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e.g. ({}){4+5}*6{}}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結論是運算式從開始到結束前,不會出現5.此種可能,但運算式之前或之後可以出現</a:t>
              </a:r>
            </a:p>
            <a:p>
              <a:pPr marL="69850" indent="-139700"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前面和後面出現的括號規則就等同於B類型的input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16"/>
          <p:cNvSpPr txBox="1"/>
          <p:nvPr>
            <p:ph type="title"/>
          </p:nvPr>
        </p:nvSpPr>
        <p:spPr>
          <a:xfrm>
            <a:off x="628650" y="365125"/>
            <a:ext cx="7886700" cy="1325701"/>
          </a:xfrm>
          <a:prstGeom prst="rect">
            <a:avLst/>
          </a:prstGeom>
        </p:spPr>
        <p:txBody>
          <a:bodyPr/>
          <a:lstStyle/>
          <a:p>
            <a:pPr defTabSz="896111">
              <a:lnSpc>
                <a:spcPct val="70000"/>
              </a:lnSpc>
              <a:defRPr sz="4312">
                <a:solidFill>
                  <a:srgbClr val="3F3F3F"/>
                </a:solidFill>
              </a:defRPr>
            </a:pPr>
            <a:r>
              <a:t>The definition of </a:t>
            </a:r>
          </a:p>
          <a:p>
            <a:pPr defTabSz="896111">
              <a:lnSpc>
                <a:spcPct val="70000"/>
              </a:lnSpc>
              <a:defRPr sz="4312">
                <a:solidFill>
                  <a:srgbClr val="3F3F3F"/>
                </a:solidFill>
              </a:defRPr>
            </a:pPr>
            <a:r>
              <a:t>parentheses that is valid or not</a:t>
            </a:r>
          </a:p>
        </p:txBody>
      </p:sp>
      <p:sp>
        <p:nvSpPr>
          <p:cNvPr id="136" name="Shape 117"/>
          <p:cNvSpPr txBox="1"/>
          <p:nvPr>
            <p:ph type="body" idx="1"/>
          </p:nvPr>
        </p:nvSpPr>
        <p:spPr>
          <a:xfrm>
            <a:off x="628650" y="1825624"/>
            <a:ext cx="7886700" cy="4953246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100000"/>
              </a:lnSpc>
              <a:spcBef>
                <a:spcPts val="0"/>
              </a:spcBef>
              <a:buSzTx/>
              <a:buNone/>
              <a:defRPr sz="1358">
                <a:solidFill>
                  <a:srgbClr val="3A3838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sz="2328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the priority of operator is </a:t>
            </a:r>
            <a:r>
              <a:rPr sz="2328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 left to right “</a:t>
            </a:r>
            <a:endParaRPr sz="2328">
              <a:solidFill>
                <a:srgbClr val="C00000"/>
              </a:solidFill>
            </a:endParaRPr>
          </a:p>
          <a:p>
            <a:pPr lvl="1" marL="942403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23F4F"/>
                </a:solidFill>
              </a:defRPr>
            </a:pPr>
            <a:r>
              <a:t>不管三種括號的優先權,(小括號),[中括號],{大括號} 都是等價的</a:t>
            </a:r>
            <a:endParaRPr>
              <a:solidFill>
                <a:srgbClr val="980000"/>
              </a:solidFill>
            </a:endParaRPr>
          </a:p>
          <a:p>
            <a:pPr lvl="1" marL="0" indent="665226" defTabSz="886968">
              <a:lnSpc>
                <a:spcPct val="100000"/>
              </a:lnSpc>
              <a:spcBef>
                <a:spcPts val="0"/>
              </a:spcBef>
              <a:buSzTx/>
              <a:buNone/>
              <a:defRPr sz="1746"/>
            </a:pPr>
          </a:p>
          <a:p>
            <a:pPr lvl="1" marL="942403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23F4F"/>
                </a:solidFill>
              </a:defRPr>
            </a:pPr>
            <a:r>
              <a:t>運算式中即使括號不必要,只要相互</a:t>
            </a:r>
            <a:r>
              <a:rPr>
                <a:solidFill>
                  <a:srgbClr val="C00000"/>
                </a:solidFill>
              </a:rPr>
              <a:t>對應</a:t>
            </a:r>
            <a:r>
              <a:rPr>
                <a:solidFill>
                  <a:srgbClr val="C00000"/>
                </a:solidFill>
              </a:rPr>
              <a:t>合法</a:t>
            </a:r>
            <a:r>
              <a:t>就好 </a:t>
            </a:r>
            <a:r>
              <a:rPr>
                <a:solidFill>
                  <a:srgbClr val="3A3838"/>
                </a:solidFill>
              </a:rPr>
              <a:t>-&gt; </a:t>
            </a:r>
            <a:r>
              <a:rPr>
                <a:solidFill>
                  <a:srgbClr val="980000"/>
                </a:solidFill>
              </a:rPr>
              <a:t>() [] {}</a:t>
            </a:r>
            <a:endParaRPr sz="2328"/>
          </a:p>
          <a:p>
            <a:pPr lvl="2" marL="1385887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F3F3F"/>
                </a:solidFill>
              </a:defRPr>
            </a:pPr>
            <a:r>
              <a:t>Valid</a:t>
            </a:r>
            <a:r>
              <a:t> </a:t>
            </a:r>
            <a:r>
              <a:t>input:</a:t>
            </a:r>
            <a:r>
              <a:t> </a:t>
            </a:r>
            <a:r>
              <a:rPr>
                <a:solidFill>
                  <a:srgbClr val="3A3838"/>
                </a:solidFill>
              </a:rPr>
              <a:t>(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{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[2]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}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) , {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[3+5]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} , (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) , (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[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]</a:t>
            </a:r>
            <a:r>
              <a:rPr>
                <a:solidFill>
                  <a:srgbClr val="3A3838"/>
                </a:solidFill>
              </a:rPr>
              <a:t> </a:t>
            </a:r>
            <a:r>
              <a:rPr>
                <a:solidFill>
                  <a:srgbClr val="3A3838"/>
                </a:solidFill>
              </a:rPr>
              <a:t>)</a:t>
            </a:r>
            <a:endParaRPr sz="2328">
              <a:solidFill>
                <a:srgbClr val="323F4F"/>
              </a:solidFill>
            </a:endParaRPr>
          </a:p>
          <a:p>
            <a:pPr lvl="2" marL="0" indent="1342771" defTabSz="886968">
              <a:lnSpc>
                <a:spcPct val="100000"/>
              </a:lnSpc>
              <a:spcBef>
                <a:spcPts val="0"/>
              </a:spcBef>
              <a:buSzTx/>
              <a:buNone/>
              <a:defRPr sz="1358">
                <a:solidFill>
                  <a:srgbClr val="262626"/>
                </a:solidFill>
              </a:defRPr>
            </a:pPr>
          </a:p>
          <a:p>
            <a:pPr lvl="1" marL="942403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23F4F"/>
                </a:solidFill>
              </a:defRPr>
            </a:pPr>
            <a:r>
              <a:t>相對</a:t>
            </a:r>
            <a:r>
              <a:t>應</a:t>
            </a:r>
            <a:r>
              <a:t>的右括號沒</a:t>
            </a:r>
            <a:r>
              <a:t>合法</a:t>
            </a:r>
            <a:r>
              <a:t>,要修改成對應</a:t>
            </a:r>
            <a:r>
              <a:t>合法</a:t>
            </a:r>
            <a:r>
              <a:t>的括號</a:t>
            </a:r>
          </a:p>
          <a:p>
            <a:pPr lvl="2" marL="1385887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F3F3F"/>
                </a:solidFill>
              </a:defRPr>
            </a:pPr>
            <a:r>
              <a:t>Invalid input:</a:t>
            </a:r>
            <a:r>
              <a:rPr>
                <a:solidFill>
                  <a:srgbClr val="262626"/>
                </a:solidFill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40"/>
          </a:p>
          <a:p>
            <a:pPr lvl="2" marL="1385887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F3F3F"/>
                </a:solidFill>
              </a:defRPr>
            </a:pPr>
            <a:r>
              <a:t>Valid output: 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2" marL="0" indent="1342771" defTabSz="886968">
              <a:lnSpc>
                <a:spcPct val="100000"/>
              </a:lnSpc>
              <a:spcBef>
                <a:spcPts val="0"/>
              </a:spcBef>
              <a:buSzTx/>
              <a:buNone/>
              <a:defRPr sz="1358">
                <a:solidFill>
                  <a:srgbClr val="262626"/>
                </a:solidFill>
              </a:defRPr>
            </a:pPr>
          </a:p>
          <a:p>
            <a:pPr lvl="1" marL="942403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23F4F"/>
                </a:solidFill>
              </a:defRPr>
            </a:pPr>
            <a:r>
              <a:t>相對</a:t>
            </a:r>
            <a:r>
              <a:t>應</a:t>
            </a:r>
            <a:r>
              <a:t>的位置沒有右括號要補滿並且</a:t>
            </a:r>
            <a:r>
              <a:t>要為對應合法的括號</a:t>
            </a:r>
          </a:p>
          <a:p>
            <a:pPr lvl="2" marL="1385887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F3F3F"/>
                </a:solidFill>
              </a:defRPr>
            </a:pPr>
            <a:r>
              <a:t>Invalid input:</a:t>
            </a:r>
            <a:r>
              <a:rPr>
                <a:solidFill>
                  <a:srgbClr val="262626"/>
                </a:solidFill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40"/>
          </a:p>
          <a:p>
            <a:pPr lvl="2" marL="1385887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F3F3F"/>
                </a:solidFill>
              </a:defRPr>
            </a:pPr>
            <a:r>
              <a:t>Valid output:</a:t>
            </a:r>
            <a:r>
              <a:rPr>
                <a:solidFill>
                  <a:srgbClr val="262626"/>
                </a:solidFill>
              </a:rPr>
              <a:t> 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40"/>
          </a:p>
          <a:p>
            <a:pPr lvl="1" marL="0" indent="923925" defTabSz="886968">
              <a:lnSpc>
                <a:spcPct val="100000"/>
              </a:lnSpc>
              <a:spcBef>
                <a:spcPts val="0"/>
              </a:spcBef>
              <a:buSzTx/>
              <a:buNone/>
              <a:defRPr b="1" sz="1746">
                <a:solidFill>
                  <a:srgbClr val="323F4F"/>
                </a:solidFill>
              </a:defRPr>
            </a:pPr>
          </a:p>
          <a:p>
            <a:pPr lvl="1" marL="942403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23F4F"/>
                </a:solidFill>
              </a:defRPr>
            </a:pPr>
            <a:r>
              <a:t>沒有和它相對</a:t>
            </a:r>
            <a:r>
              <a:t>應</a:t>
            </a:r>
            <a:r>
              <a:t>的左括號,</a:t>
            </a:r>
            <a:r>
              <a:t>即為</a:t>
            </a:r>
            <a:r>
              <a:t>多</a:t>
            </a:r>
            <a:r>
              <a:t>餘的右括號</a:t>
            </a:r>
            <a:r>
              <a:t>,要刪掉</a:t>
            </a:r>
            <a:endParaRPr sz="970">
              <a:solidFill>
                <a:srgbClr val="00B0F0"/>
              </a:solidFill>
            </a:endParaRPr>
          </a:p>
          <a:p>
            <a:pPr lvl="2" marL="1385887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F3F3F"/>
                </a:solidFill>
              </a:defRPr>
            </a:pPr>
            <a:r>
              <a:t>Invalid input:</a:t>
            </a:r>
            <a:r>
              <a:rPr>
                <a:solidFill>
                  <a:srgbClr val="262626"/>
                </a:solidFill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40"/>
          </a:p>
          <a:p>
            <a:pPr lvl="2" marL="1385887" indent="-277177" defTabSz="886968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defRPr sz="1746">
                <a:solidFill>
                  <a:srgbClr val="3F3F3F"/>
                </a:solidFill>
              </a:defRPr>
            </a:pPr>
            <a:r>
              <a:t>Valid output: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39" name="Shape 118"/>
          <p:cNvGrpSpPr/>
          <p:nvPr/>
        </p:nvGrpSpPr>
        <p:grpSpPr>
          <a:xfrm>
            <a:off x="6049107" y="6305955"/>
            <a:ext cx="2892670" cy="462251"/>
            <a:chOff x="0" y="0"/>
            <a:chExt cx="2892668" cy="462249"/>
          </a:xfrm>
        </p:grpSpPr>
        <p:sp>
          <p:nvSpPr>
            <p:cNvPr id="137" name="圓角矩形"/>
            <p:cNvSpPr/>
            <p:nvPr/>
          </p:nvSpPr>
          <p:spPr>
            <a:xfrm>
              <a:off x="0" y="50881"/>
              <a:ext cx="2892669" cy="360487"/>
            </a:xfrm>
            <a:prstGeom prst="roundRect">
              <a:avLst>
                <a:gd name="adj" fmla="val 16667"/>
              </a:avLst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138" name="顏色一樣的就是相對應的位置"/>
            <p:cNvSpPr txBox="1"/>
            <p:nvPr/>
          </p:nvSpPr>
          <p:spPr>
            <a:xfrm>
              <a:off x="17596" y="0"/>
              <a:ext cx="2857477" cy="46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1600"/>
              </a:pPr>
              <a:r>
                <a:t>顏色一樣的就是相對</a:t>
              </a:r>
              <a:r>
                <a:t>應</a:t>
              </a:r>
              <a:r>
                <a:t>的位置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Output </a:t>
            </a:r>
          </a:p>
        </p:txBody>
      </p:sp>
      <p:sp>
        <p:nvSpPr>
          <p:cNvPr id="142" name="Shape 124"/>
          <p:cNvSpPr txBox="1"/>
          <p:nvPr>
            <p:ph type="body" idx="1"/>
          </p:nvPr>
        </p:nvSpPr>
        <p:spPr>
          <a:xfrm>
            <a:off x="628649" y="1482725"/>
            <a:ext cx="8052056" cy="5806098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3F3F3F"/>
                </a:solidFill>
              </a:defRPr>
            </a:pPr>
            <a:r>
              <a:t>If false, </a:t>
            </a:r>
          </a:p>
          <a:p>
            <a:pPr marL="0" indent="457200">
              <a:spcBef>
                <a:spcPts val="0"/>
              </a:spcBef>
              <a:buSzTx/>
              <a:buNone/>
              <a:defRPr>
                <a:solidFill>
                  <a:srgbClr val="3F3F3F"/>
                </a:solidFill>
              </a:defRPr>
            </a:pPr>
            <a:r>
              <a:t>the process of devising and evaluating the value</a:t>
            </a:r>
            <a:endParaRPr sz="3000"/>
          </a:p>
          <a:p>
            <a:pPr lvl="1" marL="685800" indent="-228600"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t>[(){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2+3*5</a:t>
            </a:r>
            <a:r>
              <a:t>}]</a:t>
            </a:r>
            <a:r>
              <a:rPr>
                <a:solidFill>
                  <a:srgbClr val="FF0000"/>
                </a:solidFill>
              </a:rPr>
              <a:t>]]</a:t>
            </a:r>
            <a:br>
              <a:rPr>
                <a:solidFill>
                  <a:srgbClr val="FF0000"/>
                </a:solidFill>
              </a:rPr>
            </a:br>
            <a:r>
              <a:t>→</a:t>
            </a:r>
            <a:r>
              <a:t> [(){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2+3*5</a:t>
            </a:r>
            <a:r>
              <a:t>}] </a:t>
            </a:r>
            <a: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= 17</a:t>
            </a:r>
          </a:p>
          <a:p>
            <a:pPr lvl="1" marL="685800" indent="-228600"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t>{[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1+3+3</a:t>
            </a:r>
            <a:r>
              <a:rPr>
                <a:solidFill>
                  <a:srgbClr val="00B050"/>
                </a:solidFill>
              </a:rPr>
              <a:t>}</a:t>
            </a:r>
            <a:r>
              <a:rPr>
                <a:solidFill>
                  <a:srgbClr val="548235"/>
                </a:solidFill>
              </a:rPr>
              <a:t>)</a:t>
            </a:r>
            <a:r>
              <a:rPr>
                <a:solidFill>
                  <a:srgbClr val="FF0000"/>
                </a:solidFill>
              </a:rPr>
              <a:t>))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/8</a:t>
            </a:r>
            <a:r>
              <a:rPr>
                <a:solidFill>
                  <a:srgbClr val="FF0000"/>
                </a:solidFill>
              </a:rPr>
              <a:t>]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+5</a:t>
            </a:r>
            <a:r>
              <a:t>(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>
                <a:latin typeface="Calibri"/>
                <a:ea typeface="Calibri"/>
                <a:cs typeface="Calibri"/>
                <a:sym typeface="Calibri"/>
              </a:rPr>
            </a:br>
            <a:r>
              <a:t>→ </a:t>
            </a:r>
            <a:r>
              <a:t>{[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1+3+3</a:t>
            </a:r>
            <a:r>
              <a:rPr>
                <a:solidFill>
                  <a:srgbClr val="00B050"/>
                </a:solidFill>
              </a:rPr>
              <a:t>]</a:t>
            </a:r>
            <a:r>
              <a:rPr>
                <a:solidFill>
                  <a:srgbClr val="548235"/>
                </a:solidFill>
              </a:rPr>
              <a:t>}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/8</a:t>
            </a:r>
            <a:r>
              <a:rPr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+5</a:t>
            </a:r>
            <a:r>
              <a:t>(</a:t>
            </a:r>
            <a:r>
              <a:rPr>
                <a:solidFill>
                  <a:srgbClr val="4A86E8"/>
                </a:solidFill>
              </a:rPr>
              <a:t>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= 5</a:t>
            </a:r>
          </a:p>
          <a:p>
            <a:pPr lvl="1" marL="685800" indent="-228600"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23F4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t>()[]{(</a:t>
            </a:r>
            <a:r>
              <a:rPr>
                <a:solidFill>
                  <a:srgbClr val="00B050"/>
                </a:solidFill>
              </a:rPr>
              <a:t>}</a:t>
            </a:r>
            <a:r>
              <a:rPr>
                <a:solidFill>
                  <a:srgbClr val="548235"/>
                </a:solidFill>
              </a:rPr>
              <a:t>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>
                <a:latin typeface="Calibri"/>
                <a:ea typeface="Calibri"/>
                <a:cs typeface="Calibri"/>
                <a:sym typeface="Calibri"/>
              </a:rPr>
            </a:br>
            <a:r>
              <a:rPr>
                <a:solidFill>
                  <a:srgbClr val="3F3F3F"/>
                </a:solidFill>
              </a:rPr>
              <a:t>→</a:t>
            </a:r>
            <a:r>
              <a:t> ()[]{(</a:t>
            </a:r>
            <a:r>
              <a:rPr>
                <a:solidFill>
                  <a:srgbClr val="00B050"/>
                </a:solidFill>
              </a:rPr>
              <a:t>)</a:t>
            </a:r>
            <a:r>
              <a:rPr>
                <a:solidFill>
                  <a:srgbClr val="548235"/>
                </a:solidFill>
              </a:rPr>
              <a:t>}</a:t>
            </a:r>
            <a:r>
              <a:rPr>
                <a:solidFill>
                  <a:srgbClr val="FF9900"/>
                </a:solidFill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= 0</a:t>
            </a:r>
          </a:p>
          <a:p>
            <a:pPr lvl="1" marL="685800" indent="-228600">
              <a:spcBef>
                <a:spcPts val="500"/>
              </a:spcBef>
              <a:buClr>
                <a:srgbClr val="3F3F3F"/>
              </a:buClr>
              <a:defRPr sz="2400">
                <a:solidFill>
                  <a:srgbClr val="323F4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t>(((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6-8</a:t>
            </a:r>
            <a:r>
              <a:rPr>
                <a:solidFill>
                  <a:srgbClr val="00B050"/>
                </a:solidFill>
              </a:rPr>
              <a:t>}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/2 </a:t>
            </a:r>
            <a:br>
              <a:rPr>
                <a:latin typeface="Calibri"/>
                <a:ea typeface="Calibri"/>
                <a:cs typeface="Calibri"/>
                <a:sym typeface="Calibri"/>
              </a:rPr>
            </a:br>
            <a:r>
              <a:rPr>
                <a:solidFill>
                  <a:srgbClr val="3F3F3F"/>
                </a:solidFill>
              </a:rPr>
              <a:t>→ </a:t>
            </a:r>
            <a:r>
              <a:t>(((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6-8</a:t>
            </a:r>
            <a:r>
              <a:rPr>
                <a:solidFill>
                  <a:srgbClr val="00B050"/>
                </a:solidFill>
              </a:rPr>
              <a:t>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/2</a:t>
            </a:r>
            <a:r>
              <a:rPr>
                <a:solidFill>
                  <a:srgbClr val="4A86E8"/>
                </a:solidFill>
              </a:rPr>
              <a:t>))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=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1100">
                <a:solidFill>
                  <a:srgbClr val="3F3F3F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>
                <a:solidFill>
                  <a:srgbClr val="3F3F3F"/>
                </a:solidFill>
              </a:defRPr>
            </a:pPr>
            <a:r>
              <a:t>Resulting value (int) </a:t>
            </a:r>
          </a:p>
          <a:p>
            <a:pPr lvl="1" marL="660400" indent="-3429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F3F3F"/>
                </a:solidFill>
              </a:defRPr>
            </a:pPr>
            <a:r>
              <a:t>Must be positive or negative or zero</a:t>
            </a:r>
          </a:p>
          <a:p>
            <a:pPr lvl="1" marL="660400" indent="-3429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F3F3F"/>
                </a:solidFill>
              </a:defRPr>
            </a:pPr>
            <a:r>
              <a:t>No overflow situation</a:t>
            </a:r>
          </a:p>
        </p:txBody>
      </p:sp>
      <p:grpSp>
        <p:nvGrpSpPr>
          <p:cNvPr id="145" name="Shape 125"/>
          <p:cNvGrpSpPr/>
          <p:nvPr/>
        </p:nvGrpSpPr>
        <p:grpSpPr>
          <a:xfrm>
            <a:off x="6921775" y="3745643"/>
            <a:ext cx="1593576" cy="2155270"/>
            <a:chOff x="0" y="0"/>
            <a:chExt cx="1593575" cy="2155269"/>
          </a:xfrm>
        </p:grpSpPr>
        <p:sp>
          <p:nvSpPr>
            <p:cNvPr id="143" name="圓角矩形"/>
            <p:cNvSpPr/>
            <p:nvPr/>
          </p:nvSpPr>
          <p:spPr>
            <a:xfrm>
              <a:off x="0" y="336455"/>
              <a:ext cx="1593576" cy="1482360"/>
            </a:xfrm>
            <a:prstGeom prst="roundRect">
              <a:avLst>
                <a:gd name="adj" fmla="val 16667"/>
              </a:avLst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" name="R: 多餘…"/>
            <p:cNvSpPr txBox="1"/>
            <p:nvPr/>
          </p:nvSpPr>
          <p:spPr>
            <a:xfrm>
              <a:off x="72362" y="0"/>
              <a:ext cx="1448851" cy="2155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1800"/>
              </a:pPr>
            </a:p>
            <a:p>
              <a:pPr>
                <a:defRPr sz="1800">
                  <a:solidFill>
                    <a:srgbClr val="FF0000"/>
                  </a:solidFill>
                </a:defRPr>
              </a:pPr>
              <a:r>
                <a:t>R: 多餘</a:t>
              </a:r>
            </a:p>
            <a:p>
              <a:pPr>
                <a:defRPr sz="1800">
                  <a:solidFill>
                    <a:srgbClr val="FF0000"/>
                  </a:solidFill>
                </a:defRPr>
              </a:pPr>
            </a:p>
            <a:p>
              <a:pPr>
                <a:defRPr sz="1800">
                  <a:solidFill>
                    <a:srgbClr val="00B050"/>
                  </a:solidFill>
                </a:defRPr>
              </a:pPr>
              <a:r>
                <a:t>G:對應錯誤</a:t>
              </a:r>
            </a:p>
            <a:p>
              <a:pPr>
                <a:defRPr sz="1800">
                  <a:solidFill>
                    <a:schemeClr val="accent5"/>
                  </a:solidFill>
                </a:defRPr>
              </a:pPr>
            </a:p>
            <a:p>
              <a:pPr>
                <a:defRPr sz="1800">
                  <a:solidFill>
                    <a:schemeClr val="accent5"/>
                  </a:solidFill>
                </a:defRPr>
              </a:pPr>
              <a:r>
                <a:t>B:補齊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Shape 130"/>
          <p:cNvGraphicFramePr/>
          <p:nvPr/>
        </p:nvGraphicFramePr>
        <p:xfrm>
          <a:off x="2001705" y="187280"/>
          <a:ext cx="5140602" cy="62305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06900"/>
                <a:gridCol w="2433700"/>
              </a:tblGrid>
              <a:tr h="43577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Arial"/>
                        </a:rPr>
                        <a:t>Input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Arial"/>
                        </a:rPr>
                        <a:t>Output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131550"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323F4F"/>
                          </a:solidFill>
                          <a:sym typeface="Arial"/>
                        </a:defRPr>
                      </a:pPr>
                      <a:r>
                        <a:t>[{(2+3)*5}]]] 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323F4F"/>
                          </a:solidFill>
                          <a:sym typeface="Arial"/>
                        </a:defRPr>
                      </a:pPr>
                      <a:r>
                        <a:t>False</a:t>
                      </a:r>
                    </a:p>
                    <a:p>
                      <a:pPr lvl="1" algn="l">
                        <a:defRPr sz="2400">
                          <a:solidFill>
                            <a:srgbClr val="323F4F"/>
                          </a:solidFill>
                          <a:sym typeface="Arial"/>
                        </a:defRPr>
                      </a:pPr>
                      <a:r>
                        <a:t>[{(2+3)*5}] </a:t>
                      </a:r>
                    </a:p>
                    <a:p>
                      <a:pPr algn="l">
                        <a:defRPr sz="2400">
                          <a:solidFill>
                            <a:srgbClr val="323F4F"/>
                          </a:solidFill>
                          <a:sym typeface="Arial"/>
                        </a:defRPr>
                      </a:pPr>
                      <a:r>
                        <a:t>25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1315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({[[(}7/[5+1]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False
({[[()7/[5+1]]]})
1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7836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{()}[][]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True
0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1315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()[]{(})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False
()[]{()}
0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7490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(3+4*5)()[{}]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True
23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8674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{(5+9*1+2)/2+[5-4]}</a:t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323F4F"/>
                          </a:solidFill>
                          <a:sym typeface="Arial"/>
                        </a:rPr>
                        <a:t>True
9</a:t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36"/>
          <p:cNvSpPr txBox="1"/>
          <p:nvPr>
            <p:ph type="title"/>
          </p:nvPr>
        </p:nvSpPr>
        <p:spPr>
          <a:xfrm>
            <a:off x="628650" y="365125"/>
            <a:ext cx="7886700" cy="1325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Be reminded &amp; tips</a:t>
            </a:r>
          </a:p>
        </p:txBody>
      </p:sp>
      <p:sp>
        <p:nvSpPr>
          <p:cNvPr id="150" name="Shape 137"/>
          <p:cNvSpPr txBox="1"/>
          <p:nvPr>
            <p:ph type="body" idx="1"/>
          </p:nvPr>
        </p:nvSpPr>
        <p:spPr>
          <a:xfrm>
            <a:off x="28575" y="2414709"/>
            <a:ext cx="9086850" cy="4351200"/>
          </a:xfrm>
          <a:prstGeom prst="rect">
            <a:avLst/>
          </a:prstGeom>
        </p:spPr>
        <p:txBody>
          <a:bodyPr/>
          <a:lstStyle/>
          <a:p>
            <a:pPr marL="69850" indent="-139700" algn="ctr">
              <a:lnSpc>
                <a:spcPct val="70000"/>
              </a:lnSpc>
              <a:spcBef>
                <a:spcPts val="0"/>
              </a:spcBef>
              <a:buSzTx/>
              <a:buNone/>
              <a:defRPr sz="3600">
                <a:solidFill>
                  <a:srgbClr val="C00000"/>
                </a:solidFill>
              </a:defRPr>
            </a:pPr>
            <a:r>
              <a:t>“ left to right ”</a:t>
            </a:r>
          </a:p>
          <a:p>
            <a:pPr marL="69850" indent="-139700">
              <a:lnSpc>
                <a:spcPct val="70000"/>
              </a:lnSpc>
              <a:spcBef>
                <a:spcPts val="0"/>
              </a:spcBef>
              <a:buSzTx/>
              <a:buNone/>
              <a:defRPr sz="3600">
                <a:solidFill>
                  <a:srgbClr val="C00000"/>
                </a:solidFill>
              </a:defRPr>
            </a:pP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  <a:r>
              <a:t>一定要照著規則走, </a:t>
            </a:r>
            <a:r>
              <a:t>其實就是跟著</a:t>
            </a:r>
            <a:r>
              <a:rPr b="1">
                <a:solidFill>
                  <a:srgbClr val="C00000"/>
                </a:solidFill>
              </a:rPr>
              <a:t>stack</a:t>
            </a:r>
            <a:r>
              <a:rPr b="1">
                <a:solidFill>
                  <a:srgbClr val="C00000"/>
                </a:solidFill>
              </a:rPr>
              <a:t>規則</a:t>
            </a:r>
            <a:r>
              <a:t>走</a:t>
            </a: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  <a:r>
              <a:t>一個</a:t>
            </a:r>
            <a:r>
              <a:t>input</a:t>
            </a:r>
            <a:r>
              <a:t>只會得到唯一的</a:t>
            </a:r>
            <a:r>
              <a:t>output, </a:t>
            </a:r>
            <a:r>
              <a:t>一筆測資內可能包含多個</a:t>
            </a:r>
            <a:r>
              <a:t>input</a:t>
            </a:r>
            <a:endParaRPr sz="2400"/>
          </a:p>
          <a:p>
            <a:pPr lvl="1" marL="0" indent="952500">
              <a:lnSpc>
                <a:spcPct val="70000"/>
              </a:lnSpc>
              <a:spcBef>
                <a:spcPts val="0"/>
              </a:spcBef>
              <a:buSzTx/>
              <a:buNone/>
              <a:defRPr sz="2000">
                <a:solidFill>
                  <a:srgbClr val="3F3F3F"/>
                </a:solidFill>
              </a:defRPr>
            </a:pP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  <a:r>
              <a:t>同一組對應的括號不合法的話，更正成合法的右括號去對應左括號</a:t>
            </a: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  <a:r>
              <a:t>多餘的左括號，補齊相對應合法的右括號 </a:t>
            </a: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</a:p>
          <a:p>
            <a:pPr lvl="1" marL="1409381" indent="-456881">
              <a:lnSpc>
                <a:spcPct val="70000"/>
              </a:lnSpc>
              <a:spcBef>
                <a:spcPts val="0"/>
              </a:spcBef>
              <a:buClr>
                <a:srgbClr val="3F3F3F"/>
              </a:buClr>
              <a:buSzPct val="100178"/>
              <a:defRPr sz="2000">
                <a:solidFill>
                  <a:srgbClr val="3F3F3F"/>
                </a:solidFill>
              </a:defRPr>
            </a:pPr>
            <a:r>
              <a:t>多餘的右括號，刪掉</a:t>
            </a:r>
          </a:p>
        </p:txBody>
      </p:sp>
      <p:sp>
        <p:nvSpPr>
          <p:cNvPr id="151" name="矩形 3"/>
          <p:cNvSpPr txBox="1"/>
          <p:nvPr/>
        </p:nvSpPr>
        <p:spPr>
          <a:xfrm>
            <a:off x="1292469" y="5474608"/>
            <a:ext cx="655906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Arial"/>
              </a:rPr>
              <a:t>左括號必定保留</a:t>
            </a:r>
            <a:r>
              <a:t>,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右括號去對應</a:t>
            </a:r>
          </a:p>
          <a:p>
            <a:pPr algn="ctr"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Arial"/>
              </a:rPr>
              <a:t>錯誤修正的</a:t>
            </a:r>
            <a:r>
              <a:t>priority :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更正</a:t>
            </a:r>
            <a:r>
              <a:t>&gt;</a:t>
            </a:r>
            <a:r>
              <a:rPr>
                <a:latin typeface="+mj-lt"/>
                <a:ea typeface="+mj-ea"/>
                <a:cs typeface="+mj-cs"/>
                <a:sym typeface="Arial"/>
              </a:rPr>
              <a:t>補齊</a:t>
            </a:r>
            <a:r>
              <a:t>=</a:t>
            </a:r>
            <a:r>
              <a:rPr>
                <a:latin typeface="+mj-lt"/>
                <a:ea typeface="+mj-ea"/>
                <a:cs typeface="+mj-cs"/>
                <a:sym typeface="Arial"/>
              </a:rPr>
              <a:t>刪掉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