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85" r:id="rId5"/>
    <p:sldId id="286" r:id="rId6"/>
    <p:sldId id="287" r:id="rId7"/>
    <p:sldId id="289" r:id="rId8"/>
    <p:sldId id="290" r:id="rId9"/>
    <p:sldId id="288" r:id="rId10"/>
    <p:sldId id="291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00" r:id="rId20"/>
    <p:sldId id="302" r:id="rId21"/>
    <p:sldId id="303" r:id="rId22"/>
    <p:sldId id="304" r:id="rId23"/>
    <p:sldId id="305" r:id="rId24"/>
    <p:sldId id="306" r:id="rId25"/>
    <p:sldId id="30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118" autoAdjust="0"/>
  </p:normalViewPr>
  <p:slideViewPr>
    <p:cSldViewPr snapToGrid="0">
      <p:cViewPr varScale="1">
        <p:scale>
          <a:sx n="93" d="100"/>
          <a:sy n="93" d="100"/>
        </p:scale>
        <p:origin x="210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803A7-9456-4B0B-839B-9F49701B6B4A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E9A61-83BB-4775-9716-EA33D99C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3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6%8C%ED%94%84%ED%8A%B8%EC%9B%A8%EC%96%B4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6%8C%ED%94%84%ED%8A%B8%EC%9B%A8%EC%96%B4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6%8C%ED%94%84%ED%8A%B8%EC%9B%A8%EC%96%B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자유 소프트웨어 </a:t>
            </a:r>
            <a:r>
              <a:rPr lang="en-US" altLang="ko-KR" dirty="0"/>
              <a:t>- </a:t>
            </a:r>
            <a:r>
              <a:rPr lang="ko-KR" altLang="en-US" dirty="0"/>
              <a:t>복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사와 사용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 등의 제한이 없는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소프트웨어"/>
              </a:rPr>
              <a:t>소프트웨어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혹은 그 통칭이다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재귀 약자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문장 안에 약자가 그대로 들어 있도록 이름을 지은 것이다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24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파일 입출력 함수를 사용하려면 파일 </a:t>
            </a:r>
            <a:r>
              <a:rPr lang="ko-KR" altLang="en-US" sz="1200" dirty="0" err="1"/>
              <a:t>디스크립터에</a:t>
            </a:r>
            <a:r>
              <a:rPr lang="ko-KR" altLang="en-US" sz="1200" dirty="0"/>
              <a:t> 대한 </a:t>
            </a:r>
            <a:r>
              <a:rPr lang="ko-KR" altLang="en-US" sz="1200" dirty="0" err="1"/>
              <a:t>개념을알아야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4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파일 입출력 함수를 사용하려면 파일 </a:t>
            </a:r>
            <a:r>
              <a:rPr lang="ko-KR" altLang="en-US" sz="1200" dirty="0" err="1"/>
              <a:t>디스크립터에</a:t>
            </a:r>
            <a:r>
              <a:rPr lang="ko-KR" altLang="en-US" sz="1200" dirty="0"/>
              <a:t> 대한 </a:t>
            </a:r>
            <a:r>
              <a:rPr lang="ko-KR" altLang="en-US" sz="1200" dirty="0" err="1"/>
              <a:t>개념을알아야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53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파일 입출력 함수를 사용하려면 파일 </a:t>
            </a:r>
            <a:r>
              <a:rPr lang="ko-KR" altLang="en-US" sz="1200" dirty="0" err="1"/>
              <a:t>디스크립터에</a:t>
            </a:r>
            <a:r>
              <a:rPr lang="ko-KR" altLang="en-US" sz="1200" dirty="0"/>
              <a:t> 대한 </a:t>
            </a:r>
            <a:r>
              <a:rPr lang="ko-KR" altLang="en-US" sz="1200" dirty="0" err="1"/>
              <a:t>개념을알아야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91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파일 입출력 함수를 사용하려면 파일 </a:t>
            </a:r>
            <a:r>
              <a:rPr lang="ko-KR" altLang="en-US" sz="1200" dirty="0" err="1"/>
              <a:t>디스크립터에</a:t>
            </a:r>
            <a:r>
              <a:rPr lang="ko-KR" altLang="en-US" sz="1200" dirty="0"/>
              <a:t> 대한 </a:t>
            </a:r>
            <a:r>
              <a:rPr lang="ko-KR" altLang="en-US" sz="1200" dirty="0" err="1"/>
              <a:t>개념을알아야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12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파일 입출력 함수를 사용하려면 파일 </a:t>
            </a:r>
            <a:r>
              <a:rPr lang="ko-KR" altLang="en-US" sz="1200" dirty="0" err="1"/>
              <a:t>디스크립터에</a:t>
            </a:r>
            <a:r>
              <a:rPr lang="ko-KR" altLang="en-US" sz="1200" dirty="0"/>
              <a:t> 대한 </a:t>
            </a:r>
            <a:r>
              <a:rPr lang="ko-KR" altLang="en-US" sz="1200" dirty="0" err="1"/>
              <a:t>개념을알아야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19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자유 소프트웨어 </a:t>
            </a:r>
            <a:r>
              <a:rPr lang="en-US" altLang="ko-KR" dirty="0"/>
              <a:t>- </a:t>
            </a:r>
            <a:r>
              <a:rPr lang="ko-KR" altLang="en-US" dirty="0"/>
              <a:t>복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사와 사용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 등의 제한이 없는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소프트웨어"/>
              </a:rPr>
              <a:t>소프트웨어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혹은 그 통칭이다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재귀 약자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문장 안에 약자가 그대로 들어 있도록 이름을 지은 것이다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5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자유 소프트웨어 </a:t>
            </a:r>
            <a:r>
              <a:rPr lang="en-US" altLang="ko-KR" dirty="0"/>
              <a:t>- </a:t>
            </a:r>
            <a:r>
              <a:rPr lang="ko-KR" altLang="en-US" dirty="0"/>
              <a:t>복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사와 사용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 등의 제한이 없는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소프트웨어"/>
              </a:rPr>
              <a:t>소프트웨어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혹은 그 통칭이다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재귀 약자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문장 안에 약자가 그대로 들어 있도록 이름을 지은 것이다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60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링크는 모든 파일들을 모아 하나의 프로그램으로 바꾸는 과정입니다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5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링크는 모든 파일들을 모아 하나의 프로그램으로 바꾸는 과정입니다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98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파일 입출력 함수를 사용하려면 파일 </a:t>
            </a:r>
            <a:r>
              <a:rPr lang="ko-KR" altLang="en-US" sz="1200" dirty="0" err="1"/>
              <a:t>디스크립터에</a:t>
            </a:r>
            <a:r>
              <a:rPr lang="ko-KR" altLang="en-US" sz="1200" dirty="0"/>
              <a:t> 대한 </a:t>
            </a:r>
            <a:r>
              <a:rPr lang="ko-KR" altLang="en-US" sz="1200" dirty="0" err="1"/>
              <a:t>개념을알아야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 국립 표준 협회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2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파일 입출력 함수를 사용하려면 파일 </a:t>
            </a:r>
            <a:r>
              <a:rPr lang="ko-KR" altLang="en-US" sz="1200" dirty="0" err="1"/>
              <a:t>디스크립터에</a:t>
            </a:r>
            <a:r>
              <a:rPr lang="ko-KR" altLang="en-US" sz="1200" dirty="0"/>
              <a:t> 대한 </a:t>
            </a:r>
            <a:r>
              <a:rPr lang="ko-KR" altLang="en-US" sz="1200" dirty="0" err="1"/>
              <a:t>개념을알아야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75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파일 입출력 함수를 사용하려면 파일 </a:t>
            </a:r>
            <a:r>
              <a:rPr lang="ko-KR" altLang="en-US" sz="1200" dirty="0" err="1"/>
              <a:t>디스크립터에</a:t>
            </a:r>
            <a:r>
              <a:rPr lang="ko-KR" altLang="en-US" sz="1200" dirty="0"/>
              <a:t> 대한 </a:t>
            </a:r>
            <a:r>
              <a:rPr lang="ko-KR" altLang="en-US" sz="1200" dirty="0" err="1"/>
              <a:t>개념을알아야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00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파일 입출력 함수를 사용하려면 파일 </a:t>
            </a:r>
            <a:r>
              <a:rPr lang="ko-KR" altLang="en-US" sz="1200" dirty="0" err="1"/>
              <a:t>디스크립터에</a:t>
            </a:r>
            <a:r>
              <a:rPr lang="ko-KR" altLang="en-US" sz="1200" dirty="0"/>
              <a:t> 대한 </a:t>
            </a:r>
            <a:r>
              <a:rPr lang="ko-KR" altLang="en-US" sz="1200" dirty="0" err="1"/>
              <a:t>개념을알아야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E9A61-83BB-4775-9716-EA33D99CD1E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0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1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9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9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7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7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6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7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9C634-5B35-4485-BFD6-A58CF7BDE246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862" y="2179300"/>
            <a:ext cx="6985112" cy="1014469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TCP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IP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socket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programming – LAB 1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3F8F6D-B9F2-4C21-9FCA-EC1D9D91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43A8B5-DD22-4D6C-AB64-00878C5DC3CF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F43CFD-F483-4BE4-91A6-B4B06A1F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1178297"/>
            <a:ext cx="8266678" cy="45014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711447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 생성과정 </a:t>
            </a:r>
            <a:r>
              <a:rPr lang="en-US" altLang="ko-KR" sz="1600" b="1" dirty="0"/>
              <a:t>Client</a:t>
            </a:r>
            <a:r>
              <a:rPr lang="ko-KR" altLang="en-US" sz="1600" b="1" dirty="0"/>
              <a:t> 구현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AB9598-AAFE-4A8A-A7D4-A00C098F2B16}"/>
              </a:ext>
            </a:extLst>
          </p:cNvPr>
          <p:cNvSpPr/>
          <p:nvPr/>
        </p:nvSpPr>
        <p:spPr>
          <a:xfrm>
            <a:off x="828316" y="4233994"/>
            <a:ext cx="5885182" cy="7228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1C3631-8540-412B-AE25-8A0EEFDEFEF4}"/>
              </a:ext>
            </a:extLst>
          </p:cNvPr>
          <p:cNvSpPr/>
          <p:nvPr/>
        </p:nvSpPr>
        <p:spPr>
          <a:xfrm>
            <a:off x="828191" y="4973626"/>
            <a:ext cx="4341304" cy="7228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BF3E98D-8257-4070-82E2-136106DF8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70111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네트워크 프로그래밍과 소켓의 이해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2FA588A-2899-4E60-B6EB-D50FBBA50F21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D54A89-1B12-4390-B362-F728B9B349BC}"/>
              </a:ext>
            </a:extLst>
          </p:cNvPr>
          <p:cNvSpPr/>
          <p:nvPr/>
        </p:nvSpPr>
        <p:spPr>
          <a:xfrm>
            <a:off x="980662" y="2944566"/>
            <a:ext cx="7945224" cy="123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15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680624"/>
            <a:ext cx="2387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리눅스 기반에서 실행</a:t>
            </a:r>
            <a:endParaRPr lang="en-US" altLang="ko-KR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5363701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9EF541-5C6F-4A12-8987-13AA2038193F}"/>
              </a:ext>
            </a:extLst>
          </p:cNvPr>
          <p:cNvSpPr/>
          <p:nvPr/>
        </p:nvSpPr>
        <p:spPr>
          <a:xfrm>
            <a:off x="980662" y="2888380"/>
            <a:ext cx="7961878" cy="140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F17DA-C69D-4EAE-AE14-7E360156644C}"/>
              </a:ext>
            </a:extLst>
          </p:cNvPr>
          <p:cNvSpPr txBox="1"/>
          <p:nvPr/>
        </p:nvSpPr>
        <p:spPr>
          <a:xfrm>
            <a:off x="808382" y="1129468"/>
            <a:ext cx="21971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gcc</a:t>
            </a:r>
            <a:r>
              <a:rPr lang="ko-KR" altLang="en-US" dirty="0"/>
              <a:t> </a:t>
            </a:r>
            <a:r>
              <a:rPr lang="en-US" altLang="ko-KR" dirty="0"/>
              <a:t>–o server s	</a:t>
            </a:r>
            <a:r>
              <a:rPr lang="en-US" altLang="ko-KR" dirty="0" err="1"/>
              <a:t>erver.c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B7C8B-43D6-47AD-BA03-83A6B580B864}"/>
              </a:ext>
            </a:extLst>
          </p:cNvPr>
          <p:cNvSpPr txBox="1"/>
          <p:nvPr/>
        </p:nvSpPr>
        <p:spPr>
          <a:xfrm>
            <a:off x="808382" y="1498800"/>
            <a:ext cx="644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-&gt; </a:t>
            </a:r>
            <a:r>
              <a:rPr lang="en-US" altLang="ko-KR" sz="1600" dirty="0" err="1"/>
              <a:t>server.c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컴파일한 후 </a:t>
            </a:r>
            <a:r>
              <a:rPr lang="en-US" altLang="ko-KR" sz="1600" dirty="0"/>
              <a:t>server </a:t>
            </a:r>
            <a:r>
              <a:rPr lang="ko-KR" altLang="en-US" sz="1600" dirty="0"/>
              <a:t>이름의 실행파일을 만드는 명령어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78AEDDF-81EA-43EA-A92F-ADD7DD75FD9E}"/>
              </a:ext>
            </a:extLst>
          </p:cNvPr>
          <p:cNvGrpSpPr/>
          <p:nvPr/>
        </p:nvGrpSpPr>
        <p:grpSpPr>
          <a:xfrm>
            <a:off x="808382" y="2206686"/>
            <a:ext cx="4527137" cy="707886"/>
            <a:chOff x="808382" y="2936150"/>
            <a:chExt cx="4527137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E0EEBA-4952-494E-AA5E-19C06E0E2B64}"/>
                </a:ext>
              </a:extLst>
            </p:cNvPr>
            <p:cNvSpPr txBox="1"/>
            <p:nvPr/>
          </p:nvSpPr>
          <p:spPr>
            <a:xfrm>
              <a:off x="808382" y="2936150"/>
              <a:ext cx="91268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/>
                <a:t>./server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547B80-742C-49F2-A2EF-F21D77350FDF}"/>
                </a:ext>
              </a:extLst>
            </p:cNvPr>
            <p:cNvSpPr txBox="1"/>
            <p:nvPr/>
          </p:nvSpPr>
          <p:spPr>
            <a:xfrm>
              <a:off x="808382" y="3305482"/>
              <a:ext cx="4527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-&gt; </a:t>
              </a:r>
              <a:r>
                <a:rPr lang="ko-KR" altLang="en-US" sz="1600" dirty="0"/>
                <a:t>현재  디렉토리에 있는 </a:t>
              </a:r>
              <a:r>
                <a:rPr lang="en-US" altLang="ko-KR" sz="1600" dirty="0"/>
                <a:t>server </a:t>
              </a:r>
              <a:r>
                <a:rPr lang="ko-KR" altLang="en-US" sz="1600" dirty="0"/>
                <a:t>이름의 파일 실행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92A514E-63BD-40DA-8C08-46396D9780EA}"/>
              </a:ext>
            </a:extLst>
          </p:cNvPr>
          <p:cNvGrpSpPr/>
          <p:nvPr/>
        </p:nvGrpSpPr>
        <p:grpSpPr>
          <a:xfrm>
            <a:off x="808382" y="3176182"/>
            <a:ext cx="7034233" cy="954107"/>
            <a:chOff x="808382" y="2936150"/>
            <a:chExt cx="7034233" cy="9541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B1D287-06BB-48AE-B473-8BC68C8720F5}"/>
                </a:ext>
              </a:extLst>
            </p:cNvPr>
            <p:cNvSpPr txBox="1"/>
            <p:nvPr/>
          </p:nvSpPr>
          <p:spPr>
            <a:xfrm>
              <a:off x="808382" y="2936150"/>
              <a:ext cx="155068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/>
                <a:t>./server 33333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4B251C-8FF2-4F56-9414-292FCDA8005F}"/>
                </a:ext>
              </a:extLst>
            </p:cNvPr>
            <p:cNvSpPr txBox="1"/>
            <p:nvPr/>
          </p:nvSpPr>
          <p:spPr>
            <a:xfrm>
              <a:off x="808382" y="3305482"/>
              <a:ext cx="70342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-&gt; </a:t>
              </a:r>
              <a:r>
                <a:rPr lang="ko-KR" altLang="en-US" sz="1600" dirty="0"/>
                <a:t>현재  디렉토리에 있는 </a:t>
              </a:r>
              <a:r>
                <a:rPr lang="en-US" altLang="ko-KR" sz="1600" dirty="0"/>
                <a:t>server </a:t>
              </a:r>
              <a:r>
                <a:rPr lang="ko-KR" altLang="en-US" sz="1600" dirty="0"/>
                <a:t>이름의 파일의 포트번호를 </a:t>
              </a:r>
              <a:r>
                <a:rPr lang="en-US" altLang="ko-KR" sz="1600" dirty="0"/>
                <a:t>33333</a:t>
              </a:r>
              <a:r>
                <a:rPr lang="ko-KR" altLang="en-US" sz="1600" dirty="0"/>
                <a:t>으로 할당 후</a:t>
              </a:r>
              <a:endParaRPr lang="en-US" altLang="ko-KR" sz="1600" dirty="0"/>
            </a:p>
            <a:p>
              <a:r>
                <a:rPr lang="en-US" altLang="ko-KR" sz="1600" dirty="0"/>
                <a:t>   </a:t>
              </a:r>
              <a:r>
                <a:rPr lang="ko-KR" altLang="en-US" sz="1600" dirty="0"/>
                <a:t> 실행하여 서버 열기</a:t>
              </a:r>
              <a:r>
                <a:rPr lang="en-US" altLang="ko-KR" sz="1600" dirty="0"/>
                <a:t>.</a:t>
              </a:r>
              <a:r>
                <a:rPr lang="ko-KR" altLang="en-US" sz="1600" dirty="0"/>
                <a:t> 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B45764D-73C5-4B61-86CA-E714672540E1}"/>
              </a:ext>
            </a:extLst>
          </p:cNvPr>
          <p:cNvGrpSpPr/>
          <p:nvPr/>
        </p:nvGrpSpPr>
        <p:grpSpPr>
          <a:xfrm>
            <a:off x="808381" y="4250385"/>
            <a:ext cx="8122416" cy="954107"/>
            <a:chOff x="808382" y="2936150"/>
            <a:chExt cx="8122416" cy="9541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263970-47E5-4A0F-9EF4-0321AA8CC3D8}"/>
                </a:ext>
              </a:extLst>
            </p:cNvPr>
            <p:cNvSpPr txBox="1"/>
            <p:nvPr/>
          </p:nvSpPr>
          <p:spPr>
            <a:xfrm>
              <a:off x="808382" y="2936150"/>
              <a:ext cx="240976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/>
                <a:t>./client 127.0.0.1 33333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6C3FDF-80CC-4858-A764-2D2B736A82A4}"/>
                </a:ext>
              </a:extLst>
            </p:cNvPr>
            <p:cNvSpPr txBox="1"/>
            <p:nvPr/>
          </p:nvSpPr>
          <p:spPr>
            <a:xfrm>
              <a:off x="808382" y="3305482"/>
              <a:ext cx="81224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-&gt; </a:t>
              </a:r>
              <a:r>
                <a:rPr lang="ko-KR" altLang="en-US" sz="1600" dirty="0"/>
                <a:t>현재  디렉토리에 있는 </a:t>
              </a:r>
              <a:r>
                <a:rPr lang="en-US" altLang="ko-KR" sz="1600" dirty="0"/>
                <a:t>client </a:t>
              </a:r>
              <a:r>
                <a:rPr lang="ko-KR" altLang="en-US" sz="1600" dirty="0"/>
                <a:t>이름의 파일의 실행하여 </a:t>
              </a:r>
              <a:r>
                <a:rPr lang="en-US" altLang="ko-KR" sz="1600" dirty="0"/>
                <a:t>IP</a:t>
              </a:r>
              <a:r>
                <a:rPr lang="ko-KR" altLang="en-US" sz="1600" dirty="0"/>
                <a:t>주소가 </a:t>
              </a:r>
              <a:r>
                <a:rPr lang="en-US" altLang="ko-KR" sz="1600" dirty="0"/>
                <a:t>127.0.0.1(</a:t>
              </a:r>
              <a:r>
                <a:rPr lang="ko-KR" altLang="en-US" sz="1600" dirty="0"/>
                <a:t>자신의 로컬 </a:t>
              </a:r>
              <a:r>
                <a:rPr lang="en-US" altLang="ko-KR" sz="1600" dirty="0"/>
                <a:t>IP)</a:t>
              </a:r>
            </a:p>
            <a:p>
              <a:r>
                <a:rPr lang="en-US" altLang="ko-KR" sz="1600" dirty="0"/>
                <a:t>     </a:t>
              </a:r>
              <a:r>
                <a:rPr lang="ko-KR" altLang="en-US" sz="1600" dirty="0"/>
                <a:t>이고 포트번호가 </a:t>
              </a:r>
              <a:r>
                <a:rPr lang="en-US" altLang="ko-KR" sz="1600" dirty="0"/>
                <a:t>33333</a:t>
              </a:r>
              <a:r>
                <a:rPr lang="ko-KR" altLang="en-US" sz="1600" dirty="0"/>
                <a:t>인 서버에 연결 요청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13F666D9-4141-40E4-8190-6420D34FE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70111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네트워크 프로그래밍과 소켓의 이해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32E11A8-2598-4D7D-8A46-A4026F8627F5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7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9A3A862-4E79-44A6-BE66-00B7B9EFCB55}"/>
              </a:ext>
            </a:extLst>
          </p:cNvPr>
          <p:cNvGrpSpPr/>
          <p:nvPr/>
        </p:nvGrpSpPr>
        <p:grpSpPr>
          <a:xfrm>
            <a:off x="475862" y="783367"/>
            <a:ext cx="4487824" cy="1546925"/>
            <a:chOff x="475862" y="1410088"/>
            <a:chExt cx="4487824" cy="15469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765201-4F24-4C6D-8E93-519EF7769CAC}"/>
                </a:ext>
              </a:extLst>
            </p:cNvPr>
            <p:cNvSpPr txBox="1"/>
            <p:nvPr/>
          </p:nvSpPr>
          <p:spPr>
            <a:xfrm>
              <a:off x="475862" y="1410088"/>
              <a:ext cx="30080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rgbClr val="FF0000"/>
                  </a:solidFill>
                </a:rPr>
                <a:t> </a:t>
              </a:r>
              <a:r>
                <a:rPr lang="en-US" altLang="ko-KR" sz="1600" b="1" dirty="0" err="1"/>
                <a:t>gcc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(GNU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Compiler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Collection)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9EB7C8B-43D6-47AD-BA03-83A6B580B864}"/>
                </a:ext>
              </a:extLst>
            </p:cNvPr>
            <p:cNvSpPr txBox="1"/>
            <p:nvPr/>
          </p:nvSpPr>
          <p:spPr>
            <a:xfrm>
              <a:off x="808381" y="1787462"/>
              <a:ext cx="4155305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-  GNU </a:t>
              </a:r>
              <a:r>
                <a:rPr lang="ko-KR" altLang="en-US" sz="1400" dirty="0"/>
                <a:t>시스템의 공식 컴파일러</a:t>
              </a:r>
              <a:r>
                <a:rPr lang="en-US" altLang="ko-KR" sz="1400" dirty="0"/>
                <a:t>.</a:t>
              </a:r>
              <a:br>
                <a:rPr lang="en-US" altLang="ko-KR" sz="1400" dirty="0"/>
              </a:br>
              <a:endParaRPr lang="en-US" altLang="ko-KR" sz="1400" dirty="0"/>
            </a:p>
            <a:p>
              <a:r>
                <a:rPr lang="en-US" altLang="ko-KR" sz="1400" dirty="0"/>
                <a:t>-  </a:t>
              </a:r>
              <a:r>
                <a:rPr lang="ko-KR" altLang="en-US" sz="1400" dirty="0"/>
                <a:t>많은 컴파일러와 운영 체제를 만드는데 사용한다</a:t>
              </a:r>
              <a:r>
                <a:rPr lang="en-US" altLang="ko-KR" sz="1400" dirty="0"/>
                <a:t>.</a:t>
              </a:r>
              <a:br>
                <a:rPr lang="en-US" altLang="ko-KR" sz="1400" dirty="0"/>
              </a:br>
              <a:endParaRPr lang="en-US" altLang="ko-KR" sz="1400" dirty="0"/>
            </a:p>
            <a:p>
              <a:r>
                <a:rPr lang="en-US" altLang="ko-KR" sz="1400" dirty="0"/>
                <a:t>-</a:t>
              </a:r>
              <a:r>
                <a:rPr lang="ko-KR" altLang="en-US" sz="1400" dirty="0"/>
                <a:t>  다양한 중앙 처리 장치를 처리할 수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8BCADB0-43A5-4AC4-B64E-0584E353BC5C}"/>
              </a:ext>
            </a:extLst>
          </p:cNvPr>
          <p:cNvGrpSpPr/>
          <p:nvPr/>
        </p:nvGrpSpPr>
        <p:grpSpPr>
          <a:xfrm>
            <a:off x="479141" y="2421132"/>
            <a:ext cx="6189626" cy="1966056"/>
            <a:chOff x="475862" y="1410088"/>
            <a:chExt cx="6189626" cy="196605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56E38F-C88C-4131-A9E1-829373E31220}"/>
                </a:ext>
              </a:extLst>
            </p:cNvPr>
            <p:cNvSpPr txBox="1"/>
            <p:nvPr/>
          </p:nvSpPr>
          <p:spPr>
            <a:xfrm>
              <a:off x="475862" y="1410088"/>
              <a:ext cx="2556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       </a:t>
              </a:r>
              <a:r>
                <a:rPr lang="en-US" altLang="ko-KR" sz="1600" b="1" dirty="0"/>
                <a:t>* GNU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(GNU’s Not Unix)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9713799-6747-4AD2-84A0-060C3CAA1DBD}"/>
                </a:ext>
              </a:extLst>
            </p:cNvPr>
            <p:cNvSpPr txBox="1"/>
            <p:nvPr/>
          </p:nvSpPr>
          <p:spPr>
            <a:xfrm>
              <a:off x="980662" y="1775706"/>
              <a:ext cx="5684826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운영 체제의 하나이자 컴퓨터 소프트웨어 모음집</a:t>
              </a:r>
              <a:r>
                <a:rPr lang="en-US" altLang="ko-KR" sz="1400" dirty="0"/>
                <a:t>.</a:t>
              </a:r>
              <a:br>
                <a:rPr lang="en-US" altLang="ko-KR" sz="1400" dirty="0"/>
              </a:b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자유 소프트웨어로 이루어져 있다</a:t>
              </a:r>
              <a:r>
                <a:rPr lang="en-US" altLang="ko-KR" sz="1400" dirty="0"/>
                <a:t>.</a:t>
              </a:r>
              <a:br>
                <a:rPr lang="en-US" altLang="ko-KR" sz="1400" dirty="0"/>
              </a:b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GNU’s Not Unix</a:t>
              </a:r>
              <a:r>
                <a:rPr lang="ko-KR" altLang="en-US" sz="1400" dirty="0"/>
                <a:t>의 재귀 약자 이며</a:t>
              </a:r>
              <a:r>
                <a:rPr lang="en-US" altLang="ko-KR" sz="1400" dirty="0"/>
                <a:t>, GNU </a:t>
              </a:r>
              <a:r>
                <a:rPr lang="ko-KR" altLang="en-US" sz="1400" dirty="0"/>
                <a:t>디자인이 유닉스 계열이지만</a:t>
              </a:r>
              <a:br>
                <a:rPr lang="en-US" altLang="ko-KR" sz="1400" dirty="0"/>
              </a:br>
              <a:r>
                <a:rPr lang="ko-KR" altLang="en-US" sz="1400" dirty="0"/>
                <a:t>자유 소프트웨어인 점관 유닉스 코드를 포함하지 않는다는 점에서 </a:t>
              </a:r>
              <a:br>
                <a:rPr lang="en-US" altLang="ko-KR" sz="1400" dirty="0"/>
              </a:br>
              <a:r>
                <a:rPr lang="ko-KR" altLang="en-US" sz="1400" dirty="0"/>
                <a:t>차별을 두었다</a:t>
              </a:r>
              <a:r>
                <a:rPr lang="en-US" altLang="ko-KR" sz="1400" dirty="0"/>
                <a:t>.</a:t>
              </a:r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CC08515D-180D-480F-B766-C6F6D5A49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70111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네트워크 프로그래밍과 소켓의 이해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6A41C4-2BBC-4EDF-8518-A530FA9D665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3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834" y="4665061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194938" y="5061276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9EF541-5C6F-4A12-8987-13AA2038193F}"/>
              </a:ext>
            </a:extLst>
          </p:cNvPr>
          <p:cNvSpPr/>
          <p:nvPr/>
        </p:nvSpPr>
        <p:spPr>
          <a:xfrm>
            <a:off x="724804" y="1917006"/>
            <a:ext cx="7864407" cy="140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824464"/>
            <a:ext cx="175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GCC </a:t>
            </a:r>
            <a:r>
              <a:rPr lang="ko-KR" altLang="en-US" sz="1600" b="1" dirty="0"/>
              <a:t>동작 과정 </a:t>
            </a:r>
            <a:endParaRPr lang="en-US" altLang="ko-KR" sz="1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30BCD3-3652-4010-B73C-BF09C6F1FC9A}"/>
              </a:ext>
            </a:extLst>
          </p:cNvPr>
          <p:cNvCxnSpPr>
            <a:cxnSpLocks/>
          </p:cNvCxnSpPr>
          <p:nvPr/>
        </p:nvCxnSpPr>
        <p:spPr>
          <a:xfrm>
            <a:off x="706032" y="2121071"/>
            <a:ext cx="695799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4">
            <a:extLst>
              <a:ext uri="{FF2B5EF4-FFF2-40B4-BE49-F238E27FC236}">
                <a16:creationId xmlns:a16="http://schemas.microsoft.com/office/drawing/2014/main" id="{F69A64F9-88AE-44A7-8B1D-85EF66A993F6}"/>
              </a:ext>
            </a:extLst>
          </p:cNvPr>
          <p:cNvSpPr/>
          <p:nvPr/>
        </p:nvSpPr>
        <p:spPr>
          <a:xfrm>
            <a:off x="744242" y="1728162"/>
            <a:ext cx="1270142" cy="78581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전처리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cpp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F5451DCB-3C3D-4AC2-8F4E-70AF082B178D}"/>
              </a:ext>
            </a:extLst>
          </p:cNvPr>
          <p:cNvSpPr/>
          <p:nvPr/>
        </p:nvSpPr>
        <p:spPr>
          <a:xfrm>
            <a:off x="2744506" y="1728162"/>
            <a:ext cx="1270142" cy="78581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컴파일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cc1</a:t>
            </a:r>
          </a:p>
        </p:txBody>
      </p:sp>
      <p:sp>
        <p:nvSpPr>
          <p:cNvPr id="16" name="모서리가 둥근 직사각형 6">
            <a:extLst>
              <a:ext uri="{FF2B5EF4-FFF2-40B4-BE49-F238E27FC236}">
                <a16:creationId xmlns:a16="http://schemas.microsoft.com/office/drawing/2014/main" id="{6B979CA6-6200-4889-9A31-BA45FE0B3942}"/>
              </a:ext>
            </a:extLst>
          </p:cNvPr>
          <p:cNvSpPr/>
          <p:nvPr/>
        </p:nvSpPr>
        <p:spPr>
          <a:xfrm>
            <a:off x="4601894" y="1728162"/>
            <a:ext cx="1270142" cy="78581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어셈블러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17" name="모서리가 둥근 직사각형 7">
            <a:extLst>
              <a:ext uri="{FF2B5EF4-FFF2-40B4-BE49-F238E27FC236}">
                <a16:creationId xmlns:a16="http://schemas.microsoft.com/office/drawing/2014/main" id="{41361F7F-E497-45AF-B1ED-59A3042F4C05}"/>
              </a:ext>
            </a:extLst>
          </p:cNvPr>
          <p:cNvSpPr/>
          <p:nvPr/>
        </p:nvSpPr>
        <p:spPr>
          <a:xfrm>
            <a:off x="6530720" y="1728162"/>
            <a:ext cx="876949" cy="78581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링커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FF2FD6-C7D0-4552-A4AF-DC433231D503}"/>
              </a:ext>
            </a:extLst>
          </p:cNvPr>
          <p:cNvSpPr txBox="1"/>
          <p:nvPr/>
        </p:nvSpPr>
        <p:spPr>
          <a:xfrm>
            <a:off x="350849" y="1814189"/>
            <a:ext cx="35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.c</a:t>
            </a:r>
          </a:p>
          <a:p>
            <a:endParaRPr lang="ko-KR" altLang="en-US" b="1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BD51E2-308F-4B2A-B4F8-1B9E296CDFFE}"/>
              </a:ext>
            </a:extLst>
          </p:cNvPr>
          <p:cNvSpPr txBox="1"/>
          <p:nvPr/>
        </p:nvSpPr>
        <p:spPr>
          <a:xfrm>
            <a:off x="2173002" y="1799600"/>
            <a:ext cx="30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.</a:t>
            </a:r>
            <a:r>
              <a:rPr lang="en-US" altLang="ko-KR" b="1" dirty="0" err="1">
                <a:latin typeface="+mn-lt"/>
              </a:rPr>
              <a:t>i</a:t>
            </a:r>
            <a:endParaRPr lang="ko-KR" altLang="en-US" b="1" dirty="0"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BA972-D455-4F2D-AF74-27BF8C2650F6}"/>
              </a:ext>
            </a:extLst>
          </p:cNvPr>
          <p:cNvSpPr txBox="1"/>
          <p:nvPr/>
        </p:nvSpPr>
        <p:spPr>
          <a:xfrm>
            <a:off x="4173266" y="1728162"/>
            <a:ext cx="34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.s</a:t>
            </a:r>
            <a:endParaRPr lang="ko-KR" altLang="en-US" b="1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D398EE-C7FB-4C84-8B47-535F61345F1E}"/>
              </a:ext>
            </a:extLst>
          </p:cNvPr>
          <p:cNvSpPr txBox="1"/>
          <p:nvPr/>
        </p:nvSpPr>
        <p:spPr>
          <a:xfrm>
            <a:off x="6030654" y="1728162"/>
            <a:ext cx="38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.o</a:t>
            </a:r>
            <a:endParaRPr lang="ko-KR" altLang="en-US" b="1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E9C4FC-94B7-463A-B20C-0CBFD6376B6E}"/>
              </a:ext>
            </a:extLst>
          </p:cNvPr>
          <p:cNvSpPr txBox="1"/>
          <p:nvPr/>
        </p:nvSpPr>
        <p:spPr>
          <a:xfrm>
            <a:off x="7683464" y="1862514"/>
            <a:ext cx="733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lt"/>
              </a:rPr>
              <a:t>a.out</a:t>
            </a:r>
            <a:endParaRPr lang="ko-KR" altLang="en-US" b="1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4829B-2C80-47A8-9838-3C1601E04F73}"/>
              </a:ext>
            </a:extLst>
          </p:cNvPr>
          <p:cNvSpPr txBox="1"/>
          <p:nvPr/>
        </p:nvSpPr>
        <p:spPr>
          <a:xfrm>
            <a:off x="1815812" y="2513980"/>
            <a:ext cx="1308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전처리된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파일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76468E-E16E-4137-B576-2D972DDBD84D}"/>
              </a:ext>
            </a:extLst>
          </p:cNvPr>
          <p:cNvSpPr txBox="1"/>
          <p:nvPr/>
        </p:nvSpPr>
        <p:spPr>
          <a:xfrm>
            <a:off x="3601762" y="2513980"/>
            <a:ext cx="14855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어셈블리어 파일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662D5E-87C0-4533-9834-504DDA351746}"/>
              </a:ext>
            </a:extLst>
          </p:cNvPr>
          <p:cNvSpPr txBox="1"/>
          <p:nvPr/>
        </p:nvSpPr>
        <p:spPr>
          <a:xfrm>
            <a:off x="5459150" y="2513980"/>
            <a:ext cx="1308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오브젝트 파일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D2847-92AB-4448-883E-C202AC85B2F7}"/>
              </a:ext>
            </a:extLst>
          </p:cNvPr>
          <p:cNvSpPr txBox="1"/>
          <p:nvPr/>
        </p:nvSpPr>
        <p:spPr>
          <a:xfrm>
            <a:off x="7685638" y="2513980"/>
            <a:ext cx="953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실행 파일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B10DBD87-6D9B-46CC-92A6-F4AF82DDF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70111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네트워크 프로그래밍과 소켓의 이해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52A116B-CC5D-43DF-BA10-7B2BFC372176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5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834" y="616508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194938" y="656130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9EF541-5C6F-4A12-8987-13AA2038193F}"/>
              </a:ext>
            </a:extLst>
          </p:cNvPr>
          <p:cNvSpPr/>
          <p:nvPr/>
        </p:nvSpPr>
        <p:spPr>
          <a:xfrm>
            <a:off x="741133" y="4683873"/>
            <a:ext cx="7864407" cy="140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803919"/>
            <a:ext cx="175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GCC </a:t>
            </a:r>
            <a:r>
              <a:rPr lang="ko-KR" altLang="en-US" sz="1600" b="1" dirty="0"/>
              <a:t>동작 과정 </a:t>
            </a:r>
            <a:endParaRPr lang="en-US" altLang="ko-KR" sz="16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30BCD3-3652-4010-B73C-BF09C6F1FC9A}"/>
              </a:ext>
            </a:extLst>
          </p:cNvPr>
          <p:cNvCxnSpPr>
            <a:cxnSpLocks/>
          </p:cNvCxnSpPr>
          <p:nvPr/>
        </p:nvCxnSpPr>
        <p:spPr>
          <a:xfrm>
            <a:off x="722361" y="4887938"/>
            <a:ext cx="695799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4">
            <a:extLst>
              <a:ext uri="{FF2B5EF4-FFF2-40B4-BE49-F238E27FC236}">
                <a16:creationId xmlns:a16="http://schemas.microsoft.com/office/drawing/2014/main" id="{F69A64F9-88AE-44A7-8B1D-85EF66A993F6}"/>
              </a:ext>
            </a:extLst>
          </p:cNvPr>
          <p:cNvSpPr/>
          <p:nvPr/>
        </p:nvSpPr>
        <p:spPr>
          <a:xfrm>
            <a:off x="760571" y="4495029"/>
            <a:ext cx="1270142" cy="78581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전처리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cpp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F5451DCB-3C3D-4AC2-8F4E-70AF082B178D}"/>
              </a:ext>
            </a:extLst>
          </p:cNvPr>
          <p:cNvSpPr/>
          <p:nvPr/>
        </p:nvSpPr>
        <p:spPr>
          <a:xfrm>
            <a:off x="2760835" y="4495029"/>
            <a:ext cx="1270142" cy="78581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컴파일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cc1</a:t>
            </a:r>
          </a:p>
        </p:txBody>
      </p:sp>
      <p:sp>
        <p:nvSpPr>
          <p:cNvPr id="16" name="모서리가 둥근 직사각형 6">
            <a:extLst>
              <a:ext uri="{FF2B5EF4-FFF2-40B4-BE49-F238E27FC236}">
                <a16:creationId xmlns:a16="http://schemas.microsoft.com/office/drawing/2014/main" id="{6B979CA6-6200-4889-9A31-BA45FE0B3942}"/>
              </a:ext>
            </a:extLst>
          </p:cNvPr>
          <p:cNvSpPr/>
          <p:nvPr/>
        </p:nvSpPr>
        <p:spPr>
          <a:xfrm>
            <a:off x="4618223" y="4495029"/>
            <a:ext cx="1270142" cy="78581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어셈블러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17" name="모서리가 둥근 직사각형 7">
            <a:extLst>
              <a:ext uri="{FF2B5EF4-FFF2-40B4-BE49-F238E27FC236}">
                <a16:creationId xmlns:a16="http://schemas.microsoft.com/office/drawing/2014/main" id="{41361F7F-E497-45AF-B1ED-59A3042F4C05}"/>
              </a:ext>
            </a:extLst>
          </p:cNvPr>
          <p:cNvSpPr/>
          <p:nvPr/>
        </p:nvSpPr>
        <p:spPr>
          <a:xfrm>
            <a:off x="6547049" y="4495029"/>
            <a:ext cx="876949" cy="78581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링커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FF2FD6-C7D0-4552-A4AF-DC433231D503}"/>
              </a:ext>
            </a:extLst>
          </p:cNvPr>
          <p:cNvSpPr txBox="1"/>
          <p:nvPr/>
        </p:nvSpPr>
        <p:spPr>
          <a:xfrm>
            <a:off x="367178" y="4662700"/>
            <a:ext cx="35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.c</a:t>
            </a:r>
          </a:p>
          <a:p>
            <a:endParaRPr lang="ko-KR" altLang="en-US" b="1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BD51E2-308F-4B2A-B4F8-1B9E296CDFFE}"/>
              </a:ext>
            </a:extLst>
          </p:cNvPr>
          <p:cNvSpPr txBox="1"/>
          <p:nvPr/>
        </p:nvSpPr>
        <p:spPr>
          <a:xfrm>
            <a:off x="2189331" y="4566467"/>
            <a:ext cx="30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.</a:t>
            </a:r>
            <a:r>
              <a:rPr lang="en-US" altLang="ko-KR" b="1" dirty="0" err="1">
                <a:latin typeface="+mn-lt"/>
              </a:rPr>
              <a:t>i</a:t>
            </a:r>
            <a:endParaRPr lang="ko-KR" altLang="en-US" b="1" dirty="0"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BA972-D455-4F2D-AF74-27BF8C2650F6}"/>
              </a:ext>
            </a:extLst>
          </p:cNvPr>
          <p:cNvSpPr txBox="1"/>
          <p:nvPr/>
        </p:nvSpPr>
        <p:spPr>
          <a:xfrm>
            <a:off x="4189595" y="4495029"/>
            <a:ext cx="34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.s</a:t>
            </a:r>
            <a:endParaRPr lang="ko-KR" altLang="en-US" b="1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D398EE-C7FB-4C84-8B47-535F61345F1E}"/>
              </a:ext>
            </a:extLst>
          </p:cNvPr>
          <p:cNvSpPr txBox="1"/>
          <p:nvPr/>
        </p:nvSpPr>
        <p:spPr>
          <a:xfrm>
            <a:off x="6046983" y="4495029"/>
            <a:ext cx="38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.o</a:t>
            </a:r>
            <a:endParaRPr lang="ko-KR" altLang="en-US" b="1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E9C4FC-94B7-463A-B20C-0CBFD6376B6E}"/>
              </a:ext>
            </a:extLst>
          </p:cNvPr>
          <p:cNvSpPr txBox="1"/>
          <p:nvPr/>
        </p:nvSpPr>
        <p:spPr>
          <a:xfrm>
            <a:off x="7699793" y="4629381"/>
            <a:ext cx="733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lt"/>
              </a:rPr>
              <a:t>a.out</a:t>
            </a:r>
            <a:endParaRPr lang="ko-KR" altLang="en-US" b="1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4829B-2C80-47A8-9838-3C1601E04F73}"/>
              </a:ext>
            </a:extLst>
          </p:cNvPr>
          <p:cNvSpPr txBox="1"/>
          <p:nvPr/>
        </p:nvSpPr>
        <p:spPr>
          <a:xfrm>
            <a:off x="1832141" y="5280847"/>
            <a:ext cx="1308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전처리된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파일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76468E-E16E-4137-B576-2D972DDBD84D}"/>
              </a:ext>
            </a:extLst>
          </p:cNvPr>
          <p:cNvSpPr txBox="1"/>
          <p:nvPr/>
        </p:nvSpPr>
        <p:spPr>
          <a:xfrm>
            <a:off x="3618091" y="5280847"/>
            <a:ext cx="14855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어셈블리어 파일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662D5E-87C0-4533-9834-504DDA351746}"/>
              </a:ext>
            </a:extLst>
          </p:cNvPr>
          <p:cNvSpPr txBox="1"/>
          <p:nvPr/>
        </p:nvSpPr>
        <p:spPr>
          <a:xfrm>
            <a:off x="5475479" y="5280847"/>
            <a:ext cx="1308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오브젝트 파일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D2847-92AB-4448-883E-C202AC85B2F7}"/>
              </a:ext>
            </a:extLst>
          </p:cNvPr>
          <p:cNvSpPr txBox="1"/>
          <p:nvPr/>
        </p:nvSpPr>
        <p:spPr>
          <a:xfrm>
            <a:off x="7701967" y="5280847"/>
            <a:ext cx="953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실행 파일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64FF033-70AB-4C36-9AB0-E7F69EAF4873}"/>
              </a:ext>
            </a:extLst>
          </p:cNvPr>
          <p:cNvSpPr txBox="1">
            <a:spLocks/>
          </p:cNvSpPr>
          <p:nvPr/>
        </p:nvSpPr>
        <p:spPr>
          <a:xfrm>
            <a:off x="741877" y="118388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ko-KR" altLang="en-US" sz="1600" dirty="0" err="1"/>
              <a:t>전처리</a:t>
            </a:r>
            <a:r>
              <a:rPr lang="ko-KR" altLang="en-US" sz="1600" dirty="0"/>
              <a:t> 단계</a:t>
            </a:r>
            <a:endParaRPr lang="en-US" altLang="ko-KR" sz="1600" dirty="0"/>
          </a:p>
          <a:p>
            <a:pPr marL="742950" lvl="1" indent="-285750" algn="l">
              <a:buFont typeface="Wingdings" panose="05000000000000000000" pitchFamily="2" charset="2"/>
              <a:buChar char="u"/>
            </a:pPr>
            <a:r>
              <a:rPr lang="en-US" altLang="ko-KR" sz="1400" dirty="0"/>
              <a:t>#include , #define </a:t>
            </a:r>
            <a:r>
              <a:rPr lang="ko-KR" altLang="en-US" sz="1400" dirty="0"/>
              <a:t>등의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부분을 처리</a:t>
            </a:r>
            <a:endParaRPr lang="en-US" altLang="ko-KR" sz="1400" dirty="0"/>
          </a:p>
          <a:p>
            <a:pPr marL="742950" lvl="1" indent="-285750" algn="l">
              <a:buFont typeface="Wingdings" panose="05000000000000000000" pitchFamily="2" charset="2"/>
              <a:buChar char="u"/>
            </a:pPr>
            <a:r>
              <a:rPr lang="en-US" altLang="ko-KR" sz="1400" dirty="0"/>
              <a:t>.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</a:t>
            </a:r>
            <a:r>
              <a:rPr lang="ko-KR" altLang="en-US" sz="1400" dirty="0"/>
              <a:t>확장자를 가진 파일을 생성</a:t>
            </a:r>
            <a:endParaRPr lang="en-US" altLang="ko-KR" sz="1400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ko-KR" altLang="en-US" sz="1600" dirty="0"/>
              <a:t>컴파일 단계</a:t>
            </a:r>
            <a:endParaRPr lang="en-US" altLang="ko-KR" sz="1600" dirty="0"/>
          </a:p>
          <a:p>
            <a:pPr marL="742950" lvl="1" indent="-285750" algn="l">
              <a:buFont typeface="Wingdings" panose="05000000000000000000" pitchFamily="2" charset="2"/>
              <a:buChar char="u"/>
            </a:pPr>
            <a:r>
              <a:rPr lang="ko-KR" altLang="en-US" sz="1400" dirty="0" err="1"/>
              <a:t>전처리된</a:t>
            </a:r>
            <a:r>
              <a:rPr lang="ko-KR" altLang="en-US" sz="1400" dirty="0"/>
              <a:t> 파일을 가지고 어셈블리어로 된 파일을 생성</a:t>
            </a:r>
            <a:endParaRPr lang="en-US" altLang="ko-KR" sz="1400" dirty="0"/>
          </a:p>
          <a:p>
            <a:pPr marL="742950" lvl="1" indent="-285750" algn="l">
              <a:buFont typeface="Wingdings" panose="05000000000000000000" pitchFamily="2" charset="2"/>
              <a:buChar char="u"/>
            </a:pPr>
            <a:r>
              <a:rPr lang="en-US" altLang="ko-KR" sz="1400" dirty="0"/>
              <a:t>.s </a:t>
            </a:r>
            <a:r>
              <a:rPr lang="ko-KR" altLang="en-US" sz="1400" dirty="0"/>
              <a:t>확장자를 가진 파일을 생성</a:t>
            </a:r>
            <a:endParaRPr lang="en-US" altLang="ko-KR" sz="1400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ko-KR" altLang="en-US" sz="1600" dirty="0" err="1"/>
              <a:t>어셈블</a:t>
            </a:r>
            <a:r>
              <a:rPr lang="ko-KR" altLang="en-US" sz="1600" dirty="0"/>
              <a:t> 단계</a:t>
            </a:r>
            <a:endParaRPr lang="en-US" altLang="ko-KR" sz="1600" dirty="0"/>
          </a:p>
          <a:p>
            <a:pPr marL="742950" lvl="1" indent="-285750" algn="l">
              <a:buFont typeface="Wingdings" panose="05000000000000000000" pitchFamily="2" charset="2"/>
              <a:buChar char="u"/>
            </a:pPr>
            <a:r>
              <a:rPr lang="ko-KR" altLang="en-US" sz="1400" dirty="0"/>
              <a:t>어셈블리어로 된 파일을 기계가 직접 이해할 수 있는 기계어로 된 오브젝트 파일 생성</a:t>
            </a:r>
            <a:endParaRPr lang="en-US" altLang="ko-KR" sz="1400" dirty="0"/>
          </a:p>
          <a:p>
            <a:pPr marL="742950" lvl="1" indent="-285750" algn="l">
              <a:buFont typeface="Wingdings" panose="05000000000000000000" pitchFamily="2" charset="2"/>
              <a:buChar char="u"/>
            </a:pPr>
            <a:r>
              <a:rPr lang="en-US" altLang="ko-KR" sz="1400" dirty="0"/>
              <a:t>.o </a:t>
            </a:r>
            <a:r>
              <a:rPr lang="ko-KR" altLang="en-US" sz="1400" dirty="0"/>
              <a:t>확장자를 가진 파일을 생성</a:t>
            </a:r>
            <a:endParaRPr lang="en-US" altLang="ko-KR" sz="1400" dirty="0"/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ko-KR" altLang="en-US" sz="1600" dirty="0"/>
              <a:t>링크 단계</a:t>
            </a:r>
            <a:endParaRPr lang="en-US" altLang="ko-KR" sz="1600" dirty="0"/>
          </a:p>
          <a:p>
            <a:pPr marL="742950" lvl="1" indent="-285750" algn="l">
              <a:buFont typeface="Wingdings" panose="05000000000000000000" pitchFamily="2" charset="2"/>
              <a:buChar char="u"/>
            </a:pPr>
            <a:r>
              <a:rPr lang="en-US" altLang="ko-KR" sz="1400" dirty="0" err="1"/>
              <a:t>printf</a:t>
            </a:r>
            <a:r>
              <a:rPr lang="en-US" altLang="ko-KR" sz="1400" dirty="0"/>
              <a:t> ,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 </a:t>
            </a:r>
            <a:r>
              <a:rPr lang="ko-KR" altLang="en-US" sz="1400" dirty="0"/>
              <a:t>와 같은 라이브러리 함수와 오브젝트 파일들을 연결하여 실행 파일로 생성</a:t>
            </a:r>
            <a:endParaRPr lang="en-US" altLang="ko-KR" sz="1400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B18C021F-9B9B-4A87-AA63-C555BADFB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70111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네트워크 프로그래밍과 소켓의 이해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87C2B5F-B2C7-459F-AD85-A4455ACA44B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5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194938" y="656130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752544"/>
            <a:ext cx="175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GCC </a:t>
            </a:r>
            <a:r>
              <a:rPr lang="ko-KR" altLang="en-US" sz="1600" b="1" dirty="0"/>
              <a:t>동작 과정 </a:t>
            </a:r>
            <a:endParaRPr lang="en-US" altLang="ko-KR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7F4F6-0C36-43D4-917F-0EB1DE7237E5}"/>
              </a:ext>
            </a:extLst>
          </p:cNvPr>
          <p:cNvSpPr txBox="1"/>
          <p:nvPr/>
        </p:nvSpPr>
        <p:spPr>
          <a:xfrm>
            <a:off x="924674" y="1284271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GCC</a:t>
            </a:r>
            <a:r>
              <a:rPr lang="ko-KR" altLang="en-US" dirty="0"/>
              <a:t> 옵션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21618D-CF98-46A9-8531-30FFFC6D1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26961"/>
              </p:ext>
            </p:extLst>
          </p:nvPr>
        </p:nvGraphicFramePr>
        <p:xfrm>
          <a:off x="1284270" y="1846776"/>
          <a:ext cx="5291191" cy="231586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47185">
                  <a:extLst>
                    <a:ext uri="{9D8B030D-6E8A-4147-A177-3AD203B41FA5}">
                      <a16:colId xmlns:a16="http://schemas.microsoft.com/office/drawing/2014/main" val="2674313604"/>
                    </a:ext>
                  </a:extLst>
                </a:gridCol>
                <a:gridCol w="4444006">
                  <a:extLst>
                    <a:ext uri="{9D8B030D-6E8A-4147-A177-3AD203B41FA5}">
                      <a16:colId xmlns:a16="http://schemas.microsoft.com/office/drawing/2014/main" val="2679244630"/>
                    </a:ext>
                  </a:extLst>
                </a:gridCol>
              </a:tblGrid>
              <a:tr h="338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861092"/>
                  </a:ext>
                </a:extLst>
              </a:tr>
              <a:tr h="528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프로그램을 컴파일 하는 대신 </a:t>
                      </a:r>
                      <a:r>
                        <a:rPr lang="ko-KR" altLang="en-US" sz="1200" dirty="0" err="1"/>
                        <a:t>전처리된</a:t>
                      </a:r>
                      <a:r>
                        <a:rPr lang="ko-KR" altLang="en-US" sz="1200" dirty="0"/>
                        <a:t> 코드 표준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출력으로 내보낸다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231557"/>
                  </a:ext>
                </a:extLst>
              </a:tr>
              <a:tr h="528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컴파일만 실행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어셈블리 언어로 나온 결과를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74554"/>
                  </a:ext>
                </a:extLst>
              </a:tr>
              <a:tr h="528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소스파일을 컴파일하고 링크를 수행하지 않는다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.o</a:t>
                      </a:r>
                      <a:r>
                        <a:rPr lang="ko-KR" altLang="en-US" sz="1200" dirty="0"/>
                        <a:t>로 끝나는 오브젝트 파일 생성한다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98855"/>
                  </a:ext>
                </a:extLst>
              </a:tr>
              <a:tr h="338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바이너리 형식의 출력 파일 이름을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04972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AF080125-655B-432E-9C15-C71839917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70111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네트워크 프로그래밍과 소켓의 이해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AD8F69-6F68-430D-A0D0-5A2298C57808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363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585561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194938" y="656130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978572"/>
            <a:ext cx="61080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리눅스에서는 소켓조작과 파일 조작을 동일하게 간주된다</a:t>
            </a:r>
            <a:r>
              <a:rPr lang="en-US" altLang="ko-KR" sz="1600" dirty="0"/>
              <a:t>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리눅스는 소켓을 파일의 일종으로 구분한다</a:t>
            </a:r>
            <a:r>
              <a:rPr lang="en-US" altLang="ko-KR" sz="1600" dirty="0"/>
              <a:t>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따라서 파일 입출력 함수를 소켓 입출력에</a:t>
            </a:r>
            <a:r>
              <a:rPr lang="en-US" altLang="ko-KR" sz="1600" dirty="0"/>
              <a:t>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 상에서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의 데이터 송수신에 사용할 수 있다</a:t>
            </a:r>
            <a:r>
              <a:rPr lang="en-US" altLang="ko-KR" sz="1600" dirty="0"/>
              <a:t>.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윈도우는 리눅스와 달리 파일과 소켓을 구분하고 있어서 별도의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데이터 송수신 함수를 참조해야 한다</a:t>
            </a:r>
            <a:r>
              <a:rPr lang="en-US" altLang="ko-KR" sz="1600" dirty="0"/>
              <a:t>.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DD0B19DA-661E-4ABC-B06A-87AE603D6173}"/>
              </a:ext>
            </a:extLst>
          </p:cNvPr>
          <p:cNvSpPr txBox="1">
            <a:spLocks/>
          </p:cNvSpPr>
          <p:nvPr/>
        </p:nvSpPr>
        <p:spPr>
          <a:xfrm>
            <a:off x="451368" y="218739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리눅스 기반 파일 조작하기</a:t>
            </a:r>
            <a:endParaRPr lang="en-US" altLang="ko-KR" sz="1800" b="1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3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585561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194938" y="656130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978572"/>
            <a:ext cx="537070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 </a:t>
            </a:r>
            <a:r>
              <a:rPr lang="ko-KR" altLang="en-US" sz="1600" b="1" dirty="0"/>
              <a:t>저 수준 파일 입출력 </a:t>
            </a:r>
            <a:r>
              <a:rPr lang="en-US" altLang="ko-KR" sz="1600" b="1" dirty="0"/>
              <a:t>( Low-level File Access )</a:t>
            </a:r>
            <a:br>
              <a:rPr lang="en-US" altLang="ko-KR" sz="1600" b="1" dirty="0"/>
            </a:br>
            <a:br>
              <a:rPr lang="en-US" altLang="ko-KR" sz="1600" b="1" dirty="0"/>
            </a:br>
            <a:r>
              <a:rPr lang="en-US" altLang="ko-KR" sz="1600" b="1" dirty="0"/>
              <a:t>  </a:t>
            </a:r>
            <a:r>
              <a:rPr lang="en-US" altLang="ko-KR" sz="1600" dirty="0"/>
              <a:t>-  </a:t>
            </a:r>
            <a:r>
              <a:rPr lang="en-US" altLang="ko-KR" sz="1400" dirty="0"/>
              <a:t>ANSI</a:t>
            </a:r>
            <a:r>
              <a:rPr lang="ko-KR" altLang="en-US" sz="1400" dirty="0"/>
              <a:t>표준에 상관없이 운영체제가 독립적으로 제공하는 함수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  - </a:t>
            </a:r>
            <a:r>
              <a:rPr lang="ko-KR" altLang="en-US" sz="1400" dirty="0"/>
              <a:t>리눅스 커널의 시스템을 호출하여 파일 입출력을 수행 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  - </a:t>
            </a:r>
            <a:r>
              <a:rPr lang="ko-KR" altLang="en-US" sz="1400" dirty="0"/>
              <a:t>바이트 단위로 파일의 내용을 다루며</a:t>
            </a:r>
            <a:r>
              <a:rPr lang="en-US" altLang="ko-KR" sz="1400" dirty="0"/>
              <a:t>, </a:t>
            </a:r>
            <a:r>
              <a:rPr lang="ko-KR" altLang="en-US" sz="1400" dirty="0"/>
              <a:t>일반 파일 뿐만 아니라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ko-KR" altLang="en-US" sz="1400" dirty="0"/>
              <a:t>특수 파일도 읽고 쓸 수 있다</a:t>
            </a:r>
            <a:r>
              <a:rPr lang="en-US" altLang="ko-KR" sz="1400" dirty="0"/>
              <a:t>.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DD0B19DA-661E-4ABC-B06A-87AE603D6173}"/>
              </a:ext>
            </a:extLst>
          </p:cNvPr>
          <p:cNvSpPr txBox="1">
            <a:spLocks/>
          </p:cNvSpPr>
          <p:nvPr/>
        </p:nvSpPr>
        <p:spPr>
          <a:xfrm>
            <a:off x="451368" y="218739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리눅스 기반 파일 조작하기</a:t>
            </a:r>
            <a:endParaRPr lang="en-US" altLang="ko-KR" sz="1800" b="1" dirty="0">
              <a:solidFill>
                <a:srgbClr val="C55A1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DAEF7-2575-4A60-B8C9-D482CD3E8690}"/>
              </a:ext>
            </a:extLst>
          </p:cNvPr>
          <p:cNvSpPr txBox="1"/>
          <p:nvPr/>
        </p:nvSpPr>
        <p:spPr>
          <a:xfrm>
            <a:off x="475862" y="3274477"/>
            <a:ext cx="50597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 </a:t>
            </a:r>
            <a:r>
              <a:rPr lang="ko-KR" altLang="en-US" sz="1600" b="1" dirty="0"/>
              <a:t>파일 </a:t>
            </a:r>
            <a:r>
              <a:rPr lang="ko-KR" altLang="en-US" sz="1600" b="1" dirty="0" err="1"/>
              <a:t>디스크립터</a:t>
            </a:r>
            <a:r>
              <a:rPr lang="en-US" altLang="ko-KR" sz="1600" b="1" dirty="0"/>
              <a:t> ( File Descriptor )</a:t>
            </a:r>
            <a:br>
              <a:rPr lang="en-US" altLang="ko-KR" sz="1600" b="1" dirty="0"/>
            </a:br>
            <a:r>
              <a:rPr lang="en-US" altLang="ko-KR" sz="1600" b="1" dirty="0"/>
              <a:t>  </a:t>
            </a:r>
            <a:r>
              <a:rPr lang="en-US" altLang="ko-KR" sz="1600" dirty="0"/>
              <a:t>-  </a:t>
            </a:r>
            <a:r>
              <a:rPr lang="ko-KR" altLang="en-US" sz="1400" dirty="0"/>
              <a:t>시스템으로부터 할당 받은 파일 또는 소켓에 부여된 정수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  -  </a:t>
            </a:r>
            <a:r>
              <a:rPr lang="ko-KR" altLang="en-US" sz="1400" dirty="0"/>
              <a:t>파일 입출력 사용시 파일 </a:t>
            </a:r>
            <a:r>
              <a:rPr lang="ko-KR" altLang="en-US" sz="1400" dirty="0" err="1"/>
              <a:t>디스크립터를</a:t>
            </a:r>
            <a:r>
              <a:rPr lang="ko-KR" altLang="en-US" sz="1400" dirty="0"/>
              <a:t> 요구한다</a:t>
            </a:r>
            <a:r>
              <a:rPr lang="en-US" altLang="ko-KR" sz="1400" dirty="0"/>
              <a:t>.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C5FF4E-ADCC-428E-BCC2-A0C0EABDA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66740"/>
              </p:ext>
            </p:extLst>
          </p:nvPr>
        </p:nvGraphicFramePr>
        <p:xfrm>
          <a:off x="1059471" y="4567287"/>
          <a:ext cx="4476109" cy="133268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79428">
                  <a:extLst>
                    <a:ext uri="{9D8B030D-6E8A-4147-A177-3AD203B41FA5}">
                      <a16:colId xmlns:a16="http://schemas.microsoft.com/office/drawing/2014/main" val="541506319"/>
                    </a:ext>
                  </a:extLst>
                </a:gridCol>
                <a:gridCol w="2896681">
                  <a:extLst>
                    <a:ext uri="{9D8B030D-6E8A-4147-A177-3AD203B41FA5}">
                      <a16:colId xmlns:a16="http://schemas.microsoft.com/office/drawing/2014/main" val="1907881741"/>
                    </a:ext>
                  </a:extLst>
                </a:gridCol>
              </a:tblGrid>
              <a:tr h="326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파일 </a:t>
                      </a:r>
                      <a:r>
                        <a:rPr lang="ko-KR" altLang="en-US" sz="1400" dirty="0" err="1"/>
                        <a:t>디스크립터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75693"/>
                  </a:ext>
                </a:extLst>
              </a:tr>
              <a:tr h="326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표준입력 </a:t>
                      </a:r>
                      <a:r>
                        <a:rPr lang="en-US" altLang="ko-KR" sz="1600" dirty="0"/>
                        <a:t>: Standard Input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2911"/>
                  </a:ext>
                </a:extLst>
              </a:tr>
              <a:tr h="326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표준출력 </a:t>
                      </a:r>
                      <a:r>
                        <a:rPr lang="en-US" altLang="ko-KR" sz="1600" dirty="0"/>
                        <a:t>: Standard Output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72764"/>
                  </a:ext>
                </a:extLst>
              </a:tr>
              <a:tr h="326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표준에러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Standard Error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6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32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585561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194938" y="656130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978572"/>
            <a:ext cx="136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 </a:t>
            </a:r>
            <a:r>
              <a:rPr lang="ko-KR" altLang="en-US" sz="1600" b="1" dirty="0"/>
              <a:t>파일 열기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DD0B19DA-661E-4ABC-B06A-87AE603D6173}"/>
              </a:ext>
            </a:extLst>
          </p:cNvPr>
          <p:cNvSpPr txBox="1">
            <a:spLocks/>
          </p:cNvSpPr>
          <p:nvPr/>
        </p:nvSpPr>
        <p:spPr>
          <a:xfrm>
            <a:off x="451368" y="218739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리눅스 기반 파일 조작하기</a:t>
            </a:r>
            <a:endParaRPr lang="en-US" altLang="ko-KR" sz="1800" b="1" dirty="0">
              <a:solidFill>
                <a:srgbClr val="C55A1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3C6E65-9129-44F5-9679-3B181D03E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95" y="1450957"/>
            <a:ext cx="3924300" cy="1038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6E73A1-C352-470A-B525-181CDFE78412}"/>
              </a:ext>
            </a:extLst>
          </p:cNvPr>
          <p:cNvSpPr txBox="1"/>
          <p:nvPr/>
        </p:nvSpPr>
        <p:spPr>
          <a:xfrm>
            <a:off x="5106257" y="1965962"/>
            <a:ext cx="181812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path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파일 이름</a:t>
            </a:r>
            <a:endParaRPr lang="en-US" altLang="ko-KR" sz="1400" dirty="0"/>
          </a:p>
          <a:p>
            <a:r>
              <a:rPr lang="en-US" altLang="ko-KR" sz="1400" dirty="0"/>
              <a:t>flag   : </a:t>
            </a:r>
            <a:r>
              <a:rPr lang="ko-KR" altLang="en-US" sz="1400" dirty="0"/>
              <a:t>파일 오픈 모드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71ED7-2344-41C7-AD69-F00B189E913B}"/>
              </a:ext>
            </a:extLst>
          </p:cNvPr>
          <p:cNvSpPr txBox="1"/>
          <p:nvPr/>
        </p:nvSpPr>
        <p:spPr>
          <a:xfrm>
            <a:off x="842695" y="3038799"/>
            <a:ext cx="1843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파일 오픈 모드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5D11168-DCDF-41D1-B758-1B2FE758B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748560"/>
              </p:ext>
            </p:extLst>
          </p:nvPr>
        </p:nvGraphicFramePr>
        <p:xfrm>
          <a:off x="842695" y="3653904"/>
          <a:ext cx="4259144" cy="1950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037623">
                  <a:extLst>
                    <a:ext uri="{9D8B030D-6E8A-4147-A177-3AD203B41FA5}">
                      <a16:colId xmlns:a16="http://schemas.microsoft.com/office/drawing/2014/main" val="2138671950"/>
                    </a:ext>
                  </a:extLst>
                </a:gridCol>
                <a:gridCol w="3221521">
                  <a:extLst>
                    <a:ext uri="{9D8B030D-6E8A-4147-A177-3AD203B41FA5}">
                      <a16:colId xmlns:a16="http://schemas.microsoft.com/office/drawing/2014/main" val="649581145"/>
                    </a:ext>
                  </a:extLst>
                </a:gridCol>
              </a:tblGrid>
              <a:tr h="296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오픈 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의 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95300"/>
                  </a:ext>
                </a:extLst>
              </a:tr>
              <a:tr h="246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O_CREAT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필요하면 파일을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28223"/>
                  </a:ext>
                </a:extLst>
              </a:tr>
              <a:tr h="246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O_TRUNC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기존 데이터 전부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833253"/>
                  </a:ext>
                </a:extLst>
              </a:tr>
              <a:tr h="246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O_APPEND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기존 데이터 보존하고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뒤에 이어서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54194"/>
                  </a:ext>
                </a:extLst>
              </a:tr>
              <a:tr h="246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O_RDONLY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읽기 전용으로 파일 오픈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587091"/>
                  </a:ext>
                </a:extLst>
              </a:tr>
              <a:tr h="246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O_WRONLY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쓰기 전용으로 파일 오픈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8565"/>
                  </a:ext>
                </a:extLst>
              </a:tr>
              <a:tr h="246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O_RDWR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읽기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쓰기 겸용으로 파일 오픈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425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A2194EC-5425-45C7-B3B3-F41CF3990288}"/>
              </a:ext>
            </a:extLst>
          </p:cNvPr>
          <p:cNvSpPr txBox="1"/>
          <p:nvPr/>
        </p:nvSpPr>
        <p:spPr>
          <a:xfrm>
            <a:off x="801599" y="2508109"/>
            <a:ext cx="2675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성공 시 파일 </a:t>
            </a:r>
            <a:r>
              <a:rPr lang="ko-KR" altLang="en-US" sz="1100" dirty="0" err="1"/>
              <a:t>디스크립터</a:t>
            </a:r>
            <a:r>
              <a:rPr lang="en-US" altLang="ko-KR" sz="1100" dirty="0"/>
              <a:t>, </a:t>
            </a:r>
            <a:r>
              <a:rPr lang="ko-KR" altLang="en-US" sz="1100" dirty="0"/>
              <a:t>실패 시 </a:t>
            </a:r>
            <a:r>
              <a:rPr lang="en-US" altLang="ko-KR" sz="1100" dirty="0"/>
              <a:t>-1 </a:t>
            </a:r>
            <a:r>
              <a:rPr lang="ko-KR" altLang="en-US" sz="1100" dirty="0"/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199427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EA67AF1-CCAD-4ADB-AD66-E61A57F6A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95" y="1450957"/>
            <a:ext cx="3819525" cy="10763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585561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194938" y="656130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978572"/>
            <a:ext cx="136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 </a:t>
            </a:r>
            <a:r>
              <a:rPr lang="ko-KR" altLang="en-US" sz="1600" b="1" dirty="0"/>
              <a:t>파일 닫기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DD0B19DA-661E-4ABC-B06A-87AE603D6173}"/>
              </a:ext>
            </a:extLst>
          </p:cNvPr>
          <p:cNvSpPr txBox="1">
            <a:spLocks/>
          </p:cNvSpPr>
          <p:nvPr/>
        </p:nvSpPr>
        <p:spPr>
          <a:xfrm>
            <a:off x="451368" y="218739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리눅스 기반 파일 조작하기</a:t>
            </a:r>
            <a:endParaRPr lang="en-US" altLang="ko-KR" sz="1800" b="1" dirty="0">
              <a:solidFill>
                <a:srgbClr val="C55A1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E73A1-C352-470A-B525-181CDFE78412}"/>
              </a:ext>
            </a:extLst>
          </p:cNvPr>
          <p:cNvSpPr txBox="1"/>
          <p:nvPr/>
        </p:nvSpPr>
        <p:spPr>
          <a:xfrm>
            <a:off x="4893702" y="1989119"/>
            <a:ext cx="234070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/>
              <a:t>fd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닫고자 하는 파일 또는 </a:t>
            </a:r>
            <a:br>
              <a:rPr lang="en-US" altLang="ko-KR" sz="1400" dirty="0"/>
            </a:br>
            <a:r>
              <a:rPr lang="en-US" altLang="ko-KR" sz="1400" dirty="0"/>
              <a:t>      </a:t>
            </a:r>
            <a:r>
              <a:rPr lang="ko-KR" altLang="en-US" sz="1400" dirty="0"/>
              <a:t>소켓의 파일 </a:t>
            </a:r>
            <a:r>
              <a:rPr lang="ko-KR" altLang="en-US" sz="1400" dirty="0" err="1"/>
              <a:t>디스크립터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706D1-18BB-4F44-A68F-CBFAA04E322B}"/>
              </a:ext>
            </a:extLst>
          </p:cNvPr>
          <p:cNvSpPr txBox="1"/>
          <p:nvPr/>
        </p:nvSpPr>
        <p:spPr>
          <a:xfrm>
            <a:off x="475862" y="2929321"/>
            <a:ext cx="222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 </a:t>
            </a:r>
            <a:r>
              <a:rPr lang="ko-KR" altLang="en-US" sz="1600" b="1" dirty="0"/>
              <a:t>파일에 데이터 쓰기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0557625-2F09-49EC-9760-14E7C50F7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95" y="3527169"/>
            <a:ext cx="5753100" cy="1009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0493C1-3BDA-4423-8E70-3DF0444165E4}"/>
              </a:ext>
            </a:extLst>
          </p:cNvPr>
          <p:cNvSpPr txBox="1"/>
          <p:nvPr/>
        </p:nvSpPr>
        <p:spPr>
          <a:xfrm>
            <a:off x="842695" y="4672001"/>
            <a:ext cx="5915914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fd</a:t>
            </a:r>
            <a:r>
              <a:rPr lang="ko-KR" altLang="en-US" sz="1400" dirty="0"/>
              <a:t>         </a:t>
            </a:r>
            <a:r>
              <a:rPr lang="en-US" altLang="ko-KR" sz="1400" dirty="0"/>
              <a:t>:  </a:t>
            </a:r>
            <a:r>
              <a:rPr lang="ko-KR" altLang="en-US" sz="1400" dirty="0"/>
              <a:t>데이터 전송대상을 나타내는 파일 </a:t>
            </a:r>
            <a:r>
              <a:rPr lang="ko-KR" altLang="en-US" sz="1400" dirty="0" err="1"/>
              <a:t>디스크립터</a:t>
            </a:r>
            <a:endParaRPr lang="en-US" altLang="ko-KR" sz="1400" dirty="0"/>
          </a:p>
          <a:p>
            <a:r>
              <a:rPr lang="en-US" altLang="ko-KR" sz="1400" dirty="0" err="1"/>
              <a:t>buf</a:t>
            </a:r>
            <a:r>
              <a:rPr lang="en-US" altLang="ko-KR" sz="1400" dirty="0"/>
              <a:t>       :  </a:t>
            </a:r>
            <a:r>
              <a:rPr lang="ko-KR" altLang="en-US" sz="1400" dirty="0"/>
              <a:t>전송할 데이터가 저장된 버퍼의 주소 값</a:t>
            </a:r>
            <a:endParaRPr lang="en-US" altLang="ko-KR" sz="1400" dirty="0"/>
          </a:p>
          <a:p>
            <a:r>
              <a:rPr lang="en-US" altLang="ko-KR" sz="1400" dirty="0" err="1"/>
              <a:t>nbytes</a:t>
            </a:r>
            <a:r>
              <a:rPr lang="en-US" altLang="ko-KR" sz="1400" dirty="0"/>
              <a:t> :  </a:t>
            </a:r>
            <a:r>
              <a:rPr lang="ko-KR" altLang="en-US" sz="1400" dirty="0"/>
              <a:t>전송할 데이터의 바이트 수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600" b="1" dirty="0"/>
              <a:t>  * </a:t>
            </a:r>
            <a:r>
              <a:rPr lang="en-US" altLang="ko-KR" sz="1600" b="1" dirty="0" err="1"/>
              <a:t>ssize_t</a:t>
            </a:r>
            <a:r>
              <a:rPr lang="en-US" altLang="ko-KR" sz="1600" b="1" dirty="0"/>
              <a:t> , </a:t>
            </a:r>
            <a:r>
              <a:rPr lang="en-US" altLang="ko-KR" sz="1600" b="1" dirty="0" err="1"/>
              <a:t>size_t</a:t>
            </a:r>
            <a:br>
              <a:rPr lang="en-US" altLang="ko-KR" sz="1600" b="1" dirty="0"/>
            </a:br>
            <a:r>
              <a:rPr lang="en-US" altLang="ko-KR" sz="1600" b="1" dirty="0"/>
              <a:t>     </a:t>
            </a:r>
            <a:r>
              <a:rPr lang="en-US" altLang="ko-KR" sz="1200" dirty="0" err="1"/>
              <a:t>size_t</a:t>
            </a:r>
            <a:r>
              <a:rPr lang="en-US" altLang="ko-KR" sz="1200" dirty="0"/>
              <a:t>   :  typedef unsigned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  </a:t>
            </a:r>
            <a:r>
              <a:rPr lang="en-US" altLang="ko-KR" sz="1200" dirty="0" err="1"/>
              <a:t>size_t</a:t>
            </a:r>
            <a:br>
              <a:rPr lang="en-US" altLang="ko-KR" sz="1200" dirty="0"/>
            </a:br>
            <a:r>
              <a:rPr lang="en-US" altLang="ko-KR" sz="1200" dirty="0"/>
              <a:t>       </a:t>
            </a:r>
            <a:r>
              <a:rPr lang="en-US" altLang="ko-KR" sz="1200" dirty="0" err="1"/>
              <a:t>ssize_t</a:t>
            </a:r>
            <a:r>
              <a:rPr lang="en-US" altLang="ko-KR" sz="1200" dirty="0"/>
              <a:t> :  typedef     signed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 </a:t>
            </a:r>
            <a:r>
              <a:rPr lang="en-US" altLang="ko-KR" sz="1200" dirty="0" err="1"/>
              <a:t>ssize_t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5756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16415"/>
            <a:ext cx="1901413" cy="384743"/>
          </a:xfrm>
        </p:spPr>
        <p:txBody>
          <a:bodyPr>
            <a:no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</a:t>
            </a:r>
            <a:endParaRPr lang="ko-KR" altLang="en-US" sz="1800" dirty="0">
              <a:solidFill>
                <a:schemeClr val="accent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595837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861047"/>
            <a:ext cx="3665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네트워크 프로그래밍과 소켓의 이해</a:t>
            </a:r>
            <a:endParaRPr lang="en-US" altLang="ko-KR" sz="1600" b="1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리눅스 기반 파일 조작하기</a:t>
            </a:r>
            <a:endParaRPr lang="en-US" altLang="ko-KR" sz="1600" b="1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A605BC-9CAC-4A51-AE54-C17658E7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8AADC9-CBCB-4F2D-9FBB-B2A5EB4F64F1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585561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194938" y="656130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747669"/>
            <a:ext cx="20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 </a:t>
            </a:r>
            <a:r>
              <a:rPr lang="ko-KR" altLang="en-US" sz="1600" b="1" dirty="0"/>
              <a:t>파일 쓰기 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Test.c</a:t>
            </a:r>
            <a:r>
              <a:rPr lang="en-US" altLang="ko-KR" sz="1600" b="1" dirty="0"/>
              <a:t>)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DD0B19DA-661E-4ABC-B06A-87AE603D6173}"/>
              </a:ext>
            </a:extLst>
          </p:cNvPr>
          <p:cNvSpPr txBox="1">
            <a:spLocks/>
          </p:cNvSpPr>
          <p:nvPr/>
        </p:nvSpPr>
        <p:spPr>
          <a:xfrm>
            <a:off x="451368" y="218739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리눅스 기반 파일 조작하기</a:t>
            </a:r>
            <a:endParaRPr lang="en-US" altLang="ko-KR" sz="1800" b="1" dirty="0">
              <a:solidFill>
                <a:srgbClr val="C55A1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7DD920-D862-48EA-8E5E-483B9AE96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34" y="1086223"/>
            <a:ext cx="5021128" cy="52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98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585561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194938" y="656130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747669"/>
            <a:ext cx="20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 </a:t>
            </a:r>
            <a:r>
              <a:rPr lang="ko-KR" altLang="en-US" sz="1600" b="1" dirty="0"/>
              <a:t>파일 쓰기 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Test.c</a:t>
            </a:r>
            <a:r>
              <a:rPr lang="en-US" altLang="ko-KR" sz="1600" b="1" dirty="0"/>
              <a:t>)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DD0B19DA-661E-4ABC-B06A-87AE603D6173}"/>
              </a:ext>
            </a:extLst>
          </p:cNvPr>
          <p:cNvSpPr txBox="1">
            <a:spLocks/>
          </p:cNvSpPr>
          <p:nvPr/>
        </p:nvSpPr>
        <p:spPr>
          <a:xfrm>
            <a:off x="451368" y="218739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리눅스 기반 파일 조작하기</a:t>
            </a:r>
            <a:endParaRPr lang="en-US" altLang="ko-KR" sz="1800" b="1" dirty="0">
              <a:solidFill>
                <a:srgbClr val="C55A1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39316D-3BF6-4F87-8F96-DB7931885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8"/>
          <a:stretch/>
        </p:blipFill>
        <p:spPr>
          <a:xfrm>
            <a:off x="834679" y="2844880"/>
            <a:ext cx="4028869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55CB15-2FD1-4CF2-AE4F-A548793F1338}"/>
              </a:ext>
            </a:extLst>
          </p:cNvPr>
          <p:cNvSpPr txBox="1"/>
          <p:nvPr/>
        </p:nvSpPr>
        <p:spPr>
          <a:xfrm>
            <a:off x="768627" y="2445890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Network.txt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65C3781-9677-4FD0-842E-2C9A06CCB82E}"/>
              </a:ext>
            </a:extLst>
          </p:cNvPr>
          <p:cNvGrpSpPr/>
          <p:nvPr/>
        </p:nvGrpSpPr>
        <p:grpSpPr>
          <a:xfrm>
            <a:off x="834679" y="1026239"/>
            <a:ext cx="5300170" cy="1302621"/>
            <a:chOff x="834679" y="1026239"/>
            <a:chExt cx="5300170" cy="130262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BE662FF-C49C-4264-B36F-F3DA2DBE3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989" y="1026239"/>
              <a:ext cx="5295900" cy="8191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AE125A4-7A51-4123-A264-EC051A7E5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679" y="1243010"/>
              <a:ext cx="4029075" cy="108585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4C80A5F-CB43-48A9-8B87-226338A7C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58499" y="1489325"/>
              <a:ext cx="1276350" cy="83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77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585561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194938" y="656130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747669"/>
            <a:ext cx="2890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 </a:t>
            </a:r>
            <a:r>
              <a:rPr lang="ko-KR" altLang="en-US" sz="1600" b="1" dirty="0"/>
              <a:t>파일에 저장된 데이터 읽기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DD0B19DA-661E-4ABC-B06A-87AE603D6173}"/>
              </a:ext>
            </a:extLst>
          </p:cNvPr>
          <p:cNvSpPr txBox="1">
            <a:spLocks/>
          </p:cNvSpPr>
          <p:nvPr/>
        </p:nvSpPr>
        <p:spPr>
          <a:xfrm>
            <a:off x="451368" y="218739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리눅스 기반 파일 조작하기</a:t>
            </a:r>
            <a:endParaRPr lang="en-US" altLang="ko-KR" sz="1800" b="1" dirty="0">
              <a:solidFill>
                <a:srgbClr val="C55A1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246598-3300-4E2C-8C30-EE27F6809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27" y="1195232"/>
            <a:ext cx="5505450" cy="790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3C19CC-29D7-4326-B5B3-D9650C902BB6}"/>
              </a:ext>
            </a:extLst>
          </p:cNvPr>
          <p:cNvSpPr txBox="1"/>
          <p:nvPr/>
        </p:nvSpPr>
        <p:spPr>
          <a:xfrm>
            <a:off x="750937" y="2227658"/>
            <a:ext cx="4309385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/>
              <a:t>fd</a:t>
            </a:r>
            <a:r>
              <a:rPr lang="ko-KR" altLang="en-US" sz="1400" dirty="0"/>
              <a:t>         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 수신대상을 나타내는 파일 </a:t>
            </a:r>
            <a:r>
              <a:rPr lang="ko-KR" altLang="en-US" sz="1400" dirty="0" err="1"/>
              <a:t>디스크립터</a:t>
            </a:r>
            <a:br>
              <a:rPr lang="en-US" altLang="ko-KR" sz="1400" dirty="0"/>
            </a:br>
            <a:r>
              <a:rPr lang="en-US" altLang="ko-KR" sz="1400" dirty="0" err="1"/>
              <a:t>buf</a:t>
            </a:r>
            <a:r>
              <a:rPr lang="en-US" altLang="ko-KR" sz="1400" dirty="0"/>
              <a:t>       : </a:t>
            </a:r>
            <a:r>
              <a:rPr lang="ko-KR" altLang="en-US" sz="1400" dirty="0"/>
              <a:t>수신한 데이터를 저장할 버퍼의 주소 값</a:t>
            </a:r>
            <a:endParaRPr lang="en-US" altLang="ko-KR" sz="1400" dirty="0"/>
          </a:p>
          <a:p>
            <a:r>
              <a:rPr lang="en-US" altLang="ko-KR" sz="1400" dirty="0" err="1"/>
              <a:t>nbytes</a:t>
            </a:r>
            <a:r>
              <a:rPr lang="en-US" altLang="ko-KR" sz="1400" dirty="0"/>
              <a:t> : </a:t>
            </a:r>
            <a:r>
              <a:rPr lang="ko-KR" altLang="en-US" sz="1400" dirty="0"/>
              <a:t>수신할 최대 바이트 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34985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585561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194938" y="656130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747669"/>
            <a:ext cx="243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 </a:t>
            </a:r>
            <a:r>
              <a:rPr lang="ko-KR" altLang="en-US" sz="1600" b="1" dirty="0"/>
              <a:t>파일 읽기 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ReadTest.c</a:t>
            </a:r>
            <a:r>
              <a:rPr lang="en-US" altLang="ko-KR" sz="1600" b="1" dirty="0"/>
              <a:t>)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DD0B19DA-661E-4ABC-B06A-87AE603D6173}"/>
              </a:ext>
            </a:extLst>
          </p:cNvPr>
          <p:cNvSpPr txBox="1">
            <a:spLocks/>
          </p:cNvSpPr>
          <p:nvPr/>
        </p:nvSpPr>
        <p:spPr>
          <a:xfrm>
            <a:off x="451368" y="218739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리눅스 기반 파일 조작하기</a:t>
            </a:r>
            <a:endParaRPr lang="en-US" altLang="ko-KR" sz="1800" b="1" dirty="0">
              <a:solidFill>
                <a:srgbClr val="C55A1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F7ACF2-D35F-4BCA-942B-C87A5DF8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44" y="1190001"/>
            <a:ext cx="3615252" cy="519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8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585561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194938" y="656130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747669"/>
            <a:ext cx="243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 </a:t>
            </a:r>
            <a:r>
              <a:rPr lang="ko-KR" altLang="en-US" sz="1600" b="1" dirty="0"/>
              <a:t>파일 읽기 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ReadTest.c</a:t>
            </a:r>
            <a:r>
              <a:rPr lang="en-US" altLang="ko-KR" sz="1600" b="1" dirty="0"/>
              <a:t>)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DD0B19DA-661E-4ABC-B06A-87AE603D6173}"/>
              </a:ext>
            </a:extLst>
          </p:cNvPr>
          <p:cNvSpPr txBox="1">
            <a:spLocks/>
          </p:cNvSpPr>
          <p:nvPr/>
        </p:nvSpPr>
        <p:spPr>
          <a:xfrm>
            <a:off x="451368" y="218739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리눅스 기반 파일 조작하기</a:t>
            </a:r>
            <a:endParaRPr lang="en-US" altLang="ko-KR" sz="1800" b="1" dirty="0">
              <a:solidFill>
                <a:srgbClr val="C55A1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6E056D-8265-4FAA-B63F-49F7B7E44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76" y="1362280"/>
            <a:ext cx="7242242" cy="13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58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585561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194938" y="656130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747669"/>
            <a:ext cx="263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 </a:t>
            </a:r>
            <a:r>
              <a:rPr lang="ko-KR" altLang="en-US" sz="1600" b="1" dirty="0"/>
              <a:t>파일 </a:t>
            </a:r>
            <a:r>
              <a:rPr lang="ko-KR" altLang="en-US" sz="1600" b="1" dirty="0" err="1"/>
              <a:t>디스크립터와</a:t>
            </a:r>
            <a:r>
              <a:rPr lang="ko-KR" altLang="en-US" sz="1600" b="1" dirty="0"/>
              <a:t> 소켓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DD0B19DA-661E-4ABC-B06A-87AE603D6173}"/>
              </a:ext>
            </a:extLst>
          </p:cNvPr>
          <p:cNvSpPr txBox="1">
            <a:spLocks/>
          </p:cNvSpPr>
          <p:nvPr/>
        </p:nvSpPr>
        <p:spPr>
          <a:xfrm>
            <a:off x="451368" y="218739"/>
            <a:ext cx="7900697" cy="372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리눅스 기반 파일 조작하기</a:t>
            </a:r>
            <a:endParaRPr lang="en-US" altLang="ko-KR" sz="1800" b="1" dirty="0">
              <a:solidFill>
                <a:srgbClr val="C55A1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AB7380-21E1-4AEB-A05B-DC010C743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32" y="1156741"/>
            <a:ext cx="5448300" cy="4838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821A30-1B7E-4A58-9BC4-0AEF5D322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57"/>
          <a:stretch/>
        </p:blipFill>
        <p:spPr>
          <a:xfrm>
            <a:off x="2132978" y="4982817"/>
            <a:ext cx="6600825" cy="100136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6292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70111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네트워크 프로그래밍과 소켓의 이해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4279057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네트워크 프로그래밍</a:t>
            </a:r>
            <a:br>
              <a:rPr lang="en-US" altLang="ko-KR" sz="1350" b="1" dirty="0"/>
            </a:br>
            <a:br>
              <a:rPr lang="en-US" altLang="ko-KR" sz="1350" b="1" dirty="0"/>
            </a:br>
            <a:r>
              <a:rPr lang="en-US" altLang="ko-KR" sz="1350" b="1" dirty="0"/>
              <a:t> </a:t>
            </a:r>
            <a:r>
              <a:rPr lang="en-US" altLang="ko-KR" sz="1200" b="1" dirty="0"/>
              <a:t>-  </a:t>
            </a:r>
            <a:r>
              <a:rPr lang="ko-KR" altLang="en-US" sz="1200" dirty="0"/>
              <a:t>네트워크로 연결되어 있는 서로 다른 두 컴퓨터가 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ko-KR" altLang="en-US" sz="1200" dirty="0"/>
              <a:t>데이터를 주고받을 수 있도록 하는 프로그래밍</a:t>
            </a:r>
            <a:endParaRPr lang="en-US" altLang="ko-KR" sz="1200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</a:t>
            </a:r>
            <a:r>
              <a:rPr lang="en-US" altLang="ko-KR" sz="1600" b="1" dirty="0"/>
              <a:t>(Socket)</a:t>
            </a:r>
            <a:r>
              <a:rPr lang="en-US" altLang="ko-KR" sz="1400" b="1" dirty="0"/>
              <a:t> </a:t>
            </a:r>
            <a:br>
              <a:rPr lang="en-US" altLang="ko-KR" sz="1400" b="1" dirty="0"/>
            </a:b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en-US" altLang="ko-KR" sz="1200" dirty="0"/>
              <a:t>-  </a:t>
            </a:r>
            <a:r>
              <a:rPr lang="ko-KR" altLang="en-US" sz="1200" dirty="0"/>
              <a:t>물리적으로 연결된 네트워크상에서의 데이터 송수신에</a:t>
            </a:r>
            <a:br>
              <a:rPr lang="en-US" altLang="ko-KR" sz="1200" dirty="0"/>
            </a:br>
            <a:r>
              <a:rPr lang="en-US" altLang="ko-KR" sz="1200" dirty="0"/>
              <a:t>     </a:t>
            </a:r>
            <a:r>
              <a:rPr lang="ko-KR" altLang="en-US" sz="1200" dirty="0"/>
              <a:t>사용할 수 있는 </a:t>
            </a:r>
            <a:r>
              <a:rPr lang="ko-KR" altLang="en-US" sz="1200" dirty="0" err="1"/>
              <a:t>소프트웨어적인</a:t>
            </a:r>
            <a:r>
              <a:rPr lang="ko-KR" altLang="en-US" sz="1200" dirty="0"/>
              <a:t> 장치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  -  </a:t>
            </a:r>
            <a:r>
              <a:rPr lang="ko-KR" altLang="en-US" sz="1200" dirty="0"/>
              <a:t>네트워크 망의 연결에 사용되는 도구</a:t>
            </a:r>
            <a:endParaRPr lang="en-US" altLang="ko-KR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0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762821"/>
            <a:ext cx="4249112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 생성 및 연결요청 허용 </a:t>
            </a:r>
            <a:r>
              <a:rPr lang="en-US" altLang="ko-KR" sz="1600" b="1" dirty="0"/>
              <a:t>( Server )</a:t>
            </a:r>
            <a:br>
              <a:rPr lang="en-US" altLang="ko-KR" sz="1350" b="1" dirty="0"/>
            </a:br>
            <a:endParaRPr lang="en-US" altLang="ko-KR" sz="1350" b="1" dirty="0"/>
          </a:p>
          <a:p>
            <a:r>
              <a:rPr lang="en-US" altLang="ko-KR" sz="1400" dirty="0"/>
              <a:t>       1. </a:t>
            </a:r>
            <a:r>
              <a:rPr lang="ko-KR" altLang="en-US" sz="1400" dirty="0"/>
              <a:t>소켓 생성                                     </a:t>
            </a:r>
            <a:r>
              <a:rPr lang="en-US" altLang="ko-KR" sz="1400" dirty="0"/>
              <a:t>(socket() function)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       2. IP</a:t>
            </a:r>
            <a:r>
              <a:rPr lang="ko-KR" altLang="en-US" sz="1400" dirty="0"/>
              <a:t>주소와 </a:t>
            </a:r>
            <a:r>
              <a:rPr lang="en-US" altLang="ko-KR" sz="1400" dirty="0"/>
              <a:t>PORT</a:t>
            </a:r>
            <a:r>
              <a:rPr lang="ko-KR" altLang="en-US" sz="1400" dirty="0"/>
              <a:t>번호 할당         </a:t>
            </a:r>
            <a:r>
              <a:rPr lang="en-US" altLang="ko-KR" sz="1400" dirty="0"/>
              <a:t>(bind() function)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br>
              <a:rPr lang="en-US" altLang="ko-KR" sz="1400" dirty="0"/>
            </a:br>
            <a:r>
              <a:rPr lang="en-US" altLang="ko-KR" sz="1400" dirty="0"/>
              <a:t>       3. </a:t>
            </a:r>
            <a:r>
              <a:rPr lang="ko-KR" altLang="en-US" sz="1400" dirty="0"/>
              <a:t>연결요청 가능상태로 변경     </a:t>
            </a:r>
            <a:r>
              <a:rPr lang="en-US" altLang="ko-KR" sz="1400" dirty="0"/>
              <a:t>(listen() function)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       4. </a:t>
            </a:r>
            <a:r>
              <a:rPr lang="ko-KR" altLang="en-US" sz="1400" dirty="0"/>
              <a:t>연결요청에 대한 수락              </a:t>
            </a:r>
            <a:r>
              <a:rPr lang="en-US" altLang="ko-KR" sz="1400" dirty="0"/>
              <a:t>(accept() function)</a:t>
            </a:r>
            <a:endParaRPr lang="en-US" altLang="ko-KR" sz="13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5445898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27041BD-0198-4943-8CB4-5F2DED8AD87C}"/>
              </a:ext>
            </a:extLst>
          </p:cNvPr>
          <p:cNvCxnSpPr>
            <a:cxnSpLocks/>
          </p:cNvCxnSpPr>
          <p:nvPr/>
        </p:nvCxnSpPr>
        <p:spPr>
          <a:xfrm>
            <a:off x="4862332" y="1247794"/>
            <a:ext cx="1216" cy="1391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FBB6D8-1166-4B22-8832-274EFEB91771}"/>
              </a:ext>
            </a:extLst>
          </p:cNvPr>
          <p:cNvSpPr txBox="1"/>
          <p:nvPr/>
        </p:nvSpPr>
        <p:spPr>
          <a:xfrm>
            <a:off x="475862" y="3234535"/>
            <a:ext cx="4873578" cy="1192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 생성 및 서버에 연결요청 </a:t>
            </a:r>
            <a:r>
              <a:rPr lang="en-US" altLang="ko-KR" sz="1600" b="1" dirty="0"/>
              <a:t>( Client )</a:t>
            </a:r>
            <a:br>
              <a:rPr lang="en-US" altLang="ko-KR" sz="1350" b="1" dirty="0"/>
            </a:br>
            <a:endParaRPr lang="en-US" altLang="ko-KR" sz="1350" b="1" dirty="0"/>
          </a:p>
          <a:p>
            <a:r>
              <a:rPr lang="en-US" altLang="ko-KR" sz="1400" dirty="0"/>
              <a:t>       1. </a:t>
            </a:r>
            <a:r>
              <a:rPr lang="ko-KR" altLang="en-US" sz="1400" dirty="0"/>
              <a:t>소켓 생성                                     </a:t>
            </a:r>
            <a:r>
              <a:rPr lang="en-US" altLang="ko-KR" sz="1400" dirty="0"/>
              <a:t>(socket() function)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       2. </a:t>
            </a:r>
            <a:r>
              <a:rPr lang="ko-KR" altLang="en-US" sz="1400" dirty="0"/>
              <a:t>서버에 연결 요청                      </a:t>
            </a:r>
            <a:r>
              <a:rPr lang="en-US" altLang="ko-KR" sz="1400" dirty="0"/>
              <a:t> (connect() function)</a:t>
            </a:r>
            <a:r>
              <a:rPr lang="ko-KR" altLang="en-US" sz="1400" dirty="0"/>
              <a:t>              </a:t>
            </a:r>
            <a:endParaRPr lang="en-US" altLang="ko-KR" sz="135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07607BB-5F94-44EC-BB94-6AC6EB9EDA5C}"/>
              </a:ext>
            </a:extLst>
          </p:cNvPr>
          <p:cNvCxnSpPr>
            <a:cxnSpLocks/>
          </p:cNvCxnSpPr>
          <p:nvPr/>
        </p:nvCxnSpPr>
        <p:spPr>
          <a:xfrm>
            <a:off x="4861116" y="3731430"/>
            <a:ext cx="2432" cy="5643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7A38D4E0-FFAB-43B8-AD43-E8C9D515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70111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네트워크 프로그래밍과 소켓의 이해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3D3AC8F-71AD-4154-8B5C-D1DD976F4500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0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839799"/>
            <a:ext cx="3809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 생성과정 </a:t>
            </a:r>
            <a:r>
              <a:rPr lang="en-US" altLang="ko-KR" sz="1600" b="1" dirty="0"/>
              <a:t>( Server ) – 1. </a:t>
            </a:r>
            <a:r>
              <a:rPr lang="ko-KR" altLang="en-US" sz="1600" b="1" dirty="0"/>
              <a:t>소켓 생성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8CF06A-CBD5-4B38-BCC6-B1CD4A66DB41}"/>
              </a:ext>
            </a:extLst>
          </p:cNvPr>
          <p:cNvSpPr txBox="1"/>
          <p:nvPr/>
        </p:nvSpPr>
        <p:spPr>
          <a:xfrm>
            <a:off x="808382" y="1288643"/>
            <a:ext cx="454707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sys.socket.h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  socket(</a:t>
            </a:r>
            <a:r>
              <a:rPr lang="en-US" altLang="ko-KR" dirty="0" err="1"/>
              <a:t>int</a:t>
            </a:r>
            <a:r>
              <a:rPr lang="en-US" altLang="ko-KR" dirty="0"/>
              <a:t> domain, </a:t>
            </a:r>
            <a:r>
              <a:rPr lang="en-US" altLang="ko-KR" dirty="0" err="1"/>
              <a:t>int</a:t>
            </a:r>
            <a:r>
              <a:rPr lang="en-US" altLang="ko-KR" dirty="0"/>
              <a:t> type, </a:t>
            </a:r>
            <a:r>
              <a:rPr lang="en-US" altLang="ko-KR" dirty="0" err="1"/>
              <a:t>int</a:t>
            </a:r>
            <a:r>
              <a:rPr lang="en-US" altLang="ko-KR" dirty="0"/>
              <a:t> protocol);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9C65C-A01F-4ACB-A034-45B270E53364}"/>
              </a:ext>
            </a:extLst>
          </p:cNvPr>
          <p:cNvSpPr txBox="1"/>
          <p:nvPr/>
        </p:nvSpPr>
        <p:spPr>
          <a:xfrm>
            <a:off x="808382" y="1934974"/>
            <a:ext cx="3533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-&gt; </a:t>
            </a:r>
            <a:r>
              <a:rPr lang="ko-KR" altLang="en-US" sz="1400" dirty="0"/>
              <a:t>성공 시 파일 </a:t>
            </a:r>
            <a:r>
              <a:rPr lang="ko-KR" altLang="en-US" sz="1400" dirty="0" err="1"/>
              <a:t>디스크립터</a:t>
            </a:r>
            <a:r>
              <a:rPr lang="en-US" altLang="ko-KR" sz="1400" dirty="0"/>
              <a:t>, </a:t>
            </a:r>
            <a:r>
              <a:rPr lang="ko-KR" altLang="en-US" sz="1400" dirty="0"/>
              <a:t>실패 시 </a:t>
            </a:r>
            <a:r>
              <a:rPr lang="en-US" altLang="ko-KR" sz="1400" dirty="0"/>
              <a:t>-1</a:t>
            </a:r>
            <a:r>
              <a:rPr lang="ko-KR" altLang="en-US" sz="1400" dirty="0"/>
              <a:t> 반환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76B1A-7847-4E42-A855-089E50E541BB}"/>
              </a:ext>
            </a:extLst>
          </p:cNvPr>
          <p:cNvSpPr txBox="1"/>
          <p:nvPr/>
        </p:nvSpPr>
        <p:spPr>
          <a:xfrm>
            <a:off x="475862" y="3103256"/>
            <a:ext cx="5190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 생성과정 </a:t>
            </a:r>
            <a:r>
              <a:rPr lang="en-US" altLang="ko-KR" sz="1600" b="1" dirty="0"/>
              <a:t>( Server ) – 2. IP </a:t>
            </a:r>
            <a:r>
              <a:rPr lang="ko-KR" altLang="en-US" sz="1600" b="1" dirty="0"/>
              <a:t>주소와 </a:t>
            </a:r>
            <a:r>
              <a:rPr lang="en-US" altLang="ko-KR" sz="1600" b="1" dirty="0"/>
              <a:t>PORT </a:t>
            </a:r>
            <a:r>
              <a:rPr lang="ko-KR" altLang="en-US" sz="1600" b="1" dirty="0"/>
              <a:t>번호 할당</a:t>
            </a:r>
            <a:endParaRPr lang="en-US" altLang="ko-KR" sz="13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DEA08-8740-4EF7-A923-D66601FF9194}"/>
              </a:ext>
            </a:extLst>
          </p:cNvPr>
          <p:cNvSpPr txBox="1"/>
          <p:nvPr/>
        </p:nvSpPr>
        <p:spPr>
          <a:xfrm>
            <a:off x="808382" y="3552100"/>
            <a:ext cx="648985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sys.socket.h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  bind(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sockfd</a:t>
            </a:r>
            <a:r>
              <a:rPr lang="en-US" altLang="ko-KR" dirty="0"/>
              <a:t>, struct </a:t>
            </a:r>
            <a:r>
              <a:rPr lang="en-US" altLang="ko-KR" dirty="0" err="1"/>
              <a:t>sockaddr</a:t>
            </a:r>
            <a:r>
              <a:rPr lang="en-US" altLang="ko-KR" dirty="0"/>
              <a:t> *</a:t>
            </a:r>
            <a:r>
              <a:rPr lang="en-US" altLang="ko-KR" dirty="0" err="1"/>
              <a:t>myaddr</a:t>
            </a:r>
            <a:r>
              <a:rPr lang="en-US" altLang="ko-KR" dirty="0"/>
              <a:t>, </a:t>
            </a:r>
            <a:r>
              <a:rPr lang="en-US" altLang="ko-KR" dirty="0" err="1"/>
              <a:t>socklen_t</a:t>
            </a:r>
            <a:r>
              <a:rPr lang="en-US" altLang="ko-KR" dirty="0"/>
              <a:t> </a:t>
            </a:r>
            <a:r>
              <a:rPr lang="en-US" altLang="ko-KR" dirty="0" err="1"/>
              <a:t>addrlen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6DC93-B08D-4A9E-BBAB-9ADC4D41808C}"/>
              </a:ext>
            </a:extLst>
          </p:cNvPr>
          <p:cNvSpPr txBox="1"/>
          <p:nvPr/>
        </p:nvSpPr>
        <p:spPr>
          <a:xfrm>
            <a:off x="808382" y="4198431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-&gt; </a:t>
            </a:r>
            <a:r>
              <a:rPr lang="ko-KR" altLang="en-US" sz="1400" dirty="0"/>
              <a:t>성공 시 </a:t>
            </a:r>
            <a:r>
              <a:rPr lang="en-US" altLang="ko-KR" sz="1400" dirty="0"/>
              <a:t>0, </a:t>
            </a:r>
            <a:r>
              <a:rPr lang="ko-KR" altLang="en-US" sz="1400" dirty="0"/>
              <a:t>실패 시 </a:t>
            </a:r>
            <a:r>
              <a:rPr lang="en-US" altLang="ko-KR" sz="1400" dirty="0"/>
              <a:t>-1</a:t>
            </a:r>
            <a:r>
              <a:rPr lang="ko-KR" altLang="en-US" sz="1400" dirty="0"/>
              <a:t> 반환</a:t>
            </a:r>
            <a:endParaRPr lang="en-US" altLang="ko-KR" sz="14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613CA03-D490-48A2-A616-18831D25C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70111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네트워크 프로그래밍과 소켓의 이해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4C60D2-F279-4AD0-8EB6-9FC99B166205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0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731994"/>
            <a:ext cx="535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 생성과정 </a:t>
            </a:r>
            <a:r>
              <a:rPr lang="en-US" altLang="ko-KR" sz="1600" b="1" dirty="0"/>
              <a:t>( Server ) – </a:t>
            </a:r>
            <a:r>
              <a:rPr lang="en-US" altLang="ko-KR" b="1" dirty="0"/>
              <a:t>3.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연결요청 가능상태로 변경 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5415071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5811286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8CF06A-CBD5-4B38-BCC6-B1CD4A66DB41}"/>
              </a:ext>
            </a:extLst>
          </p:cNvPr>
          <p:cNvSpPr txBox="1"/>
          <p:nvPr/>
        </p:nvSpPr>
        <p:spPr>
          <a:xfrm>
            <a:off x="808382" y="1180838"/>
            <a:ext cx="34406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sys.socket.h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  listen(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sockfd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backlog);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9C65C-A01F-4ACB-A034-45B270E53364}"/>
              </a:ext>
            </a:extLst>
          </p:cNvPr>
          <p:cNvSpPr txBox="1"/>
          <p:nvPr/>
        </p:nvSpPr>
        <p:spPr>
          <a:xfrm>
            <a:off x="808382" y="1827169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-&gt; </a:t>
            </a:r>
            <a:r>
              <a:rPr lang="ko-KR" altLang="en-US" sz="1400" dirty="0"/>
              <a:t>성공 시 </a:t>
            </a:r>
            <a:r>
              <a:rPr lang="en-US" altLang="ko-KR" sz="1400" dirty="0"/>
              <a:t>0, </a:t>
            </a:r>
            <a:r>
              <a:rPr lang="ko-KR" altLang="en-US" sz="1400" dirty="0"/>
              <a:t>실패 시 </a:t>
            </a:r>
            <a:r>
              <a:rPr lang="en-US" altLang="ko-KR" sz="1400" dirty="0"/>
              <a:t>-1</a:t>
            </a:r>
            <a:r>
              <a:rPr lang="ko-KR" altLang="en-US" sz="1400" dirty="0"/>
              <a:t> 반환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76B1A-7847-4E42-A855-089E50E541BB}"/>
              </a:ext>
            </a:extLst>
          </p:cNvPr>
          <p:cNvSpPr txBox="1"/>
          <p:nvPr/>
        </p:nvSpPr>
        <p:spPr>
          <a:xfrm>
            <a:off x="475862" y="2995451"/>
            <a:ext cx="490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 생성과정 </a:t>
            </a:r>
            <a:r>
              <a:rPr lang="en-US" altLang="ko-KR" sz="1600" b="1" dirty="0"/>
              <a:t>( Server ) – </a:t>
            </a:r>
            <a:r>
              <a:rPr lang="en-US" altLang="ko-KR" b="1" dirty="0"/>
              <a:t>4.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연결요청에 대한 수락</a:t>
            </a:r>
            <a:endParaRPr lang="en-US" altLang="ko-K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DEA08-8740-4EF7-A923-D66601FF9194}"/>
              </a:ext>
            </a:extLst>
          </p:cNvPr>
          <p:cNvSpPr txBox="1"/>
          <p:nvPr/>
        </p:nvSpPr>
        <p:spPr>
          <a:xfrm>
            <a:off x="808382" y="3444295"/>
            <a:ext cx="64549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sys.socket.h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  accept(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sockfd</a:t>
            </a:r>
            <a:r>
              <a:rPr lang="en-US" altLang="ko-KR" dirty="0"/>
              <a:t>, struct </a:t>
            </a:r>
            <a:r>
              <a:rPr lang="en-US" altLang="ko-KR" dirty="0" err="1"/>
              <a:t>sockaddr</a:t>
            </a:r>
            <a:r>
              <a:rPr lang="en-US" altLang="ko-KR" dirty="0"/>
              <a:t> *</a:t>
            </a:r>
            <a:r>
              <a:rPr lang="en-US" altLang="ko-KR" dirty="0" err="1"/>
              <a:t>addr</a:t>
            </a:r>
            <a:r>
              <a:rPr lang="en-US" altLang="ko-KR" dirty="0"/>
              <a:t>, </a:t>
            </a:r>
            <a:r>
              <a:rPr lang="en-US" altLang="ko-KR" dirty="0" err="1"/>
              <a:t>socklen_t</a:t>
            </a:r>
            <a:r>
              <a:rPr lang="en-US" altLang="ko-KR" dirty="0"/>
              <a:t> *</a:t>
            </a:r>
            <a:r>
              <a:rPr lang="en-US" altLang="ko-KR" dirty="0" err="1"/>
              <a:t>addrlen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6DC93-B08D-4A9E-BBAB-9ADC4D41808C}"/>
              </a:ext>
            </a:extLst>
          </p:cNvPr>
          <p:cNvSpPr txBox="1"/>
          <p:nvPr/>
        </p:nvSpPr>
        <p:spPr>
          <a:xfrm>
            <a:off x="808382" y="4090626"/>
            <a:ext cx="3533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-&gt; </a:t>
            </a:r>
            <a:r>
              <a:rPr lang="ko-KR" altLang="en-US" sz="1400" dirty="0"/>
              <a:t>성공 시 파일 </a:t>
            </a:r>
            <a:r>
              <a:rPr lang="ko-KR" altLang="en-US" sz="1400" dirty="0" err="1"/>
              <a:t>디스크립터</a:t>
            </a:r>
            <a:r>
              <a:rPr lang="en-US" altLang="ko-KR" sz="1400" dirty="0"/>
              <a:t>, </a:t>
            </a:r>
            <a:r>
              <a:rPr lang="ko-KR" altLang="en-US" sz="1400" dirty="0"/>
              <a:t>실패 시 </a:t>
            </a:r>
            <a:r>
              <a:rPr lang="en-US" altLang="ko-KR" sz="1400" dirty="0"/>
              <a:t>-1</a:t>
            </a:r>
            <a:r>
              <a:rPr lang="ko-KR" altLang="en-US" sz="1400" dirty="0"/>
              <a:t> 반환</a:t>
            </a:r>
            <a:endParaRPr lang="en-US" altLang="ko-KR" sz="14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0762A78-98D3-42C7-BBC7-ECF7E8C1A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70111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네트워크 프로그래밍과 소켓의 이해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B109F6-1E13-4961-A38A-C958EC615631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07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768056-A5CF-407B-A30E-77EE8966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64" y="1221892"/>
            <a:ext cx="8270836" cy="3675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742270"/>
            <a:ext cx="2972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 생성과정 </a:t>
            </a:r>
            <a:r>
              <a:rPr lang="en-US" altLang="ko-KR" sz="1600" b="1" dirty="0"/>
              <a:t> – Server</a:t>
            </a:r>
            <a:r>
              <a:rPr lang="ko-KR" altLang="en-US" sz="1600" b="1" dirty="0"/>
              <a:t> 구현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DDE8531A-DECE-43E5-A13E-2385AA4E5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70111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네트워크 프로그래밍과 소켓의 이해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F5B399F-0FB1-4B67-9B76-BE414092FBDA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4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752543"/>
            <a:ext cx="2885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 생성과정 </a:t>
            </a:r>
            <a:r>
              <a:rPr lang="en-US" altLang="ko-KR" sz="1600" b="1" dirty="0"/>
              <a:t>- Server </a:t>
            </a:r>
            <a:r>
              <a:rPr lang="ko-KR" altLang="en-US" sz="1600" b="1" dirty="0"/>
              <a:t>구현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5435620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5831835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7563006-B47D-43CE-A434-C2C258A6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68" y="1232091"/>
            <a:ext cx="8123932" cy="36663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1C0AF25-7CDF-446E-BE3B-1E4CAB7E3178}"/>
              </a:ext>
            </a:extLst>
          </p:cNvPr>
          <p:cNvSpPr/>
          <p:nvPr/>
        </p:nvSpPr>
        <p:spPr>
          <a:xfrm>
            <a:off x="475862" y="1232091"/>
            <a:ext cx="5633390" cy="5434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2BD58F-C59B-43B8-B547-37DFEA7595F2}"/>
              </a:ext>
            </a:extLst>
          </p:cNvPr>
          <p:cNvSpPr/>
          <p:nvPr/>
        </p:nvSpPr>
        <p:spPr>
          <a:xfrm>
            <a:off x="475862" y="1773618"/>
            <a:ext cx="3884103" cy="7228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24FD6-BB56-48F4-A3BC-2DCB43A6AFAB}"/>
              </a:ext>
            </a:extLst>
          </p:cNvPr>
          <p:cNvSpPr/>
          <p:nvPr/>
        </p:nvSpPr>
        <p:spPr>
          <a:xfrm>
            <a:off x="475862" y="2868991"/>
            <a:ext cx="2002295" cy="7228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E38C82-BBC3-406C-84AC-99DF2CCD9E3A}"/>
              </a:ext>
            </a:extLst>
          </p:cNvPr>
          <p:cNvSpPr/>
          <p:nvPr/>
        </p:nvSpPr>
        <p:spPr>
          <a:xfrm>
            <a:off x="475862" y="4163415"/>
            <a:ext cx="7197147" cy="7228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C94BD4-16DD-4EB6-8F59-35D602075D75}"/>
              </a:ext>
            </a:extLst>
          </p:cNvPr>
          <p:cNvSpPr/>
          <p:nvPr/>
        </p:nvSpPr>
        <p:spPr>
          <a:xfrm>
            <a:off x="6133746" y="1091097"/>
            <a:ext cx="2583380" cy="2744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A96C98-9CFE-4B41-B395-682736FBE13A}"/>
              </a:ext>
            </a:extLst>
          </p:cNvPr>
          <p:cNvSpPr/>
          <p:nvPr/>
        </p:nvSpPr>
        <p:spPr>
          <a:xfrm>
            <a:off x="4513334" y="1793957"/>
            <a:ext cx="1773781" cy="1649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B493BC-6C2F-4C8F-A1DF-7BAAEFCE7C34}"/>
              </a:ext>
            </a:extLst>
          </p:cNvPr>
          <p:cNvSpPr/>
          <p:nvPr/>
        </p:nvSpPr>
        <p:spPr>
          <a:xfrm>
            <a:off x="2958670" y="2628397"/>
            <a:ext cx="1773781" cy="566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5807A9E-6F6D-4DAA-ACF3-AEF67771B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70111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네트워크 프로그래밍과 소켓의 이해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0EA65D3-6AE1-42A1-8EB7-7B47FB8EAEE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3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721723"/>
            <a:ext cx="3751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 생성과정 </a:t>
            </a:r>
            <a:r>
              <a:rPr lang="en-US" altLang="ko-KR" sz="1600" b="1" dirty="0"/>
              <a:t>( Client ) – 1. </a:t>
            </a:r>
            <a:r>
              <a:rPr lang="ko-KR" altLang="en-US" sz="1600" b="1" dirty="0"/>
              <a:t>소켓 생성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5404800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8CF06A-CBD5-4B38-BCC6-B1CD4A66DB41}"/>
              </a:ext>
            </a:extLst>
          </p:cNvPr>
          <p:cNvSpPr txBox="1"/>
          <p:nvPr/>
        </p:nvSpPr>
        <p:spPr>
          <a:xfrm>
            <a:off x="808382" y="1170567"/>
            <a:ext cx="454707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sys.socket.h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  socket(</a:t>
            </a:r>
            <a:r>
              <a:rPr lang="en-US" altLang="ko-KR" dirty="0" err="1"/>
              <a:t>int</a:t>
            </a:r>
            <a:r>
              <a:rPr lang="en-US" altLang="ko-KR" dirty="0"/>
              <a:t> domain, </a:t>
            </a:r>
            <a:r>
              <a:rPr lang="en-US" altLang="ko-KR" dirty="0" err="1"/>
              <a:t>int</a:t>
            </a:r>
            <a:r>
              <a:rPr lang="en-US" altLang="ko-KR" dirty="0"/>
              <a:t> type, </a:t>
            </a:r>
            <a:r>
              <a:rPr lang="en-US" altLang="ko-KR" dirty="0" err="1"/>
              <a:t>int</a:t>
            </a:r>
            <a:r>
              <a:rPr lang="en-US" altLang="ko-KR" dirty="0"/>
              <a:t> protocol);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9C65C-A01F-4ACB-A034-45B270E53364}"/>
              </a:ext>
            </a:extLst>
          </p:cNvPr>
          <p:cNvSpPr txBox="1"/>
          <p:nvPr/>
        </p:nvSpPr>
        <p:spPr>
          <a:xfrm>
            <a:off x="808382" y="1816898"/>
            <a:ext cx="3533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-&gt; </a:t>
            </a:r>
            <a:r>
              <a:rPr lang="ko-KR" altLang="en-US" sz="1400" dirty="0"/>
              <a:t>성공 시 파일 </a:t>
            </a:r>
            <a:r>
              <a:rPr lang="ko-KR" altLang="en-US" sz="1400" dirty="0" err="1"/>
              <a:t>디스크립터</a:t>
            </a:r>
            <a:r>
              <a:rPr lang="en-US" altLang="ko-KR" sz="1400" dirty="0"/>
              <a:t>, </a:t>
            </a:r>
            <a:r>
              <a:rPr lang="ko-KR" altLang="en-US" sz="1400" dirty="0"/>
              <a:t>실패 시 </a:t>
            </a:r>
            <a:r>
              <a:rPr lang="en-US" altLang="ko-KR" sz="1400" dirty="0"/>
              <a:t>-1</a:t>
            </a:r>
            <a:r>
              <a:rPr lang="ko-KR" altLang="en-US" sz="1400" dirty="0"/>
              <a:t> 반환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76B1A-7847-4E42-A855-089E50E541BB}"/>
              </a:ext>
            </a:extLst>
          </p:cNvPr>
          <p:cNvSpPr txBox="1"/>
          <p:nvPr/>
        </p:nvSpPr>
        <p:spPr>
          <a:xfrm>
            <a:off x="475862" y="2985180"/>
            <a:ext cx="443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/>
              <a:t>소켓 생성과정 </a:t>
            </a:r>
            <a:r>
              <a:rPr lang="en-US" altLang="ko-KR" sz="1600" b="1" dirty="0"/>
              <a:t>( Client ) – </a:t>
            </a:r>
            <a:r>
              <a:rPr lang="en-US" altLang="ko-KR" b="1" dirty="0"/>
              <a:t>2.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서버에 연결 요청</a:t>
            </a:r>
            <a:endParaRPr lang="en-US" altLang="ko-KR" sz="13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DEA08-8740-4EF7-A923-D66601FF9194}"/>
              </a:ext>
            </a:extLst>
          </p:cNvPr>
          <p:cNvSpPr txBox="1"/>
          <p:nvPr/>
        </p:nvSpPr>
        <p:spPr>
          <a:xfrm>
            <a:off x="808382" y="3434024"/>
            <a:ext cx="691836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sys.socket.h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  connect(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sockfd</a:t>
            </a:r>
            <a:r>
              <a:rPr lang="en-US" altLang="ko-KR" dirty="0"/>
              <a:t>, struct </a:t>
            </a:r>
            <a:r>
              <a:rPr lang="en-US" altLang="ko-KR" dirty="0" err="1"/>
              <a:t>sockaddr</a:t>
            </a:r>
            <a:r>
              <a:rPr lang="en-US" altLang="ko-KR" dirty="0"/>
              <a:t> *</a:t>
            </a:r>
            <a:r>
              <a:rPr lang="en-US" altLang="ko-KR" dirty="0" err="1"/>
              <a:t>serv_addr</a:t>
            </a:r>
            <a:r>
              <a:rPr lang="en-US" altLang="ko-KR" dirty="0"/>
              <a:t>, </a:t>
            </a:r>
            <a:r>
              <a:rPr lang="en-US" altLang="ko-KR" dirty="0" err="1"/>
              <a:t>socklen_t</a:t>
            </a:r>
            <a:r>
              <a:rPr lang="en-US" altLang="ko-KR" dirty="0"/>
              <a:t> </a:t>
            </a:r>
            <a:r>
              <a:rPr lang="en-US" altLang="ko-KR" dirty="0" err="1"/>
              <a:t>addrlen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6DC93-B08D-4A9E-BBAB-9ADC4D41808C}"/>
              </a:ext>
            </a:extLst>
          </p:cNvPr>
          <p:cNvSpPr txBox="1"/>
          <p:nvPr/>
        </p:nvSpPr>
        <p:spPr>
          <a:xfrm>
            <a:off x="808382" y="4080355"/>
            <a:ext cx="232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-&gt; </a:t>
            </a:r>
            <a:r>
              <a:rPr lang="ko-KR" altLang="en-US" sz="1400" dirty="0"/>
              <a:t>성공 시 </a:t>
            </a:r>
            <a:r>
              <a:rPr lang="en-US" altLang="ko-KR" sz="1400" dirty="0"/>
              <a:t>0, </a:t>
            </a:r>
            <a:r>
              <a:rPr lang="ko-KR" altLang="en-US" sz="1400" dirty="0"/>
              <a:t>실패 시 </a:t>
            </a:r>
            <a:r>
              <a:rPr lang="en-US" altLang="ko-KR" sz="1400" dirty="0"/>
              <a:t>-1</a:t>
            </a:r>
            <a:r>
              <a:rPr lang="ko-KR" altLang="en-US" sz="1400" dirty="0"/>
              <a:t> 반환</a:t>
            </a:r>
            <a:endParaRPr lang="en-US" altLang="ko-KR" sz="14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DB4860B-5A2C-4BE2-B299-5116C1C5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70111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1 - </a:t>
            </a:r>
            <a:r>
              <a:rPr lang="ko-KR" altLang="en-US" sz="1800" b="1" dirty="0">
                <a:solidFill>
                  <a:srgbClr val="C55A11"/>
                </a:solidFill>
              </a:rPr>
              <a:t>네트워크 프로그래밍과 소켓의 이해</a:t>
            </a:r>
            <a:endParaRPr lang="ko-KR" altLang="en-US" sz="1800" dirty="0">
              <a:solidFill>
                <a:srgbClr val="C55A1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249EF0-7FE0-473E-AE67-0583611D2567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28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4644</TotalTime>
  <Words>1191</Words>
  <Application>Microsoft Office PowerPoint</Application>
  <PresentationFormat>화면 슬라이드 쇼(4:3)</PresentationFormat>
  <Paragraphs>230</Paragraphs>
  <Slides>25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타이포_쌍문동 B</vt:lpstr>
      <vt:lpstr>Arial</vt:lpstr>
      <vt:lpstr>Calibri</vt:lpstr>
      <vt:lpstr>Calibri Light</vt:lpstr>
      <vt:lpstr>Wingdings</vt:lpstr>
      <vt:lpstr>Office 테마</vt:lpstr>
      <vt:lpstr>TCP / IP socket programming – LAB 1</vt:lpstr>
      <vt:lpstr>LAB 1</vt:lpstr>
      <vt:lpstr>LAB 1 - 네트워크 프로그래밍과 소켓의 이해</vt:lpstr>
      <vt:lpstr>LAB 1 - 네트워크 프로그래밍과 소켓의 이해</vt:lpstr>
      <vt:lpstr>LAB 1 - 네트워크 프로그래밍과 소켓의 이해</vt:lpstr>
      <vt:lpstr>LAB 1 - 네트워크 프로그래밍과 소켓의 이해</vt:lpstr>
      <vt:lpstr>LAB 1 - 네트워크 프로그래밍과 소켓의 이해</vt:lpstr>
      <vt:lpstr>LAB 1 - 네트워크 프로그래밍과 소켓의 이해</vt:lpstr>
      <vt:lpstr>LAB 1 - 네트워크 프로그래밍과 소켓의 이해</vt:lpstr>
      <vt:lpstr>LAB 1 - 네트워크 프로그래밍과 소켓의 이해</vt:lpstr>
      <vt:lpstr>LAB 1 - 네트워크 프로그래밍과 소켓의 이해</vt:lpstr>
      <vt:lpstr>LAB 1 - 네트워크 프로그래밍과 소켓의 이해</vt:lpstr>
      <vt:lpstr>LAB 1 - 네트워크 프로그래밍과 소켓의 이해</vt:lpstr>
      <vt:lpstr>LAB 1 - 네트워크 프로그래밍과 소켓의 이해</vt:lpstr>
      <vt:lpstr>LAB 1 - 네트워크 프로그래밍과 소켓의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–LAB 0</dc:title>
  <dc:creator>이주상</dc:creator>
  <cp:lastModifiedBy>이주상</cp:lastModifiedBy>
  <cp:revision>256</cp:revision>
  <dcterms:created xsi:type="dcterms:W3CDTF">2018-02-18T12:10:23Z</dcterms:created>
  <dcterms:modified xsi:type="dcterms:W3CDTF">2018-03-07T08:28:18Z</dcterms:modified>
</cp:coreProperties>
</file>