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803A7-9456-4B0B-839B-9F49701B6B4A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E9A61-83BB-4775-9716-EA33D99C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14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83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7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9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07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8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9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3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4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8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7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40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1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NIC </a:t>
            </a:r>
            <a:r>
              <a:rPr lang="ko-KR" altLang="en-US" dirty="0"/>
              <a:t>데이터 송수신 장치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1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9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7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C634-5B35-4485-BFD6-A58CF7BDE24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2" y="2179300"/>
            <a:ext cx="6985112" cy="101446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TCP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socket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programming – LAB 2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F8F6D-B9F2-4C21-9FCA-EC1D9D91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43A8B5-DD22-4D6C-AB64-00878C5DC3CF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주소 정보의 표현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6C7EAF-60F2-42E6-8440-E871938F3EBF}"/>
              </a:ext>
            </a:extLst>
          </p:cNvPr>
          <p:cNvSpPr txBox="1"/>
          <p:nvPr/>
        </p:nvSpPr>
        <p:spPr>
          <a:xfrm>
            <a:off x="872455" y="1374396"/>
            <a:ext cx="267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IPv4 </a:t>
            </a:r>
            <a:r>
              <a:rPr lang="ko-KR" altLang="en-US" sz="1200" dirty="0"/>
              <a:t>기반의 주소표현을 위한 구조체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C01C3-53B8-4309-826F-2B749BCD34A3}"/>
              </a:ext>
            </a:extLst>
          </p:cNvPr>
          <p:cNvSpPr txBox="1"/>
          <p:nvPr/>
        </p:nvSpPr>
        <p:spPr>
          <a:xfrm>
            <a:off x="989899" y="1828801"/>
            <a:ext cx="614913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struct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sockaddr_in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sa_family_t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sin_family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//</a:t>
            </a:r>
            <a:r>
              <a:rPr lang="ko-KR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주소 체계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(2byte (unsigned short))</a:t>
            </a:r>
            <a:b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unsigned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short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sin_port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//16</a:t>
            </a:r>
            <a:r>
              <a:rPr lang="ko-KR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비트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TCP/UDP PORT </a:t>
            </a:r>
            <a:r>
              <a:rPr lang="ko-KR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번호</a:t>
            </a:r>
            <a:b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struct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in_addr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sin_addr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//32</a:t>
            </a:r>
            <a:r>
              <a:rPr lang="ko-KR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비트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IP</a:t>
            </a:r>
            <a:r>
              <a:rPr lang="ko-KR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주소</a:t>
            </a:r>
            <a:b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char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sin_zero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[8];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//</a:t>
            </a:r>
            <a:r>
              <a:rPr lang="ko-KR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사용 되지 않음</a:t>
            </a:r>
            <a:b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};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ko-KR" altLang="en-US" sz="120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17A68-7DAE-48CD-ADEF-0E251243B82E}"/>
              </a:ext>
            </a:extLst>
          </p:cNvPr>
          <p:cNvSpPr txBox="1"/>
          <p:nvPr/>
        </p:nvSpPr>
        <p:spPr>
          <a:xfrm>
            <a:off x="989900" y="3414775"/>
            <a:ext cx="454683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struct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in_addr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in_addr_t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s_addr</a:t>
            </a: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 //32 </a:t>
            </a:r>
            <a:r>
              <a:rPr lang="ko-KR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비트 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IPv4 </a:t>
            </a:r>
            <a:r>
              <a:rPr lang="ko-KR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인터넷 주소</a:t>
            </a:r>
            <a:b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};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6B1F93-AC72-4A8C-AB42-BF70134AA3D2}"/>
              </a:ext>
            </a:extLst>
          </p:cNvPr>
          <p:cNvSpPr/>
          <p:nvPr/>
        </p:nvSpPr>
        <p:spPr>
          <a:xfrm>
            <a:off x="1409350" y="2424418"/>
            <a:ext cx="2013358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A4FC07C-36C8-41F3-8C38-6A1EB68C0465}"/>
              </a:ext>
            </a:extLst>
          </p:cNvPr>
          <p:cNvCxnSpPr>
            <a:stCxn id="19" idx="1"/>
            <a:endCxn id="25" idx="1"/>
          </p:cNvCxnSpPr>
          <p:nvPr/>
        </p:nvCxnSpPr>
        <p:spPr>
          <a:xfrm rot="10800000" flipV="1">
            <a:off x="989900" y="2512502"/>
            <a:ext cx="419450" cy="1317771"/>
          </a:xfrm>
          <a:prstGeom prst="bentConnector3">
            <a:avLst>
              <a:gd name="adj1" fmla="val 1545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CCEC417-1FD8-4469-B279-0A30805A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7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주소 정보의 표현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ED8324-5AF5-4DE4-8C59-D0D1347F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4245"/>
              </p:ext>
            </p:extLst>
          </p:nvPr>
        </p:nvGraphicFramePr>
        <p:xfrm>
          <a:off x="942064" y="1811408"/>
          <a:ext cx="6306026" cy="290586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38406">
                  <a:extLst>
                    <a:ext uri="{9D8B030D-6E8A-4147-A177-3AD203B41FA5}">
                      <a16:colId xmlns:a16="http://schemas.microsoft.com/office/drawing/2014/main" val="570002136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2549761120"/>
                    </a:ext>
                  </a:extLst>
                </a:gridCol>
                <a:gridCol w="1619077">
                  <a:extLst>
                    <a:ext uri="{9D8B030D-6E8A-4147-A177-3AD203B41FA5}">
                      <a16:colId xmlns:a16="http://schemas.microsoft.com/office/drawing/2014/main" val="2443742196"/>
                    </a:ext>
                  </a:extLst>
                </a:gridCol>
              </a:tblGrid>
              <a:tr h="2841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자료형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자료형에 담길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선언된 헤더파일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60343"/>
                  </a:ext>
                </a:extLst>
              </a:tr>
              <a:tr h="133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int8_t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uint8_t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int16_t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uint16_t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int32_t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uint32_t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signed 8-bit </a:t>
                      </a:r>
                      <a:r>
                        <a:rPr lang="en-US" altLang="ko-KR" sz="1400" dirty="0" err="1"/>
                        <a:t>int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unsigned signed 8-bit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(unsigned char)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signed 16-bit </a:t>
                      </a:r>
                      <a:r>
                        <a:rPr lang="en-US" altLang="ko-KR" sz="1400" dirty="0" err="1"/>
                        <a:t>int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unsigned signed 16-bit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(unsigned short)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signed 32-bit </a:t>
                      </a:r>
                      <a:r>
                        <a:rPr lang="en-US" altLang="ko-KR" sz="1400" dirty="0" err="1"/>
                        <a:t>int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unsigned signed 8-bit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(unsigned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sys/</a:t>
                      </a:r>
                      <a:r>
                        <a:rPr lang="en-US" altLang="ko-KR" sz="1400" dirty="0" err="1"/>
                        <a:t>types.h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27512"/>
                  </a:ext>
                </a:extLst>
              </a:tr>
              <a:tr h="500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sa_family_t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socklen_t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주소체계</a:t>
                      </a:r>
                      <a:r>
                        <a:rPr lang="en-US" altLang="ko-KR" sz="1400" dirty="0"/>
                        <a:t>(address family)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길이정보</a:t>
                      </a:r>
                      <a:r>
                        <a:rPr lang="en-US" altLang="ko-KR" sz="1400" dirty="0"/>
                        <a:t>(length of struct)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sys/</a:t>
                      </a:r>
                      <a:r>
                        <a:rPr lang="en-US" altLang="ko-KR" sz="1400" dirty="0" err="1"/>
                        <a:t>socket.h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762577"/>
                  </a:ext>
                </a:extLst>
              </a:tr>
              <a:tr h="71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in_addr_t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in_port_t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주소정보</a:t>
                      </a:r>
                      <a:r>
                        <a:rPr lang="en-US" altLang="ko-KR" sz="1400" dirty="0"/>
                        <a:t>, uint32_t</a:t>
                      </a:r>
                      <a:r>
                        <a:rPr lang="ko-KR" altLang="en-US" sz="1400" dirty="0"/>
                        <a:t>로 정의되어 있음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PORT</a:t>
                      </a:r>
                      <a:r>
                        <a:rPr lang="ko-KR" altLang="en-US" sz="1400" dirty="0"/>
                        <a:t>번호정보</a:t>
                      </a:r>
                      <a:r>
                        <a:rPr lang="en-US" altLang="ko-KR" sz="1400" dirty="0"/>
                        <a:t>, uint16_t</a:t>
                      </a:r>
                      <a:r>
                        <a:rPr lang="ko-KR" altLang="en-US" sz="1400" dirty="0"/>
                        <a:t>로 정의되어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netinet</a:t>
                      </a:r>
                      <a:r>
                        <a:rPr lang="en-US" altLang="ko-KR" sz="1400" dirty="0"/>
                        <a:t>/</a:t>
                      </a:r>
                      <a:r>
                        <a:rPr lang="en-US" altLang="ko-KR" sz="1400" dirty="0" err="1"/>
                        <a:t>in.h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30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BBB328-CE82-4003-A3AE-592A77A8FD52}"/>
              </a:ext>
            </a:extLst>
          </p:cNvPr>
          <p:cNvSpPr txBox="1"/>
          <p:nvPr/>
        </p:nvSpPr>
        <p:spPr>
          <a:xfrm>
            <a:off x="872455" y="1374396"/>
            <a:ext cx="267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IPv4 </a:t>
            </a:r>
            <a:r>
              <a:rPr lang="ko-KR" altLang="en-US" sz="1200" dirty="0"/>
              <a:t>기반의 주소표현을 위한 구조체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79BD81-3038-4559-A3B5-2E6C1B6E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주소 정보의 표현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ED8324-5AF5-4DE4-8C59-D0D1347F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00876"/>
              </p:ext>
            </p:extLst>
          </p:nvPr>
        </p:nvGraphicFramePr>
        <p:xfrm>
          <a:off x="872456" y="2299347"/>
          <a:ext cx="4144162" cy="12801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95850">
                  <a:extLst>
                    <a:ext uri="{9D8B030D-6E8A-4147-A177-3AD203B41FA5}">
                      <a16:colId xmlns:a16="http://schemas.microsoft.com/office/drawing/2014/main" val="570002136"/>
                    </a:ext>
                  </a:extLst>
                </a:gridCol>
                <a:gridCol w="2848312">
                  <a:extLst>
                    <a:ext uri="{9D8B030D-6E8A-4147-A177-3AD203B41FA5}">
                      <a16:colId xmlns:a16="http://schemas.microsoft.com/office/drawing/2014/main" val="2549761120"/>
                    </a:ext>
                  </a:extLst>
                </a:gridCol>
              </a:tblGrid>
              <a:tr h="332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주소체계</a:t>
                      </a:r>
                      <a:r>
                        <a:rPr lang="en-US" altLang="ko-KR" sz="1200" dirty="0"/>
                        <a:t>(Address Family)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 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60343"/>
                  </a:ext>
                </a:extLst>
              </a:tr>
              <a:tr h="22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AF_INET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IPv4 </a:t>
                      </a:r>
                      <a:r>
                        <a:rPr lang="ko-KR" altLang="en-US" sz="1200" dirty="0"/>
                        <a:t>인터넷 프로토콜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27512"/>
                  </a:ext>
                </a:extLst>
              </a:tr>
              <a:tr h="22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AF_INET6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IPv6 </a:t>
                      </a:r>
                      <a:r>
                        <a:rPr lang="ko-KR" altLang="en-US" sz="1200" dirty="0"/>
                        <a:t>인터넷 프로토콜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90486"/>
                  </a:ext>
                </a:extLst>
              </a:tr>
              <a:tr h="22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AF_LOCAL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로컬 통신을 위한 유닉스 프로토콜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464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BBB328-CE82-4003-A3AE-592A77A8FD52}"/>
              </a:ext>
            </a:extLst>
          </p:cNvPr>
          <p:cNvSpPr txBox="1"/>
          <p:nvPr/>
        </p:nvSpPr>
        <p:spPr>
          <a:xfrm>
            <a:off x="872455" y="1374396"/>
            <a:ext cx="141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struct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sockaddr_in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88B68-86D2-4E4D-817F-60694658ACCD}"/>
              </a:ext>
            </a:extLst>
          </p:cNvPr>
          <p:cNvSpPr txBox="1"/>
          <p:nvPr/>
        </p:nvSpPr>
        <p:spPr>
          <a:xfrm>
            <a:off x="872455" y="1892253"/>
            <a:ext cx="15732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</a:rPr>
              <a:t>sa_family_t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sin_family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45656-95E3-470B-9D59-7D4DE3D64175}"/>
              </a:ext>
            </a:extLst>
          </p:cNvPr>
          <p:cNvSpPr txBox="1"/>
          <p:nvPr/>
        </p:nvSpPr>
        <p:spPr>
          <a:xfrm>
            <a:off x="872455" y="3931888"/>
            <a:ext cx="1270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uint16_t </a:t>
            </a:r>
            <a:r>
              <a:rPr lang="en-US" altLang="ko-KR" sz="1200" dirty="0" err="1">
                <a:solidFill>
                  <a:srgbClr val="0000FF"/>
                </a:solidFill>
              </a:rPr>
              <a:t>sin_port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20EE7-0B5D-4846-845C-D24EF580312E}"/>
              </a:ext>
            </a:extLst>
          </p:cNvPr>
          <p:cNvSpPr txBox="1"/>
          <p:nvPr/>
        </p:nvSpPr>
        <p:spPr>
          <a:xfrm>
            <a:off x="1065402" y="4311245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16 bit</a:t>
            </a:r>
            <a:r>
              <a:rPr lang="ko-KR" altLang="en-US" sz="1200" dirty="0"/>
              <a:t> </a:t>
            </a:r>
            <a:r>
              <a:rPr lang="en-US" altLang="ko-KR" sz="1200" dirty="0"/>
              <a:t>PORT</a:t>
            </a:r>
            <a:r>
              <a:rPr lang="ko-KR" altLang="en-US" sz="1200" dirty="0"/>
              <a:t> 번호 저장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바이트 순서로 저장해야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F86CC-6CD1-49F3-9941-70B6EB26614E}"/>
              </a:ext>
            </a:extLst>
          </p:cNvPr>
          <p:cNvSpPr txBox="1"/>
          <p:nvPr/>
        </p:nvSpPr>
        <p:spPr>
          <a:xfrm>
            <a:off x="872454" y="4870542"/>
            <a:ext cx="16352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struct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in_addr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sin_addr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770C8-2441-4B13-B14B-59D759FF56CC}"/>
              </a:ext>
            </a:extLst>
          </p:cNvPr>
          <p:cNvSpPr txBox="1"/>
          <p:nvPr/>
        </p:nvSpPr>
        <p:spPr>
          <a:xfrm>
            <a:off x="1065401" y="5249900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32 bit</a:t>
            </a:r>
            <a:r>
              <a:rPr lang="ko-KR" altLang="en-US" sz="1200" dirty="0"/>
              <a:t> </a:t>
            </a:r>
            <a:r>
              <a:rPr lang="en-US" altLang="ko-KR" sz="1200" dirty="0"/>
              <a:t>IP</a:t>
            </a:r>
            <a:r>
              <a:rPr lang="ko-KR" altLang="en-US" sz="1200" dirty="0"/>
              <a:t> 주소정보 저장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바이트 순서로 저장해야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748D2B-A5DC-4D04-B8FE-94A9FEF3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주소 정보의 표현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BB328-CE82-4003-A3AE-592A77A8FD52}"/>
              </a:ext>
            </a:extLst>
          </p:cNvPr>
          <p:cNvSpPr txBox="1"/>
          <p:nvPr/>
        </p:nvSpPr>
        <p:spPr>
          <a:xfrm>
            <a:off x="872455" y="1374396"/>
            <a:ext cx="141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struct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sockaddr_in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88B68-86D2-4E4D-817F-60694658ACCD}"/>
              </a:ext>
            </a:extLst>
          </p:cNvPr>
          <p:cNvSpPr txBox="1"/>
          <p:nvPr/>
        </p:nvSpPr>
        <p:spPr>
          <a:xfrm>
            <a:off x="872455" y="1892253"/>
            <a:ext cx="10122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char </a:t>
            </a:r>
            <a:r>
              <a:rPr lang="en-US" altLang="ko-KR" sz="1200" dirty="0" err="1">
                <a:solidFill>
                  <a:srgbClr val="0000FF"/>
                </a:solidFill>
              </a:rPr>
              <a:t>sin_zero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2C5A1-0C2C-4305-BDEC-CE6D6E97F2A5}"/>
              </a:ext>
            </a:extLst>
          </p:cNvPr>
          <p:cNvSpPr txBox="1"/>
          <p:nvPr/>
        </p:nvSpPr>
        <p:spPr>
          <a:xfrm>
            <a:off x="956345" y="2207278"/>
            <a:ext cx="555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dirty="0"/>
              <a:t>특별한 의미를 지니지 않는 멤버</a:t>
            </a:r>
            <a:endParaRPr lang="en-US" altLang="ko-KR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dirty="0"/>
              <a:t>구조체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</a:t>
            </a:r>
            <a:r>
              <a:rPr lang="ko-KR" altLang="en-US" sz="1200" dirty="0"/>
              <a:t>크기를 구조체 </a:t>
            </a:r>
            <a:r>
              <a:rPr lang="en-US" altLang="ko-KR" sz="1200" dirty="0" err="1"/>
              <a:t>sockaddr</a:t>
            </a:r>
            <a:r>
              <a:rPr lang="ko-KR" altLang="en-US" sz="1200" dirty="0"/>
              <a:t>와 일치시키기 위해 삽입된 멤버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dirty="0"/>
              <a:t>반드시 </a:t>
            </a:r>
            <a:r>
              <a:rPr lang="en-US" altLang="ko-KR" sz="1200" dirty="0"/>
              <a:t>0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채워여한다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41E9A-0C8C-4883-B1C6-8A8F3727A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55" y="3322323"/>
            <a:ext cx="7273255" cy="862818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C75E29B-489A-44D8-813A-B0D66654F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47782"/>
              </p:ext>
            </p:extLst>
          </p:nvPr>
        </p:nvGraphicFramePr>
        <p:xfrm>
          <a:off x="1825731" y="4532708"/>
          <a:ext cx="1057279" cy="160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9">
                  <a:extLst>
                    <a:ext uri="{9D8B030D-6E8A-4147-A177-3AD203B41FA5}">
                      <a16:colId xmlns:a16="http://schemas.microsoft.com/office/drawing/2014/main" val="2391981862"/>
                    </a:ext>
                  </a:extLst>
                </a:gridCol>
              </a:tblGrid>
              <a:tr h="321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sockaddr_in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83199"/>
                  </a:ext>
                </a:extLst>
              </a:tr>
              <a:tr h="321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sin_family</a:t>
                      </a:r>
                      <a:r>
                        <a:rPr lang="en-US" altLang="ko-KR" sz="1200" dirty="0"/>
                        <a:t> 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42459"/>
                  </a:ext>
                </a:extLst>
              </a:tr>
              <a:tr h="321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sin_port</a:t>
                      </a:r>
                      <a:r>
                        <a:rPr lang="en-US" altLang="ko-KR" sz="1200" dirty="0"/>
                        <a:t>     (2)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6227"/>
                  </a:ext>
                </a:extLst>
              </a:tr>
              <a:tr h="321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sin_addr</a:t>
                      </a:r>
                      <a:r>
                        <a:rPr lang="en-US" altLang="ko-KR" sz="1200" dirty="0"/>
                        <a:t>    (4)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75581"/>
                  </a:ext>
                </a:extLst>
              </a:tr>
              <a:tr h="321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sin_zero</a:t>
                      </a:r>
                      <a:r>
                        <a:rPr lang="en-US" altLang="ko-KR" sz="1200" dirty="0"/>
                        <a:t>     (8)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613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63F626F-B782-4C7E-AA3F-1F2E7E69C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31964"/>
              </p:ext>
            </p:extLst>
          </p:nvPr>
        </p:nvGraphicFramePr>
        <p:xfrm>
          <a:off x="4428499" y="4773904"/>
          <a:ext cx="10936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38">
                  <a:extLst>
                    <a:ext uri="{9D8B030D-6E8A-4147-A177-3AD203B41FA5}">
                      <a16:colId xmlns:a16="http://schemas.microsoft.com/office/drawing/2014/main" val="224990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sockaddr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1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sin_family</a:t>
                      </a:r>
                      <a:r>
                        <a:rPr lang="en-US" altLang="ko-KR" sz="1200" dirty="0"/>
                        <a:t>  (2)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5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sa_data</a:t>
                      </a:r>
                      <a:r>
                        <a:rPr lang="en-US" altLang="ko-KR" sz="1200" dirty="0"/>
                        <a:t>      (14)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906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A8D9AB-0E2B-4424-9BF2-E0A405E15B78}"/>
              </a:ext>
            </a:extLst>
          </p:cNvPr>
          <p:cNvCxnSpPr>
            <a:endCxn id="10" idx="1"/>
          </p:cNvCxnSpPr>
          <p:nvPr/>
        </p:nvCxnSpPr>
        <p:spPr>
          <a:xfrm>
            <a:off x="2883010" y="4962382"/>
            <a:ext cx="1545489" cy="36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54048F-D3DE-4D58-A2F6-0B54110FD632}"/>
              </a:ext>
            </a:extLst>
          </p:cNvPr>
          <p:cNvCxnSpPr/>
          <p:nvPr/>
        </p:nvCxnSpPr>
        <p:spPr>
          <a:xfrm>
            <a:off x="2883010" y="5330164"/>
            <a:ext cx="1545489" cy="357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799387-A979-4B88-A5E4-491EA7E507D4}"/>
              </a:ext>
            </a:extLst>
          </p:cNvPr>
          <p:cNvCxnSpPr/>
          <p:nvPr/>
        </p:nvCxnSpPr>
        <p:spPr>
          <a:xfrm>
            <a:off x="2883010" y="5677731"/>
            <a:ext cx="15454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02D6B30-36AD-4E0A-951C-CAF8B610E1F9}"/>
              </a:ext>
            </a:extLst>
          </p:cNvPr>
          <p:cNvCxnSpPr>
            <a:cxnSpLocks/>
          </p:cNvCxnSpPr>
          <p:nvPr/>
        </p:nvCxnSpPr>
        <p:spPr>
          <a:xfrm flipV="1">
            <a:off x="2883010" y="5687737"/>
            <a:ext cx="1545489" cy="283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F5AA6E6A-E97E-4B7B-8F31-62468F6F2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7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168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네트워크 바이트 순서와 인터넷 주소 변환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E56F12-6722-4F92-877B-EB219364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21F00-6BB1-4DAA-AF71-16042A1D0EC0}"/>
              </a:ext>
            </a:extLst>
          </p:cNvPr>
          <p:cNvSpPr txBox="1"/>
          <p:nvPr/>
        </p:nvSpPr>
        <p:spPr>
          <a:xfrm>
            <a:off x="729842" y="2093258"/>
            <a:ext cx="7130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00000000 00000000 00000000 00000001            - CPU_1 (Host byte order)</a:t>
            </a:r>
          </a:p>
          <a:p>
            <a:endParaRPr lang="en-US" altLang="ko-KR" dirty="0"/>
          </a:p>
          <a:p>
            <a:r>
              <a:rPr lang="en-US" altLang="ko-KR" dirty="0"/>
              <a:t>00000001 00000000 00000000 00000000            - CPU_2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05FBB-8306-450E-B60E-04CAAB58BF85}"/>
              </a:ext>
            </a:extLst>
          </p:cNvPr>
          <p:cNvSpPr txBox="1"/>
          <p:nvPr/>
        </p:nvSpPr>
        <p:spPr>
          <a:xfrm>
            <a:off x="796954" y="1500940"/>
            <a:ext cx="8691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0x0001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97E87-1D9D-4515-8C6E-BBE885A215F1}"/>
              </a:ext>
            </a:extLst>
          </p:cNvPr>
          <p:cNvSpPr txBox="1"/>
          <p:nvPr/>
        </p:nvSpPr>
        <p:spPr>
          <a:xfrm>
            <a:off x="796954" y="3239574"/>
            <a:ext cx="424667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저장순서가 다르면 전송되어온 데이터의 해석순서가 다르다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168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네트워크 바이트 순서와 인터넷 주소 변환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E56F12-6722-4F92-877B-EB219364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505FBB-8306-450E-B60E-04CAAB58BF85}"/>
              </a:ext>
            </a:extLst>
          </p:cNvPr>
          <p:cNvSpPr txBox="1"/>
          <p:nvPr/>
        </p:nvSpPr>
        <p:spPr>
          <a:xfrm>
            <a:off x="910447" y="1874381"/>
            <a:ext cx="61111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/>
              <a:t>빅 </a:t>
            </a:r>
            <a:r>
              <a:rPr lang="ko-KR" altLang="en-US" sz="1200" b="1" dirty="0" err="1"/>
              <a:t>엔디안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(Big Endian)             -  </a:t>
            </a:r>
            <a:r>
              <a:rPr lang="ko-KR" altLang="en-US" sz="1200" b="1" dirty="0"/>
              <a:t>상위 바이트의 값을 작은 번지수에 저장하는 방식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리틀 </a:t>
            </a:r>
            <a:r>
              <a:rPr lang="ko-KR" altLang="en-US" sz="1200" b="1" dirty="0" err="1"/>
              <a:t>엔디안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(Little Endian)     -  </a:t>
            </a:r>
            <a:r>
              <a:rPr lang="ko-KR" altLang="en-US" sz="1200" b="1" dirty="0"/>
              <a:t>상위 바이트의 값을 큰 번지수에 저장하는 방식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317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바이트 순서</a:t>
            </a:r>
            <a:r>
              <a:rPr lang="en-US" altLang="ko-KR" sz="1200" dirty="0"/>
              <a:t>(Order)</a:t>
            </a:r>
            <a:r>
              <a:rPr lang="ko-KR" altLang="en-US" sz="1200" dirty="0"/>
              <a:t>와 네트워크 바이트 순서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C03B25-76F4-4133-8132-711E41B55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63049"/>
              </p:ext>
            </p:extLst>
          </p:nvPr>
        </p:nvGraphicFramePr>
        <p:xfrm>
          <a:off x="872451" y="2814824"/>
          <a:ext cx="3172150" cy="96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173">
                  <a:extLst>
                    <a:ext uri="{9D8B030D-6E8A-4147-A177-3AD203B41FA5}">
                      <a16:colId xmlns:a16="http://schemas.microsoft.com/office/drawing/2014/main" val="2490293668"/>
                    </a:ext>
                  </a:extLst>
                </a:gridCol>
                <a:gridCol w="793659">
                  <a:extLst>
                    <a:ext uri="{9D8B030D-6E8A-4147-A177-3AD203B41FA5}">
                      <a16:colId xmlns:a16="http://schemas.microsoft.com/office/drawing/2014/main" val="964475972"/>
                    </a:ext>
                  </a:extLst>
                </a:gridCol>
                <a:gridCol w="793659">
                  <a:extLst>
                    <a:ext uri="{9D8B030D-6E8A-4147-A177-3AD203B41FA5}">
                      <a16:colId xmlns:a16="http://schemas.microsoft.com/office/drawing/2014/main" val="3712069549"/>
                    </a:ext>
                  </a:extLst>
                </a:gridCol>
                <a:gridCol w="793659">
                  <a:extLst>
                    <a:ext uri="{9D8B030D-6E8A-4147-A177-3AD203B41FA5}">
                      <a16:colId xmlns:a16="http://schemas.microsoft.com/office/drawing/2014/main" val="3389242921"/>
                    </a:ext>
                  </a:extLst>
                </a:gridCol>
              </a:tblGrid>
              <a:tr h="384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0x20</a:t>
                      </a:r>
                      <a:r>
                        <a:rPr lang="ko-KR" altLang="en-US" sz="1200" dirty="0"/>
                        <a:t>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0x21</a:t>
                      </a:r>
                      <a:r>
                        <a:rPr lang="ko-KR" altLang="en-US" sz="1200" dirty="0"/>
                        <a:t>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0x22</a:t>
                      </a:r>
                      <a:r>
                        <a:rPr lang="ko-KR" altLang="en-US" sz="1200" dirty="0"/>
                        <a:t>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0x23</a:t>
                      </a:r>
                      <a:r>
                        <a:rPr lang="ko-KR" altLang="en-US" sz="1200" dirty="0"/>
                        <a:t>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67735"/>
                  </a:ext>
                </a:extLst>
              </a:tr>
              <a:tr h="288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0x78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35866"/>
                  </a:ext>
                </a:extLst>
              </a:tr>
              <a:tr h="288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정수 </a:t>
                      </a:r>
                      <a:r>
                        <a:rPr lang="en-US" altLang="ko-KR" sz="1200" dirty="0"/>
                        <a:t>0x12345678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5642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9E11701-8DCD-4CDA-B7DF-D59C7DB2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4407"/>
              </p:ext>
            </p:extLst>
          </p:nvPr>
        </p:nvGraphicFramePr>
        <p:xfrm>
          <a:off x="872451" y="4519129"/>
          <a:ext cx="3172150" cy="96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173">
                  <a:extLst>
                    <a:ext uri="{9D8B030D-6E8A-4147-A177-3AD203B41FA5}">
                      <a16:colId xmlns:a16="http://schemas.microsoft.com/office/drawing/2014/main" val="2490293668"/>
                    </a:ext>
                  </a:extLst>
                </a:gridCol>
                <a:gridCol w="793659">
                  <a:extLst>
                    <a:ext uri="{9D8B030D-6E8A-4147-A177-3AD203B41FA5}">
                      <a16:colId xmlns:a16="http://schemas.microsoft.com/office/drawing/2014/main" val="964475972"/>
                    </a:ext>
                  </a:extLst>
                </a:gridCol>
                <a:gridCol w="793659">
                  <a:extLst>
                    <a:ext uri="{9D8B030D-6E8A-4147-A177-3AD203B41FA5}">
                      <a16:colId xmlns:a16="http://schemas.microsoft.com/office/drawing/2014/main" val="3712069549"/>
                    </a:ext>
                  </a:extLst>
                </a:gridCol>
                <a:gridCol w="793659">
                  <a:extLst>
                    <a:ext uri="{9D8B030D-6E8A-4147-A177-3AD203B41FA5}">
                      <a16:colId xmlns:a16="http://schemas.microsoft.com/office/drawing/2014/main" val="3389242921"/>
                    </a:ext>
                  </a:extLst>
                </a:gridCol>
              </a:tblGrid>
              <a:tr h="384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0x20</a:t>
                      </a:r>
                      <a:r>
                        <a:rPr lang="ko-KR" altLang="en-US" sz="1200" dirty="0"/>
                        <a:t>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0x21</a:t>
                      </a:r>
                      <a:r>
                        <a:rPr lang="ko-KR" altLang="en-US" sz="1200" dirty="0"/>
                        <a:t>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0x22</a:t>
                      </a:r>
                      <a:r>
                        <a:rPr lang="ko-KR" altLang="en-US" sz="1200" dirty="0"/>
                        <a:t>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0x23</a:t>
                      </a:r>
                      <a:r>
                        <a:rPr lang="ko-KR" altLang="en-US" sz="1200" dirty="0"/>
                        <a:t>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67735"/>
                  </a:ext>
                </a:extLst>
              </a:tr>
              <a:tr h="288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0x78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35866"/>
                  </a:ext>
                </a:extLst>
              </a:tr>
              <a:tr h="288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정수 </a:t>
                      </a:r>
                      <a:r>
                        <a:rPr lang="en-US" altLang="ko-KR" sz="1200" dirty="0"/>
                        <a:t>0x12345678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564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216AC7-A2EF-440B-84E2-EA9568275A25}"/>
              </a:ext>
            </a:extLst>
          </p:cNvPr>
          <p:cNvSpPr txBox="1"/>
          <p:nvPr/>
        </p:nvSpPr>
        <p:spPr>
          <a:xfrm>
            <a:off x="4572000" y="3472479"/>
            <a:ext cx="192071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빅 </a:t>
            </a:r>
            <a:r>
              <a:rPr lang="ko-KR" altLang="en-US" sz="1400" dirty="0" err="1"/>
              <a:t>엔디안</a:t>
            </a:r>
            <a:r>
              <a:rPr lang="ko-KR" altLang="en-US" sz="1400" dirty="0"/>
              <a:t> 바이트 표현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0D849-6180-4530-9D2E-B42B06893C97}"/>
              </a:ext>
            </a:extLst>
          </p:cNvPr>
          <p:cNvSpPr txBox="1"/>
          <p:nvPr/>
        </p:nvSpPr>
        <p:spPr>
          <a:xfrm>
            <a:off x="4572000" y="5185607"/>
            <a:ext cx="21002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리틀 </a:t>
            </a:r>
            <a:r>
              <a:rPr lang="ko-KR" altLang="en-US" sz="1400" dirty="0" err="1"/>
              <a:t>엔디안</a:t>
            </a:r>
            <a:r>
              <a:rPr lang="ko-KR" altLang="en-US" sz="1400" dirty="0"/>
              <a:t> 바이트 표현</a:t>
            </a:r>
          </a:p>
        </p:txBody>
      </p:sp>
    </p:spTree>
    <p:extLst>
      <p:ext uri="{BB962C8B-B14F-4D97-AF65-F5344CB8AC3E}">
        <p14:creationId xmlns:p14="http://schemas.microsoft.com/office/powerpoint/2010/main" val="227221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168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네트워크 바이트 순서와 인터넷 주소 변환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317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바이트 순서</a:t>
            </a:r>
            <a:r>
              <a:rPr lang="en-US" altLang="ko-KR" sz="1200" dirty="0"/>
              <a:t>(Order)</a:t>
            </a:r>
            <a:r>
              <a:rPr lang="ko-KR" altLang="en-US" sz="1200" dirty="0"/>
              <a:t>와 네트워크 바이트 순서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B5BA5E-448C-4D32-884A-1E78AB452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13947"/>
              </p:ext>
            </p:extLst>
          </p:nvPr>
        </p:nvGraphicFramePr>
        <p:xfrm>
          <a:off x="1309154" y="3339858"/>
          <a:ext cx="13135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93">
                  <a:extLst>
                    <a:ext uri="{9D8B030D-6E8A-4147-A177-3AD203B41FA5}">
                      <a16:colId xmlns:a16="http://schemas.microsoft.com/office/drawing/2014/main" val="2490293668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964475972"/>
                    </a:ext>
                  </a:extLst>
                </a:gridCol>
              </a:tblGrid>
              <a:tr h="19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35866"/>
                  </a:ext>
                </a:extLst>
              </a:tr>
              <a:tr h="19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7077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247D292B-082F-4929-B120-DDA4C383F0F3}"/>
              </a:ext>
            </a:extLst>
          </p:cNvPr>
          <p:cNvGrpSpPr/>
          <p:nvPr/>
        </p:nvGrpSpPr>
        <p:grpSpPr>
          <a:xfrm>
            <a:off x="1006680" y="1941438"/>
            <a:ext cx="1921078" cy="1991916"/>
            <a:chOff x="1006680" y="1941438"/>
            <a:chExt cx="1921078" cy="1991916"/>
          </a:xfrm>
        </p:grpSpPr>
        <p:pic>
          <p:nvPicPr>
            <p:cNvPr id="1028" name="Picture 4" descr="컴퓨터에 대한 이미지 검색결과">
              <a:extLst>
                <a:ext uri="{FF2B5EF4-FFF2-40B4-BE49-F238E27FC236}">
                  <a16:creationId xmlns:a16="http://schemas.microsoft.com/office/drawing/2014/main" id="{6FDF5871-32E8-491E-B631-8FAFB0F31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680" y="2493091"/>
              <a:ext cx="1313555" cy="793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216AC7-A2EF-440B-84E2-EA9568275A25}"/>
                </a:ext>
              </a:extLst>
            </p:cNvPr>
            <p:cNvSpPr txBox="1"/>
            <p:nvPr/>
          </p:nvSpPr>
          <p:spPr>
            <a:xfrm>
              <a:off x="1234749" y="2116716"/>
              <a:ext cx="780983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빅 </a:t>
              </a:r>
              <a:r>
                <a:rPr lang="ko-KR" altLang="en-US" sz="1100" dirty="0" err="1"/>
                <a:t>엔디안</a:t>
              </a:r>
              <a:endParaRPr lang="ko-KR" altLang="en-US" sz="11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F57B69-3E87-4C66-BAE1-7CF3D908304F}"/>
                </a:ext>
              </a:extLst>
            </p:cNvPr>
            <p:cNvSpPr/>
            <p:nvPr/>
          </p:nvSpPr>
          <p:spPr>
            <a:xfrm>
              <a:off x="1084946" y="1941438"/>
              <a:ext cx="1842812" cy="1991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3C70D4B-0BA3-44BA-A830-FD3D27F7808C}"/>
              </a:ext>
            </a:extLst>
          </p:cNvPr>
          <p:cNvGrpSpPr/>
          <p:nvPr/>
        </p:nvGrpSpPr>
        <p:grpSpPr>
          <a:xfrm>
            <a:off x="5997285" y="1957088"/>
            <a:ext cx="1842812" cy="1991916"/>
            <a:chOff x="4794496" y="1941438"/>
            <a:chExt cx="1842812" cy="1991916"/>
          </a:xfrm>
        </p:grpSpPr>
        <p:pic>
          <p:nvPicPr>
            <p:cNvPr id="1030" name="Picture 6" descr="컴퓨터에 대한 이미지 검색결과">
              <a:extLst>
                <a:ext uri="{FF2B5EF4-FFF2-40B4-BE49-F238E27FC236}">
                  <a16:creationId xmlns:a16="http://schemas.microsoft.com/office/drawing/2014/main" id="{77780218-C2DE-4025-A626-87D311BE2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496" y="2290539"/>
              <a:ext cx="1139353" cy="1139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116A25-A84A-460B-9B02-3A1B10F7494D}"/>
                </a:ext>
              </a:extLst>
            </p:cNvPr>
            <p:cNvGrpSpPr/>
            <p:nvPr/>
          </p:nvGrpSpPr>
          <p:grpSpPr>
            <a:xfrm>
              <a:off x="4794496" y="1941438"/>
              <a:ext cx="1842812" cy="1991916"/>
              <a:chOff x="1084946" y="1941438"/>
              <a:chExt cx="1842812" cy="199191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081471-B4DB-481D-ABAF-CB668195DB6E}"/>
                  </a:ext>
                </a:extLst>
              </p:cNvPr>
              <p:cNvSpPr txBox="1"/>
              <p:nvPr/>
            </p:nvSpPr>
            <p:spPr>
              <a:xfrm>
                <a:off x="1234749" y="2116716"/>
                <a:ext cx="922047" cy="2616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리틀 </a:t>
                </a:r>
                <a:r>
                  <a:rPr lang="ko-KR" altLang="en-US" sz="1100" dirty="0" err="1"/>
                  <a:t>엔디안</a:t>
                </a:r>
                <a:endParaRPr lang="ko-KR" altLang="en-US" sz="11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372931D-A893-42A5-8EA5-76453878CCDB}"/>
                  </a:ext>
                </a:extLst>
              </p:cNvPr>
              <p:cNvSpPr/>
              <p:nvPr/>
            </p:nvSpPr>
            <p:spPr>
              <a:xfrm>
                <a:off x="1084946" y="1941438"/>
                <a:ext cx="1842812" cy="1991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3C2CC9-905B-4F74-8CE0-A5B89E8FB67C}"/>
              </a:ext>
            </a:extLst>
          </p:cNvPr>
          <p:cNvSpPr/>
          <p:nvPr/>
        </p:nvSpPr>
        <p:spPr>
          <a:xfrm>
            <a:off x="4624215" y="2756520"/>
            <a:ext cx="589195" cy="338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0x12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53098D-709D-4AFD-B352-CDE0050F6864}"/>
              </a:ext>
            </a:extLst>
          </p:cNvPr>
          <p:cNvSpPr/>
          <p:nvPr/>
        </p:nvSpPr>
        <p:spPr>
          <a:xfrm>
            <a:off x="3481389" y="2756520"/>
            <a:ext cx="589195" cy="338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0x34</a:t>
            </a:r>
            <a:endParaRPr lang="ko-KR" altLang="en-US" sz="14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626FADA-7365-4D0B-A3AE-2884136D8969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2622710" y="2925793"/>
            <a:ext cx="858679" cy="6883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E79733F3-D587-47DE-A5D4-2B5049EB562A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>
            <a:off x="4070584" y="2925793"/>
            <a:ext cx="5536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EDD606E-59AE-4184-9BD7-F0C31F226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85399"/>
              </p:ext>
            </p:extLst>
          </p:nvPr>
        </p:nvGraphicFramePr>
        <p:xfrm>
          <a:off x="6229978" y="3339858"/>
          <a:ext cx="13135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93">
                  <a:extLst>
                    <a:ext uri="{9D8B030D-6E8A-4147-A177-3AD203B41FA5}">
                      <a16:colId xmlns:a16="http://schemas.microsoft.com/office/drawing/2014/main" val="2490293668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964475972"/>
                    </a:ext>
                  </a:extLst>
                </a:gridCol>
              </a:tblGrid>
              <a:tr h="19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35866"/>
                  </a:ext>
                </a:extLst>
              </a:tr>
              <a:tr h="19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70770"/>
                  </a:ext>
                </a:extLst>
              </a:tr>
            </a:tbl>
          </a:graphicData>
        </a:graphic>
      </p:graphicFrame>
      <p:cxnSp>
        <p:nvCxnSpPr>
          <p:cNvPr id="1033" name="연결선: 꺾임 1032">
            <a:extLst>
              <a:ext uri="{FF2B5EF4-FFF2-40B4-BE49-F238E27FC236}">
                <a16:creationId xmlns:a16="http://schemas.microsoft.com/office/drawing/2014/main" id="{DA157408-1583-4337-9F4A-D5F0E51E441D}"/>
              </a:ext>
            </a:extLst>
          </p:cNvPr>
          <p:cNvCxnSpPr>
            <a:stCxn id="19" idx="3"/>
            <a:endCxn id="40" idx="1"/>
          </p:cNvCxnSpPr>
          <p:nvPr/>
        </p:nvCxnSpPr>
        <p:spPr>
          <a:xfrm>
            <a:off x="5213410" y="2925793"/>
            <a:ext cx="1016568" cy="6883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CFD58CD-0218-4219-8389-30A29DE97EE0}"/>
              </a:ext>
            </a:extLst>
          </p:cNvPr>
          <p:cNvSpPr txBox="1"/>
          <p:nvPr/>
        </p:nvSpPr>
        <p:spPr>
          <a:xfrm>
            <a:off x="1345005" y="4269996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네트워크를 통해서 데이터를 전송할 때에는 통일된 기준으로 데이터를 전송하기로 약속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네트워크 바이트 순서 </a:t>
            </a:r>
            <a:r>
              <a:rPr lang="en-US" altLang="ko-KR" sz="1200" dirty="0"/>
              <a:t>(Network Byte Order  , Big Endian )</a:t>
            </a:r>
          </a:p>
        </p:txBody>
      </p:sp>
      <p:sp>
        <p:nvSpPr>
          <p:cNvPr id="1037" name="화살표: 위로 굽음 1036">
            <a:extLst>
              <a:ext uri="{FF2B5EF4-FFF2-40B4-BE49-F238E27FC236}">
                <a16:creationId xmlns:a16="http://schemas.microsoft.com/office/drawing/2014/main" id="{1EB29EAA-9C0A-49CB-817B-C306FF189ECE}"/>
              </a:ext>
            </a:extLst>
          </p:cNvPr>
          <p:cNvSpPr/>
          <p:nvPr/>
        </p:nvSpPr>
        <p:spPr>
          <a:xfrm rot="5400000">
            <a:off x="1556963" y="4493562"/>
            <a:ext cx="202391" cy="191220"/>
          </a:xfrm>
          <a:prstGeom prst="bent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168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네트워크 바이트 순서와 인터넷 주소 변환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2911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바이트 순서의 변환 </a:t>
            </a:r>
            <a:r>
              <a:rPr lang="en-US" altLang="ko-KR" sz="1200" dirty="0"/>
              <a:t>(Endian Conversions)</a:t>
            </a:r>
            <a:endParaRPr lang="ko-KR" altLang="en-US" sz="12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447967E-A245-4F25-B315-B1DECD9AB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05438"/>
              </p:ext>
            </p:extLst>
          </p:nvPr>
        </p:nvGraphicFramePr>
        <p:xfrm>
          <a:off x="872455" y="2004606"/>
          <a:ext cx="6789352" cy="202381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88237">
                  <a:extLst>
                    <a:ext uri="{9D8B030D-6E8A-4147-A177-3AD203B41FA5}">
                      <a16:colId xmlns:a16="http://schemas.microsoft.com/office/drawing/2014/main" val="2998597331"/>
                    </a:ext>
                  </a:extLst>
                </a:gridCol>
                <a:gridCol w="4301115">
                  <a:extLst>
                    <a:ext uri="{9D8B030D-6E8A-4147-A177-3AD203B41FA5}">
                      <a16:colId xmlns:a16="http://schemas.microsoft.com/office/drawing/2014/main" val="2160946166"/>
                    </a:ext>
                  </a:extLst>
                </a:gridCol>
              </a:tblGrid>
              <a:tr h="285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function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option     ( h = host byte order ,  n =net work byte order)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13587"/>
                  </a:ext>
                </a:extLst>
              </a:tr>
              <a:tr h="347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unsigned short </a:t>
                      </a:r>
                      <a:r>
                        <a:rPr lang="en-US" altLang="ko-KR" sz="1200" dirty="0" err="1"/>
                        <a:t>htons</a:t>
                      </a:r>
                      <a:r>
                        <a:rPr lang="en-US" altLang="ko-KR" sz="1200" dirty="0"/>
                        <a:t>(unsigned short)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 </a:t>
                      </a:r>
                      <a:r>
                        <a:rPr lang="ko-KR" altLang="en-US" sz="1200" dirty="0"/>
                        <a:t>데이터를 </a:t>
                      </a:r>
                      <a:r>
                        <a:rPr lang="en-US" altLang="ko-KR" sz="1200" dirty="0"/>
                        <a:t>h -&gt; n </a:t>
                      </a:r>
                      <a:r>
                        <a:rPr lang="ko-KR" altLang="en-US" sz="1200" dirty="0"/>
                        <a:t>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15472"/>
                  </a:ext>
                </a:extLst>
              </a:tr>
              <a:tr h="42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unsigned short </a:t>
                      </a:r>
                      <a:r>
                        <a:rPr lang="en-US" altLang="ko-KR" sz="1200" dirty="0" err="1"/>
                        <a:t>ntohs</a:t>
                      </a:r>
                      <a:r>
                        <a:rPr lang="en-US" altLang="ko-KR" sz="1200" dirty="0"/>
                        <a:t>(unsigned short)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short </a:t>
                      </a:r>
                      <a:r>
                        <a:rPr lang="ko-KR" altLang="en-US" sz="1200" dirty="0"/>
                        <a:t>데이터를 </a:t>
                      </a:r>
                      <a:r>
                        <a:rPr lang="en-US" altLang="ko-KR" sz="1200" dirty="0"/>
                        <a:t>n -&gt; h </a:t>
                      </a:r>
                      <a:r>
                        <a:rPr lang="ko-KR" altLang="en-US" sz="1200" dirty="0"/>
                        <a:t>로 변환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204"/>
                  </a:ext>
                </a:extLst>
              </a:tr>
              <a:tr h="42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unsigned long </a:t>
                      </a:r>
                      <a:r>
                        <a:rPr lang="en-US" altLang="ko-KR" sz="1200" dirty="0" err="1"/>
                        <a:t>htonl</a:t>
                      </a:r>
                      <a:r>
                        <a:rPr lang="en-US" altLang="ko-KR" sz="1200" dirty="0"/>
                        <a:t>(unsigned long)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long </a:t>
                      </a:r>
                      <a:r>
                        <a:rPr lang="ko-KR" altLang="en-US" sz="1200" dirty="0"/>
                        <a:t>데이터를 </a:t>
                      </a:r>
                      <a:r>
                        <a:rPr lang="en-US" altLang="ko-KR" sz="1200" dirty="0"/>
                        <a:t>h -&gt; n </a:t>
                      </a:r>
                      <a:r>
                        <a:rPr lang="ko-KR" altLang="en-US" sz="1200" dirty="0"/>
                        <a:t>로 변환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63288"/>
                  </a:ext>
                </a:extLst>
              </a:tr>
              <a:tr h="42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unsigned long </a:t>
                      </a:r>
                      <a:r>
                        <a:rPr lang="en-US" altLang="ko-KR" sz="1200" dirty="0" err="1"/>
                        <a:t>ntohl</a:t>
                      </a:r>
                      <a:r>
                        <a:rPr lang="en-US" altLang="ko-KR" sz="1200" dirty="0"/>
                        <a:t>(unsigned long)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long </a:t>
                      </a:r>
                      <a:r>
                        <a:rPr lang="ko-KR" altLang="en-US" sz="1200" dirty="0"/>
                        <a:t>데이터를 </a:t>
                      </a:r>
                      <a:r>
                        <a:rPr lang="en-US" altLang="ko-KR" sz="1200" dirty="0"/>
                        <a:t>n -&gt; h </a:t>
                      </a:r>
                      <a:r>
                        <a:rPr lang="ko-KR" altLang="en-US" sz="1200" dirty="0"/>
                        <a:t>로 변환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441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EDA4DD-ADF5-4C2C-BC71-0E3EE5DD74F6}"/>
              </a:ext>
            </a:extLst>
          </p:cNvPr>
          <p:cNvSpPr txBox="1"/>
          <p:nvPr/>
        </p:nvSpPr>
        <p:spPr>
          <a:xfrm>
            <a:off x="872455" y="4269996"/>
            <a:ext cx="339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= 2byte short  (PORT conversion)</a:t>
            </a:r>
          </a:p>
          <a:p>
            <a:r>
              <a:rPr lang="en-US" altLang="ko-KR" dirty="0"/>
              <a:t>l  = 4byte long    (IP conversion)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78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168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네트워크 바이트 순서와 인터넷 주소 변환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2911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바이트 순서의 변환 </a:t>
            </a:r>
            <a:r>
              <a:rPr lang="en-US" altLang="ko-KR" sz="1200" dirty="0"/>
              <a:t>(Endian Conversions)</a:t>
            </a:r>
            <a:endParaRPr lang="ko-KR" altLang="en-US" sz="12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E3CC95-614E-443B-A0DE-40E3DC51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54" y="1651395"/>
            <a:ext cx="5442838" cy="2670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425C7D-D820-4D21-8E19-66E4C24823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" r="1"/>
          <a:stretch/>
        </p:blipFill>
        <p:spPr>
          <a:xfrm>
            <a:off x="1062154" y="4668442"/>
            <a:ext cx="4828199" cy="1076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4FE58-C2F0-4BD0-AFC3-EAD846C835CD}"/>
              </a:ext>
            </a:extLst>
          </p:cNvPr>
          <p:cNvSpPr txBox="1"/>
          <p:nvPr/>
        </p:nvSpPr>
        <p:spPr>
          <a:xfrm>
            <a:off x="973124" y="429911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03BDD-FD67-4970-A43D-3C496F3298FB}"/>
              </a:ext>
            </a:extLst>
          </p:cNvPr>
          <p:cNvSpPr txBox="1"/>
          <p:nvPr/>
        </p:nvSpPr>
        <p:spPr>
          <a:xfrm>
            <a:off x="5979383" y="4640195"/>
            <a:ext cx="25812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Intel , AMD = little Endian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38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04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인터넷 주소의 초기화와 할당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370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문자열 정보를 네트워크 바이트 순서의 정수로 변환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B3BAAB-301E-4DB4-8573-781B6185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5" y="1780581"/>
            <a:ext cx="5200650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6E7C6-FAC3-4E00-8548-8DA8F91A5E6E}"/>
              </a:ext>
            </a:extLst>
          </p:cNvPr>
          <p:cNvSpPr txBox="1"/>
          <p:nvPr/>
        </p:nvSpPr>
        <p:spPr>
          <a:xfrm>
            <a:off x="839207" y="2601491"/>
            <a:ext cx="551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성공 시 </a:t>
            </a:r>
            <a:r>
              <a:rPr lang="ko-KR" altLang="en-US" sz="1200" dirty="0" err="1"/>
              <a:t>빅엔디안으로</a:t>
            </a:r>
            <a:r>
              <a:rPr lang="ko-KR" altLang="en-US" sz="1200" dirty="0"/>
              <a:t> 변환된 </a:t>
            </a:r>
            <a:r>
              <a:rPr lang="en-US" altLang="ko-KR" sz="1200" dirty="0"/>
              <a:t>32</a:t>
            </a:r>
            <a:r>
              <a:rPr lang="ko-KR" altLang="en-US" sz="1200" dirty="0"/>
              <a:t>비트 정수 값 반환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실패시</a:t>
            </a:r>
            <a:r>
              <a:rPr lang="ko-KR" altLang="en-US" sz="1200" dirty="0"/>
              <a:t> </a:t>
            </a:r>
            <a:r>
              <a:rPr lang="en-US" altLang="ko-KR" sz="1200" dirty="0"/>
              <a:t>INADDR_NONE(-1)</a:t>
            </a:r>
            <a:r>
              <a:rPr lang="ko-KR" altLang="en-US" sz="1200" dirty="0"/>
              <a:t>반환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458AA7-540D-42D8-ABF6-C647DBB71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55" y="2972684"/>
            <a:ext cx="5910429" cy="3043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7DCC66-794E-404C-9DF1-1D3AE2AD98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2" t="936" r="463" b="-936"/>
          <a:stretch/>
        </p:blipFill>
        <p:spPr>
          <a:xfrm>
            <a:off x="3978479" y="3115123"/>
            <a:ext cx="4511523" cy="60748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7259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16415"/>
            <a:ext cx="1901413" cy="384743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95837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861047"/>
            <a:ext cx="371159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소켓의 타입과 프로토콜의 설정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  </a:t>
            </a:r>
            <a:r>
              <a:rPr lang="en-US" altLang="ko-KR" sz="1200" dirty="0"/>
              <a:t>- </a:t>
            </a:r>
            <a:r>
              <a:rPr lang="ko-KR" altLang="en-US" sz="1200" dirty="0"/>
              <a:t>소켓의 프로토콜과 그에 따른 데이터 전송 특성</a:t>
            </a:r>
            <a:br>
              <a:rPr lang="en-US" altLang="ko-KR" sz="1400" dirty="0"/>
            </a:br>
            <a:endParaRPr lang="en-US" altLang="ko-KR" sz="14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주소체계와 데이터 정렬</a:t>
            </a:r>
            <a:br>
              <a:rPr lang="en-US" altLang="ko-KR" sz="1600" b="1" dirty="0"/>
            </a:b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en-US" altLang="ko-KR" sz="1600" b="1" dirty="0">
                <a:solidFill>
                  <a:srgbClr val="FF0000"/>
                </a:solidFill>
              </a:rPr>
              <a:t>  </a:t>
            </a:r>
            <a:r>
              <a:rPr lang="en-US" altLang="ko-KR" sz="1400" dirty="0"/>
              <a:t>- </a:t>
            </a:r>
            <a:r>
              <a:rPr lang="ko-KR" altLang="en-US" sz="1200" dirty="0"/>
              <a:t>소켓에 할당되는 </a:t>
            </a:r>
            <a:r>
              <a:rPr lang="en-US" altLang="ko-KR" sz="1200" dirty="0"/>
              <a:t>IP</a:t>
            </a:r>
            <a:r>
              <a:rPr lang="ko-KR" altLang="en-US" sz="1200" dirty="0"/>
              <a:t>주소</a:t>
            </a:r>
            <a:r>
              <a:rPr lang="en-US" altLang="ko-KR" sz="1200" dirty="0"/>
              <a:t>,PORT </a:t>
            </a:r>
            <a:r>
              <a:rPr lang="ko-KR" altLang="en-US" sz="1200" dirty="0"/>
              <a:t>번호</a:t>
            </a:r>
            <a:br>
              <a:rPr lang="en-US" altLang="ko-KR" sz="100" dirty="0"/>
            </a:br>
            <a:br>
              <a:rPr lang="en-US" altLang="ko-KR" sz="1200" dirty="0"/>
            </a:br>
            <a:r>
              <a:rPr lang="en-US" altLang="ko-KR" sz="1200" dirty="0"/>
              <a:t>  - </a:t>
            </a:r>
            <a:r>
              <a:rPr lang="ko-KR" altLang="en-US" sz="1200" dirty="0"/>
              <a:t>주소정보의 표현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 - </a:t>
            </a:r>
            <a:r>
              <a:rPr lang="ko-KR" altLang="en-US" sz="1200" dirty="0"/>
              <a:t>네트워크 바이트 순서와 인터넷 주소 변환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 - </a:t>
            </a:r>
            <a:r>
              <a:rPr lang="ko-KR" altLang="en-US" sz="1200" dirty="0"/>
              <a:t>인터넷 주소의 초기화와 할당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A605BC-9CAC-4A51-AE54-C17658E7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8AADC9-CBCB-4F2D-9FBB-B2A5EB4F64F1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04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인터넷 주소의 초기화와 할당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370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문자열 정보를 네트워크 바이트 순서의 정수로 변환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6E7C6-FAC3-4E00-8548-8DA8F91A5E6E}"/>
              </a:ext>
            </a:extLst>
          </p:cNvPr>
          <p:cNvSpPr txBox="1"/>
          <p:nvPr/>
        </p:nvSpPr>
        <p:spPr>
          <a:xfrm>
            <a:off x="839207" y="2601491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 = IP</a:t>
            </a:r>
            <a:r>
              <a:rPr lang="ko-KR" altLang="en-US" sz="1200" dirty="0"/>
              <a:t>주소            </a:t>
            </a:r>
            <a:r>
              <a:rPr lang="en-US" altLang="ko-KR" sz="1200" dirty="0"/>
              <a:t>								</a:t>
            </a:r>
            <a:r>
              <a:rPr lang="ko-KR" altLang="en-US" sz="1200" dirty="0"/>
              <a:t>성공 시 </a:t>
            </a:r>
            <a:r>
              <a:rPr lang="en-US" altLang="ko-KR" sz="1200" dirty="0"/>
              <a:t>1 ,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0 </a:t>
            </a:r>
            <a:r>
              <a:rPr lang="ko-KR" altLang="en-US" sz="1200" dirty="0"/>
              <a:t>반환</a:t>
            </a:r>
            <a:endParaRPr lang="en-US" altLang="ko-KR" sz="1200" dirty="0"/>
          </a:p>
          <a:p>
            <a:r>
              <a:rPr lang="en-US" altLang="ko-KR" sz="1200" dirty="0" err="1"/>
              <a:t>addr</a:t>
            </a:r>
            <a:r>
              <a:rPr lang="en-US" altLang="ko-KR" sz="1200" dirty="0"/>
              <a:t>   =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in_addr</a:t>
            </a:r>
            <a:r>
              <a:rPr lang="ko-KR" altLang="en-US" sz="1200" dirty="0"/>
              <a:t> 구조체 변수 포인터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97D30-2BF1-46C6-B48C-5D76D1228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"/>
          <a:stretch/>
        </p:blipFill>
        <p:spPr>
          <a:xfrm>
            <a:off x="897621" y="1651395"/>
            <a:ext cx="6501469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4D7535-FE61-483B-99E5-3A9BD93E7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47" y="3143878"/>
            <a:ext cx="5816761" cy="3068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98785-727A-43DC-8E92-D372D902F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226" y="3184889"/>
            <a:ext cx="4586567" cy="6614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621676-9773-4FE0-A6EF-2115276CA69F}"/>
              </a:ext>
            </a:extLst>
          </p:cNvPr>
          <p:cNvSpPr txBox="1"/>
          <p:nvPr/>
        </p:nvSpPr>
        <p:spPr>
          <a:xfrm>
            <a:off x="6744182" y="4514129"/>
            <a:ext cx="2100255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inet_addr</a:t>
            </a:r>
            <a:r>
              <a:rPr lang="en-US" altLang="ko-KR" sz="1400" dirty="0"/>
              <a:t> </a:t>
            </a:r>
            <a:r>
              <a:rPr lang="ko-KR" altLang="en-US" sz="1400" dirty="0"/>
              <a:t>보다 자주 사용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변환 후 바로 </a:t>
            </a:r>
            <a:r>
              <a:rPr lang="en-US" altLang="ko-KR" sz="1400" dirty="0" err="1"/>
              <a:t>in_addr</a:t>
            </a:r>
            <a:endParaRPr lang="en-US" altLang="ko-KR" sz="1400" dirty="0"/>
          </a:p>
          <a:p>
            <a:r>
              <a:rPr lang="ko-KR" altLang="en-US" sz="1400" dirty="0"/>
              <a:t>구조체 변수로 대입할 수</a:t>
            </a:r>
            <a:endParaRPr lang="en-US" altLang="ko-KR" sz="1400" dirty="0"/>
          </a:p>
          <a:p>
            <a:r>
              <a:rPr lang="ko-KR" altLang="en-US" sz="1400" dirty="0"/>
              <a:t>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73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04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인터넷 주소의 초기화와 할당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370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문자열 정보를 네트워크 바이트 순서의 정수로 변환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6E7C6-FAC3-4E00-8548-8DA8F91A5E6E}"/>
              </a:ext>
            </a:extLst>
          </p:cNvPr>
          <p:cNvSpPr txBox="1"/>
          <p:nvPr/>
        </p:nvSpPr>
        <p:spPr>
          <a:xfrm>
            <a:off x="872455" y="2484277"/>
            <a:ext cx="459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adr</a:t>
            </a:r>
            <a:r>
              <a:rPr lang="en-US" altLang="ko-KR" sz="1200" dirty="0"/>
              <a:t>   =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in_addr</a:t>
            </a:r>
            <a:r>
              <a:rPr lang="ko-KR" altLang="en-US" sz="1200" dirty="0"/>
              <a:t> 구조체 변수 포인터</a:t>
            </a:r>
            <a:r>
              <a:rPr lang="en-US" altLang="ko-KR" sz="1200" dirty="0"/>
              <a:t>		</a:t>
            </a:r>
            <a:r>
              <a:rPr lang="ko-KR" altLang="en-US" sz="1200" dirty="0"/>
              <a:t>성공 시 </a:t>
            </a:r>
            <a:r>
              <a:rPr lang="en-US" altLang="ko-KR" sz="1200" dirty="0"/>
              <a:t>1 ,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0 </a:t>
            </a:r>
            <a:r>
              <a:rPr lang="ko-KR" altLang="en-US" sz="1200" dirty="0"/>
              <a:t>반환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518303-87C4-4C61-A303-CC73AC7A0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5" y="1678687"/>
            <a:ext cx="4324350" cy="704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FCA0E3-00C5-4E82-8294-1376320D1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55" y="2869356"/>
            <a:ext cx="4909832" cy="32117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97B0F0-2653-486D-AD8C-5BE8527ED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300" y="2899348"/>
            <a:ext cx="4264915" cy="7400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796DFF-C5E9-4FE3-A595-BA0DD6259731}"/>
              </a:ext>
            </a:extLst>
          </p:cNvPr>
          <p:cNvSpPr txBox="1"/>
          <p:nvPr/>
        </p:nvSpPr>
        <p:spPr>
          <a:xfrm>
            <a:off x="5782288" y="4215232"/>
            <a:ext cx="27409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inet_nota</a:t>
            </a:r>
            <a:r>
              <a:rPr lang="en-US" altLang="ko-KR" sz="1200" dirty="0"/>
              <a:t>()  return</a:t>
            </a:r>
            <a:r>
              <a:rPr lang="ko-KR" altLang="en-US" sz="1200" dirty="0"/>
              <a:t> 값 문자열저장소</a:t>
            </a:r>
            <a:endParaRPr lang="en-US" altLang="ko-KR" sz="1200" dirty="0"/>
          </a:p>
          <a:p>
            <a:r>
              <a:rPr lang="en-US" altLang="ko-KR" sz="1200" dirty="0"/>
              <a:t>= </a:t>
            </a:r>
            <a:r>
              <a:rPr lang="ko-KR" altLang="en-US" sz="1200" dirty="0"/>
              <a:t>함수 내부에 </a:t>
            </a:r>
            <a:r>
              <a:rPr lang="ko-KR" altLang="en-US" sz="1200" dirty="0" err="1"/>
              <a:t>선언되어있는</a:t>
            </a:r>
            <a:r>
              <a:rPr lang="en-US" altLang="ko-KR" sz="1200" dirty="0"/>
              <a:t>static </a:t>
            </a:r>
            <a:r>
              <a:rPr lang="ko-KR" altLang="en-US" sz="1200" dirty="0"/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338768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04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인터넷 주소의 초기화와 할당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인터넷 주소의 초기화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9593FB-6BDD-417B-85ED-613BE211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2" y="1846665"/>
            <a:ext cx="7774732" cy="1417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9AF05-2A45-4B03-9026-555EB7305E52}"/>
              </a:ext>
            </a:extLst>
          </p:cNvPr>
          <p:cNvSpPr txBox="1"/>
          <p:nvPr/>
        </p:nvSpPr>
        <p:spPr>
          <a:xfrm>
            <a:off x="472769" y="3439773"/>
            <a:ext cx="487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r>
              <a:rPr lang="ko-KR" altLang="en-US" sz="1400" dirty="0"/>
              <a:t>으로 초기화 하는 이유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sin_zero</a:t>
            </a:r>
            <a:r>
              <a:rPr lang="en-US" altLang="ko-KR" sz="1400" dirty="0"/>
              <a:t> </a:t>
            </a:r>
            <a:r>
              <a:rPr lang="ko-KR" altLang="en-US" sz="1400" dirty="0"/>
              <a:t>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초기화 하기 위해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1C026-3DDD-4A46-A2FF-8DA20FECB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9" y="4210956"/>
            <a:ext cx="4829175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B284DA-F70B-4792-BBC3-CBFC9997B90C}"/>
              </a:ext>
            </a:extLst>
          </p:cNvPr>
          <p:cNvSpPr txBox="1"/>
          <p:nvPr/>
        </p:nvSpPr>
        <p:spPr>
          <a:xfrm>
            <a:off x="472769" y="3865794"/>
            <a:ext cx="339548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자동으로 컴퓨터 서버의 </a:t>
            </a:r>
            <a:r>
              <a:rPr lang="en-US" altLang="ko-KR" sz="1400" dirty="0"/>
              <a:t>IP</a:t>
            </a:r>
            <a:r>
              <a:rPr lang="ko-KR" altLang="en-US" sz="1400" dirty="0"/>
              <a:t>주소 로 초기화</a:t>
            </a:r>
          </a:p>
        </p:txBody>
      </p:sp>
    </p:spTree>
    <p:extLst>
      <p:ext uri="{BB962C8B-B14F-4D97-AF65-F5344CB8AC3E}">
        <p14:creationId xmlns:p14="http://schemas.microsoft.com/office/powerpoint/2010/main" val="322203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04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인터넷 주소의 초기화와 할당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221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소켓에 인터넷 주소 할당하기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B52FE-17B7-4219-915B-9AC8A9B7EBDF}"/>
              </a:ext>
            </a:extLst>
          </p:cNvPr>
          <p:cNvSpPr txBox="1"/>
          <p:nvPr/>
        </p:nvSpPr>
        <p:spPr>
          <a:xfrm>
            <a:off x="944654" y="2585263"/>
            <a:ext cx="42933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sockfd</a:t>
            </a:r>
            <a:r>
              <a:rPr lang="en-US" altLang="ko-KR" sz="1400" dirty="0"/>
              <a:t>   = </a:t>
            </a:r>
            <a:r>
              <a:rPr lang="ko-KR" altLang="en-US" sz="1400" dirty="0"/>
              <a:t>주소정보를 할당할 소켓의 파일 </a:t>
            </a:r>
            <a:r>
              <a:rPr lang="ko-KR" altLang="en-US" sz="1400" dirty="0" err="1"/>
              <a:t>디스크립터</a:t>
            </a:r>
            <a:endParaRPr lang="en-US" altLang="ko-KR" sz="1400" dirty="0"/>
          </a:p>
          <a:p>
            <a:r>
              <a:rPr lang="en-US" altLang="ko-KR" sz="1400" dirty="0" err="1"/>
              <a:t>myaddr</a:t>
            </a:r>
            <a:r>
              <a:rPr lang="en-US" altLang="ko-KR" sz="1400" dirty="0"/>
              <a:t> =</a:t>
            </a:r>
            <a:r>
              <a:rPr lang="ko-KR" altLang="en-US" sz="1400" dirty="0"/>
              <a:t>주소정보를 지니는 구조체 변수 포인터</a:t>
            </a:r>
            <a:endParaRPr lang="en-US" altLang="ko-KR" sz="1400" dirty="0"/>
          </a:p>
          <a:p>
            <a:r>
              <a:rPr lang="en-US" altLang="ko-KR" sz="1400" dirty="0" err="1"/>
              <a:t>addrlen</a:t>
            </a:r>
            <a:r>
              <a:rPr lang="en-US" altLang="ko-KR" sz="1400" dirty="0"/>
              <a:t> =</a:t>
            </a:r>
            <a:r>
              <a:rPr lang="en-US" altLang="ko-KR" sz="1400" dirty="0" err="1"/>
              <a:t>myaddr</a:t>
            </a:r>
            <a:r>
              <a:rPr lang="en-US" altLang="ko-KR" sz="1400" dirty="0"/>
              <a:t> </a:t>
            </a:r>
            <a:r>
              <a:rPr lang="ko-KR" altLang="en-US" sz="1400" dirty="0"/>
              <a:t>의 길이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F3048F-3716-4AF6-A5BD-04E95E8AD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9" y="1718219"/>
            <a:ext cx="7273255" cy="72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44DFCE-DBFC-4783-848E-5937C9E572C1}"/>
              </a:ext>
            </a:extLst>
          </p:cNvPr>
          <p:cNvSpPr txBox="1"/>
          <p:nvPr/>
        </p:nvSpPr>
        <p:spPr>
          <a:xfrm>
            <a:off x="6451704" y="2509235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성공시</a:t>
            </a:r>
            <a:r>
              <a:rPr lang="ko-KR" altLang="en-US" sz="1200" dirty="0"/>
              <a:t> </a:t>
            </a:r>
            <a:r>
              <a:rPr lang="en-US" altLang="ko-KR" sz="1200" dirty="0"/>
              <a:t>0, </a:t>
            </a:r>
            <a:r>
              <a:rPr lang="ko-KR" altLang="en-US" sz="1200" dirty="0" err="1"/>
              <a:t>실패시</a:t>
            </a:r>
            <a:r>
              <a:rPr lang="ko-KR" altLang="en-US" sz="1200" dirty="0"/>
              <a:t> </a:t>
            </a:r>
            <a:r>
              <a:rPr lang="en-US" altLang="ko-KR" sz="1200" dirty="0"/>
              <a:t>-1 </a:t>
            </a:r>
            <a:r>
              <a:rPr lang="ko-KR" altLang="en-US" sz="1200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10470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04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인터넷 주소의 초기화와 할당</a:t>
            </a:r>
            <a:endParaRPr lang="en-US" altLang="ko-KR" sz="13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2ED7AD-FF02-40DE-B5A1-D9A611EF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34B24-920F-4CBA-B8B0-0FEF3B53482D}"/>
              </a:ext>
            </a:extLst>
          </p:cNvPr>
          <p:cNvSpPr txBox="1"/>
          <p:nvPr/>
        </p:nvSpPr>
        <p:spPr>
          <a:xfrm>
            <a:off x="872455" y="1374396"/>
            <a:ext cx="221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소켓에 인터넷 주소 할당하기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55D0385-7670-4238-B0FD-77660E82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63DCBA-4C48-4ED0-B1CD-802CB647AA3C}"/>
              </a:ext>
            </a:extLst>
          </p:cNvPr>
          <p:cNvGrpSpPr/>
          <p:nvPr/>
        </p:nvGrpSpPr>
        <p:grpSpPr>
          <a:xfrm>
            <a:off x="872455" y="1710479"/>
            <a:ext cx="6987424" cy="4313631"/>
            <a:chOff x="872455" y="1710479"/>
            <a:chExt cx="6987424" cy="43136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823941-A5B6-4954-9C1F-37D2F0BD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55" y="1710479"/>
              <a:ext cx="6987424" cy="431363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F36A1A-EC46-4F61-A917-FAB2BBF41D7F}"/>
                </a:ext>
              </a:extLst>
            </p:cNvPr>
            <p:cNvSpPr/>
            <p:nvPr/>
          </p:nvSpPr>
          <p:spPr>
            <a:xfrm>
              <a:off x="880844" y="5092117"/>
              <a:ext cx="117446" cy="1677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28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2 - </a:t>
            </a:r>
            <a:r>
              <a:rPr lang="ko-KR" altLang="en-US" sz="1800" b="1" dirty="0">
                <a:solidFill>
                  <a:srgbClr val="C55A11"/>
                </a:solidFill>
              </a:rPr>
              <a:t>소켓의 타입과 프로토콜의 설정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62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소켓의 프로토콜과 그에 따른 데이터 전송 특성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98EA56-6F59-4797-A8AE-75CC2A64C745}"/>
              </a:ext>
            </a:extLst>
          </p:cNvPr>
          <p:cNvSpPr txBox="1"/>
          <p:nvPr/>
        </p:nvSpPr>
        <p:spPr>
          <a:xfrm>
            <a:off x="914400" y="1509612"/>
            <a:ext cx="316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)Protocol</a:t>
            </a:r>
          </a:p>
          <a:p>
            <a:r>
              <a:rPr lang="en-US" altLang="ko-KR" sz="1600" dirty="0"/>
              <a:t>   </a:t>
            </a:r>
            <a:r>
              <a:rPr lang="en-US" altLang="ko-KR" sz="1200" dirty="0"/>
              <a:t> -</a:t>
            </a:r>
            <a:r>
              <a:rPr lang="ko-KR" altLang="en-US" sz="1200" dirty="0"/>
              <a:t>컴퓨터 상호간의 대화에 필요한 통신규약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44B00-9C06-4B77-A2D9-DD50113BB79A}"/>
              </a:ext>
            </a:extLst>
          </p:cNvPr>
          <p:cNvSpPr txBox="1"/>
          <p:nvPr/>
        </p:nvSpPr>
        <p:spPr>
          <a:xfrm>
            <a:off x="1174459" y="2152022"/>
            <a:ext cx="413767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통신 규약 </a:t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ko-KR" altLang="en-US" sz="1100" dirty="0"/>
              <a:t>상호간의 접속이나 전달방식</a:t>
            </a:r>
            <a:r>
              <a:rPr lang="en-US" altLang="ko-KR" sz="1100" dirty="0"/>
              <a:t>, </a:t>
            </a:r>
            <a:r>
              <a:rPr lang="ko-KR" altLang="en-US" sz="1100" dirty="0"/>
              <a:t>통신방식</a:t>
            </a:r>
            <a:r>
              <a:rPr lang="en-US" altLang="ko-KR" sz="1100" dirty="0"/>
              <a:t>, </a:t>
            </a:r>
            <a:r>
              <a:rPr lang="ko-KR" altLang="en-US" sz="1100" dirty="0"/>
              <a:t>주고받을 자료의 형식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ko-KR" altLang="en-US" sz="1100" dirty="0"/>
              <a:t>오류 검출 방식</a:t>
            </a:r>
            <a:r>
              <a:rPr lang="en-US" altLang="ko-KR" sz="1100" dirty="0"/>
              <a:t>, </a:t>
            </a:r>
            <a:r>
              <a:rPr lang="ko-KR" altLang="en-US" sz="1100" dirty="0"/>
              <a:t>코드변환방식</a:t>
            </a:r>
            <a:r>
              <a:rPr lang="en-US" altLang="ko-KR" sz="1100" dirty="0"/>
              <a:t>,</a:t>
            </a:r>
            <a:r>
              <a:rPr lang="ko-KR" altLang="en-US" sz="1100" dirty="0"/>
              <a:t>전송속도 등에 대해 정하는 것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877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2 - </a:t>
            </a:r>
            <a:r>
              <a:rPr lang="ko-KR" altLang="en-US" sz="1800" b="1" dirty="0">
                <a:solidFill>
                  <a:srgbClr val="C55A11"/>
                </a:solidFill>
              </a:rPr>
              <a:t>소켓의 타입과 프로토콜의 설정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62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소켓의 프로토콜과 그에 따른 데이터 전송 특성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98EA56-6F59-4797-A8AE-75CC2A64C745}"/>
              </a:ext>
            </a:extLst>
          </p:cNvPr>
          <p:cNvSpPr txBox="1"/>
          <p:nvPr/>
        </p:nvSpPr>
        <p:spPr>
          <a:xfrm>
            <a:off x="834665" y="141141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소켓의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BE521-9871-4891-90E4-9102C0864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6"/>
          <a:stretch/>
        </p:blipFill>
        <p:spPr>
          <a:xfrm>
            <a:off x="893388" y="1836143"/>
            <a:ext cx="5829300" cy="644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5D5D9-F5B9-4D4B-99EC-43403AB4CB68}"/>
              </a:ext>
            </a:extLst>
          </p:cNvPr>
          <p:cNvSpPr txBox="1"/>
          <p:nvPr/>
        </p:nvSpPr>
        <p:spPr>
          <a:xfrm>
            <a:off x="893388" y="2748631"/>
            <a:ext cx="3854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domain  : </a:t>
            </a:r>
            <a:r>
              <a:rPr lang="ko-KR" altLang="en-US" sz="1200" dirty="0"/>
              <a:t>소켓이 사용할 프로토콜 체계</a:t>
            </a:r>
            <a:r>
              <a:rPr lang="en-US" altLang="ko-KR" sz="1200" dirty="0"/>
              <a:t>(Protocol Family).</a:t>
            </a:r>
          </a:p>
          <a:p>
            <a:r>
              <a:rPr lang="en-US" altLang="ko-KR" sz="1200" dirty="0"/>
              <a:t>type        : </a:t>
            </a:r>
            <a:r>
              <a:rPr lang="ko-KR" altLang="en-US" sz="1200" dirty="0"/>
              <a:t>소켓의 데이터 전송방식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protocol : </a:t>
            </a:r>
            <a:r>
              <a:rPr lang="ko-KR" altLang="en-US" sz="1200" dirty="0"/>
              <a:t>두 컴퓨터간 통신에 사용되는 프로토콜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085C8B-CDE3-4F74-948A-177C2DE01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78945"/>
              </p:ext>
            </p:extLst>
          </p:nvPr>
        </p:nvGraphicFramePr>
        <p:xfrm>
          <a:off x="893388" y="3662162"/>
          <a:ext cx="3989005" cy="1645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48146">
                  <a:extLst>
                    <a:ext uri="{9D8B030D-6E8A-4147-A177-3AD203B41FA5}">
                      <a16:colId xmlns:a16="http://schemas.microsoft.com/office/drawing/2014/main" val="1633184193"/>
                    </a:ext>
                  </a:extLst>
                </a:gridCol>
                <a:gridCol w="3040859">
                  <a:extLst>
                    <a:ext uri="{9D8B030D-6E8A-4147-A177-3AD203B41FA5}">
                      <a16:colId xmlns:a16="http://schemas.microsoft.com/office/drawing/2014/main" val="2102835701"/>
                    </a:ext>
                  </a:extLst>
                </a:gridCol>
              </a:tblGrid>
              <a:tr h="248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프로토콜 체계</a:t>
                      </a:r>
                      <a:r>
                        <a:rPr lang="en-US" altLang="ko-KR" sz="1200" dirty="0"/>
                        <a:t>(Protocol Family)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2840"/>
                  </a:ext>
                </a:extLst>
              </a:tr>
              <a:tr h="24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PF_INET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IPv4 </a:t>
                      </a:r>
                      <a:r>
                        <a:rPr lang="ko-KR" altLang="en-US" sz="1200" dirty="0"/>
                        <a:t>인터넷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45513"/>
                  </a:ext>
                </a:extLst>
              </a:tr>
              <a:tr h="24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PF_INET6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IPv6</a:t>
                      </a:r>
                      <a:r>
                        <a:rPr lang="ko-KR" altLang="en-US" sz="1200" dirty="0"/>
                        <a:t> 인터넷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3771"/>
                  </a:ext>
                </a:extLst>
              </a:tr>
              <a:tr h="24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PF_LOCAL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로컬 통신을 위한 </a:t>
                      </a:r>
                      <a:r>
                        <a:rPr lang="en-US" altLang="ko-KR" sz="1200" dirty="0"/>
                        <a:t>UNIX </a:t>
                      </a:r>
                      <a:r>
                        <a:rPr lang="ko-KR" altLang="en-US" sz="1200" dirty="0"/>
                        <a:t>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034"/>
                  </a:ext>
                </a:extLst>
              </a:tr>
              <a:tr h="24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PF_PACKET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Low Level </a:t>
                      </a:r>
                      <a:r>
                        <a:rPr lang="ko-KR" altLang="en-US" sz="1200" dirty="0"/>
                        <a:t>소켓을 위한 프로토콜 체계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57618"/>
                  </a:ext>
                </a:extLst>
              </a:tr>
              <a:tr h="24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PF_IPX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IPX </a:t>
                      </a:r>
                      <a:r>
                        <a:rPr lang="ko-KR" altLang="en-US" sz="1200" dirty="0"/>
                        <a:t>노벨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2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2 - </a:t>
            </a:r>
            <a:r>
              <a:rPr lang="ko-KR" altLang="en-US" sz="1800" b="1" dirty="0">
                <a:solidFill>
                  <a:srgbClr val="C55A11"/>
                </a:solidFill>
              </a:rPr>
              <a:t>소켓의 타입과 프로토콜의 설정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62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소켓의 프로토콜과 그에 따른 데이터 전송 특성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98EA56-6F59-4797-A8AE-75CC2A64C745}"/>
              </a:ext>
            </a:extLst>
          </p:cNvPr>
          <p:cNvSpPr txBox="1"/>
          <p:nvPr/>
        </p:nvSpPr>
        <p:spPr>
          <a:xfrm>
            <a:off x="859832" y="140048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소켓의 타입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4816BF-662E-4813-851D-B382ADA72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57147"/>
              </p:ext>
            </p:extLst>
          </p:nvPr>
        </p:nvGraphicFramePr>
        <p:xfrm>
          <a:off x="893388" y="1818319"/>
          <a:ext cx="2611093" cy="8229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3512865509"/>
                    </a:ext>
                  </a:extLst>
                </a:gridCol>
              </a:tblGrid>
              <a:tr h="254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12844"/>
                  </a:ext>
                </a:extLst>
              </a:tr>
              <a:tr h="254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SOCK_STREAM(</a:t>
                      </a:r>
                      <a:r>
                        <a:rPr lang="ko-KR" altLang="en-US" sz="1200" dirty="0"/>
                        <a:t>연결지향형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4326"/>
                  </a:ext>
                </a:extLst>
              </a:tr>
              <a:tr h="254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SOCK_DGRAM(</a:t>
                      </a:r>
                      <a:r>
                        <a:rPr lang="ko-KR" altLang="en-US" sz="1200" dirty="0"/>
                        <a:t>비연결지향형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295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3E65CA-E0D8-4AFB-B66E-AA6F88965AED}"/>
              </a:ext>
            </a:extLst>
          </p:cNvPr>
          <p:cNvSpPr txBox="1"/>
          <p:nvPr/>
        </p:nvSpPr>
        <p:spPr>
          <a:xfrm>
            <a:off x="859832" y="2989704"/>
            <a:ext cx="49728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SOCK_STREAM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중간에 데이터가 소멸되지 않고 목적지로 전송된다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전송 순서대로 데이터가 수신된다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전송되는 데이터의 경계</a:t>
            </a:r>
            <a:r>
              <a:rPr lang="en-US" altLang="ko-KR" sz="1400" dirty="0"/>
              <a:t>(Boundary)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존재하지 않는다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SOCK_DGRAM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전송된 순서에 상관없이 가장 빠른 전송을 지향한다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전송된 데이터는 손실의 우려가 있고</a:t>
            </a:r>
            <a:r>
              <a:rPr lang="en-US" altLang="ko-KR" sz="1400" dirty="0"/>
              <a:t>, </a:t>
            </a:r>
            <a:r>
              <a:rPr lang="ko-KR" altLang="en-US" sz="1400" dirty="0"/>
              <a:t>파손의 우려가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전송되는 데이터의 경계</a:t>
            </a:r>
            <a:r>
              <a:rPr lang="en-US" altLang="ko-KR" sz="1400" dirty="0"/>
              <a:t>(Boundary)</a:t>
            </a:r>
            <a:r>
              <a:rPr lang="ko-KR" altLang="en-US" sz="1400" dirty="0"/>
              <a:t>가 존재한다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한번에 전성할 수 있는 데이터의 크기가 제한된다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38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2 - </a:t>
            </a:r>
            <a:r>
              <a:rPr lang="ko-KR" altLang="en-US" sz="1800" b="1" dirty="0">
                <a:solidFill>
                  <a:srgbClr val="C55A11"/>
                </a:solidFill>
              </a:rPr>
              <a:t>소켓의 타입과 프로토콜의 설정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62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소켓의 프로토콜과 그에 따른 데이터 전송 특성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98EA56-6F59-4797-A8AE-75CC2A64C745}"/>
              </a:ext>
            </a:extLst>
          </p:cNvPr>
          <p:cNvSpPr txBox="1"/>
          <p:nvPr/>
        </p:nvSpPr>
        <p:spPr>
          <a:xfrm>
            <a:off x="893388" y="1410566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프로토콜의 </a:t>
            </a:r>
            <a:r>
              <a:rPr lang="ko-KR" altLang="en-US" sz="1200" dirty="0"/>
              <a:t>최종선택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E65CA-E0D8-4AFB-B66E-AA6F88965AED}"/>
              </a:ext>
            </a:extLst>
          </p:cNvPr>
          <p:cNvSpPr txBox="1"/>
          <p:nvPr/>
        </p:nvSpPr>
        <p:spPr>
          <a:xfrm>
            <a:off x="1002445" y="1738123"/>
            <a:ext cx="347402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하나의 프로토콜 체계 안에 데이터의 전송방식이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동일한 프로토콜이 둘 이상 존재하는 경우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CB0F67-62F5-4D55-8B05-81D4C3E28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37616"/>
              </p:ext>
            </p:extLst>
          </p:nvPr>
        </p:nvGraphicFramePr>
        <p:xfrm>
          <a:off x="1002445" y="2533598"/>
          <a:ext cx="6096000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33702">
                  <a:extLst>
                    <a:ext uri="{9D8B030D-6E8A-4147-A177-3AD203B41FA5}">
                      <a16:colId xmlns:a16="http://schemas.microsoft.com/office/drawing/2014/main" val="3854603081"/>
                    </a:ext>
                  </a:extLst>
                </a:gridCol>
                <a:gridCol w="4162298">
                  <a:extLst>
                    <a:ext uri="{9D8B030D-6E8A-4147-A177-3AD203B41FA5}">
                      <a16:colId xmlns:a16="http://schemas.microsoft.com/office/drawing/2014/main" val="2528520995"/>
                    </a:ext>
                  </a:extLst>
                </a:gridCol>
              </a:tblGrid>
              <a:tr h="251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프로토콜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99490"/>
                  </a:ext>
                </a:extLst>
              </a:tr>
              <a:tr h="251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IPPROTO_TCP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TCP</a:t>
                      </a:r>
                      <a:r>
                        <a:rPr lang="ko-KR" altLang="en-US" sz="1100" dirty="0"/>
                        <a:t>소켓</a:t>
                      </a:r>
                      <a:r>
                        <a:rPr lang="en-US" altLang="ko-KR" sz="1100" dirty="0"/>
                        <a:t>.  IPv4 </a:t>
                      </a:r>
                      <a:r>
                        <a:rPr lang="ko-KR" altLang="en-US" sz="1100" dirty="0"/>
                        <a:t>프로토콜 체계에서 동작하는 </a:t>
                      </a:r>
                      <a:r>
                        <a:rPr lang="en-US" altLang="ko-KR" sz="1100" dirty="0"/>
                        <a:t>SOCK_STREAM </a:t>
                      </a:r>
                      <a:r>
                        <a:rPr lang="ko-KR" altLang="en-US" sz="1100" dirty="0"/>
                        <a:t>타입의 데이터 전송 소켓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43734"/>
                  </a:ext>
                </a:extLst>
              </a:tr>
              <a:tr h="251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IPPROTO_UDP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UDP</a:t>
                      </a:r>
                      <a:r>
                        <a:rPr lang="ko-KR" altLang="en-US" sz="1100" dirty="0"/>
                        <a:t>소켓</a:t>
                      </a:r>
                      <a:r>
                        <a:rPr lang="en-US" altLang="ko-KR" sz="1100" dirty="0"/>
                        <a:t>.  IPv4 </a:t>
                      </a:r>
                      <a:r>
                        <a:rPr lang="ko-KR" altLang="en-US" sz="1100" dirty="0"/>
                        <a:t>프로토콜 체계에서 동작하는 </a:t>
                      </a:r>
                      <a:r>
                        <a:rPr lang="en-US" altLang="ko-KR" sz="1100" dirty="0"/>
                        <a:t>SOCK_DGRAM </a:t>
                      </a:r>
                      <a:r>
                        <a:rPr lang="ko-KR" altLang="en-US" sz="1100" dirty="0"/>
                        <a:t>타입의 데이터 전송 소켓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36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33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72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소켓에 할당되는 </a:t>
            </a:r>
            <a:r>
              <a:rPr lang="en-US" altLang="ko-KR" sz="1600" b="1" dirty="0"/>
              <a:t>IP</a:t>
            </a:r>
            <a:r>
              <a:rPr lang="ko-KR" altLang="en-US" sz="1600" b="1" dirty="0"/>
              <a:t>주소와 </a:t>
            </a:r>
            <a:r>
              <a:rPr lang="en-US" altLang="ko-KR" sz="1600" b="1" dirty="0"/>
              <a:t>PORT </a:t>
            </a:r>
            <a:r>
              <a:rPr lang="ko-KR" altLang="en-US" sz="1600" b="1" dirty="0"/>
              <a:t>번호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3E65CA-E0D8-4AFB-B66E-AA6F88965AED}"/>
              </a:ext>
            </a:extLst>
          </p:cNvPr>
          <p:cNvSpPr txBox="1"/>
          <p:nvPr/>
        </p:nvSpPr>
        <p:spPr>
          <a:xfrm>
            <a:off x="977278" y="1763290"/>
            <a:ext cx="347402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하나의 프로토콜 체계 안에 데이터의 전송방식이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동일한 프로토콜이 둘 이상 존재하는 경우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CB0F67-62F5-4D55-8B05-81D4C3E28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88480"/>
              </p:ext>
            </p:extLst>
          </p:nvPr>
        </p:nvGraphicFramePr>
        <p:xfrm>
          <a:off x="977277" y="2558765"/>
          <a:ext cx="4131617" cy="777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19596">
                  <a:extLst>
                    <a:ext uri="{9D8B030D-6E8A-4147-A177-3AD203B41FA5}">
                      <a16:colId xmlns:a16="http://schemas.microsoft.com/office/drawing/2014/main" val="3854603081"/>
                    </a:ext>
                  </a:extLst>
                </a:gridCol>
                <a:gridCol w="1812021">
                  <a:extLst>
                    <a:ext uri="{9D8B030D-6E8A-4147-A177-3AD203B41FA5}">
                      <a16:colId xmlns:a16="http://schemas.microsoft.com/office/drawing/2014/main" val="2528520995"/>
                    </a:ext>
                  </a:extLst>
                </a:gridCol>
              </a:tblGrid>
              <a:tr h="251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IP</a:t>
                      </a:r>
                      <a:r>
                        <a:rPr lang="ko-KR" altLang="en-US" sz="1100" dirty="0"/>
                        <a:t>주소체계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99490"/>
                  </a:ext>
                </a:extLst>
              </a:tr>
              <a:tr h="251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IPv4(Internet Protocol version 4)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바이트 주소체계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43734"/>
                  </a:ext>
                </a:extLst>
              </a:tr>
              <a:tr h="251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IPv6(Internet Protocol version 6)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바이트 주소체계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36195"/>
                  </a:ext>
                </a:extLst>
              </a:tr>
            </a:tbl>
          </a:graphicData>
        </a:graphic>
      </p:graphicFrame>
      <p:pic>
        <p:nvPicPr>
          <p:cNvPr id="1028" name="Picture 4" descr="IPv4 주소체계에 대한 이미지 검색결과">
            <a:extLst>
              <a:ext uri="{FF2B5EF4-FFF2-40B4-BE49-F238E27FC236}">
                <a16:creationId xmlns:a16="http://schemas.microsoft.com/office/drawing/2014/main" id="{B11AA82A-4650-46EF-A1A2-29192522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7" y="3669815"/>
            <a:ext cx="3876947" cy="22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05BAE-0845-4A16-AAF2-56B2EC852A6E}"/>
              </a:ext>
            </a:extLst>
          </p:cNvPr>
          <p:cNvSpPr txBox="1"/>
          <p:nvPr/>
        </p:nvSpPr>
        <p:spPr>
          <a:xfrm>
            <a:off x="2403430" y="5856722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IPv4 </a:t>
            </a:r>
            <a:r>
              <a:rPr lang="ko-KR" altLang="en-US" sz="1100" dirty="0"/>
              <a:t>주소체계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B6D17-2F09-43CC-B7B6-D3D2F03B22C1}"/>
              </a:ext>
            </a:extLst>
          </p:cNvPr>
          <p:cNvSpPr txBox="1"/>
          <p:nvPr/>
        </p:nvSpPr>
        <p:spPr>
          <a:xfrm>
            <a:off x="4974671" y="3775046"/>
            <a:ext cx="40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네트워크 </a:t>
            </a:r>
            <a:r>
              <a:rPr lang="en-US" altLang="ko-KR" sz="1200" dirty="0"/>
              <a:t>ID(</a:t>
            </a:r>
            <a:r>
              <a:rPr lang="ko-KR" altLang="en-US" sz="1200" dirty="0"/>
              <a:t>주소</a:t>
            </a:r>
            <a:r>
              <a:rPr lang="en-US" altLang="ko-KR" sz="1200" dirty="0"/>
              <a:t>) : </a:t>
            </a:r>
            <a:r>
              <a:rPr lang="ko-KR" altLang="en-US" sz="1200" dirty="0"/>
              <a:t>네트워크의 구분을 위한 </a:t>
            </a:r>
            <a:r>
              <a:rPr lang="en-US" altLang="ko-KR" sz="1200" dirty="0"/>
              <a:t>IP</a:t>
            </a:r>
            <a:r>
              <a:rPr lang="ko-KR" altLang="en-US" sz="1200" dirty="0"/>
              <a:t>주소의 일부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호스트 </a:t>
            </a:r>
            <a:r>
              <a:rPr lang="en-US" altLang="ko-KR" sz="1200" dirty="0"/>
              <a:t>ID(</a:t>
            </a:r>
            <a:r>
              <a:rPr lang="ko-KR" altLang="en-US" sz="1200" dirty="0"/>
              <a:t>주소</a:t>
            </a:r>
            <a:r>
              <a:rPr lang="en-US" altLang="ko-KR" sz="1200" dirty="0"/>
              <a:t>)     :  </a:t>
            </a:r>
            <a:r>
              <a:rPr lang="ko-KR" altLang="en-US" sz="1200" dirty="0"/>
              <a:t>해당 네트워크 영역에 도착한 후 그 영</a:t>
            </a:r>
            <a:br>
              <a:rPr lang="en-US" altLang="ko-KR" sz="1200" dirty="0"/>
            </a:br>
            <a:r>
              <a:rPr lang="en-US" altLang="ko-KR" sz="1200" dirty="0"/>
              <a:t>                                      </a:t>
            </a:r>
            <a:r>
              <a:rPr lang="ko-KR" altLang="en-US" sz="1200" dirty="0"/>
              <a:t>역 내 최종적인 도착지점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C7EAF-60F2-42E6-8440-E871938F3EBF}"/>
              </a:ext>
            </a:extLst>
          </p:cNvPr>
          <p:cNvSpPr txBox="1"/>
          <p:nvPr/>
        </p:nvSpPr>
        <p:spPr>
          <a:xfrm>
            <a:off x="872455" y="1374396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인터넷 주소</a:t>
            </a:r>
          </a:p>
        </p:txBody>
      </p:sp>
    </p:spTree>
    <p:extLst>
      <p:ext uri="{BB962C8B-B14F-4D97-AF65-F5344CB8AC3E}">
        <p14:creationId xmlns:p14="http://schemas.microsoft.com/office/powerpoint/2010/main" val="221205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72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소켓에 할당되는 </a:t>
            </a:r>
            <a:r>
              <a:rPr lang="en-US" altLang="ko-KR" sz="1600" b="1" dirty="0"/>
              <a:t>IP</a:t>
            </a:r>
            <a:r>
              <a:rPr lang="ko-KR" altLang="en-US" sz="1600" b="1" dirty="0"/>
              <a:t>주소와 </a:t>
            </a:r>
            <a:r>
              <a:rPr lang="en-US" altLang="ko-KR" sz="1600" b="1" dirty="0"/>
              <a:t>PORT </a:t>
            </a:r>
            <a:r>
              <a:rPr lang="ko-KR" altLang="en-US" sz="1600" b="1" dirty="0"/>
              <a:t>번호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6C7EAF-60F2-42E6-8440-E871938F3EBF}"/>
              </a:ext>
            </a:extLst>
          </p:cNvPr>
          <p:cNvSpPr txBox="1"/>
          <p:nvPr/>
        </p:nvSpPr>
        <p:spPr>
          <a:xfrm>
            <a:off x="872455" y="1374396"/>
            <a:ext cx="340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클래스 별 네트워크 주소와 호스트 주소의 경계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C4119D5-3E24-424B-BFF7-B24E62F04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01723"/>
              </p:ext>
            </p:extLst>
          </p:nvPr>
        </p:nvGraphicFramePr>
        <p:xfrm>
          <a:off x="977277" y="1880687"/>
          <a:ext cx="4445008" cy="1097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11239">
                  <a:extLst>
                    <a:ext uri="{9D8B030D-6E8A-4147-A177-3AD203B41FA5}">
                      <a16:colId xmlns:a16="http://schemas.microsoft.com/office/drawing/2014/main" val="173507174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1705107803"/>
                    </a:ext>
                  </a:extLst>
                </a:gridCol>
                <a:gridCol w="2734811">
                  <a:extLst>
                    <a:ext uri="{9D8B030D-6E8A-4147-A177-3AD203B41FA5}">
                      <a16:colId xmlns:a16="http://schemas.microsoft.com/office/drawing/2014/main" val="585935639"/>
                    </a:ext>
                  </a:extLst>
                </a:gridCol>
              </a:tblGrid>
              <a:tr h="200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Class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비트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2310"/>
                  </a:ext>
                </a:extLst>
              </a:tr>
              <a:tr h="200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     ~  127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첫 번째 비트는 항상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으로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69329"/>
                  </a:ext>
                </a:extLst>
              </a:tr>
              <a:tr h="200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128 ~ 191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첫 두 비트는 항상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으로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03582"/>
                  </a:ext>
                </a:extLst>
              </a:tr>
              <a:tr h="200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192 ~ 223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첫 세 비트는 항상 </a:t>
                      </a:r>
                      <a:r>
                        <a:rPr lang="en-US" altLang="ko-KR" sz="1200" dirty="0"/>
                        <a:t>110</a:t>
                      </a:r>
                      <a:r>
                        <a:rPr lang="ko-KR" altLang="en-US" sz="1200" dirty="0"/>
                        <a:t>으로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5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2 – </a:t>
            </a:r>
            <a:r>
              <a:rPr lang="ko-KR" altLang="en-US" sz="1800" b="1" dirty="0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주소체계와 데이터 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72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소켓에 할당되는 </a:t>
            </a:r>
            <a:r>
              <a:rPr lang="en-US" altLang="ko-KR" sz="1600" b="1" dirty="0"/>
              <a:t>IP</a:t>
            </a:r>
            <a:r>
              <a:rPr lang="ko-KR" altLang="en-US" sz="1600" b="1" dirty="0"/>
              <a:t>주소와 </a:t>
            </a:r>
            <a:r>
              <a:rPr lang="en-US" altLang="ko-KR" sz="1600" b="1" dirty="0"/>
              <a:t>PORT </a:t>
            </a:r>
            <a:r>
              <a:rPr lang="ko-KR" altLang="en-US" sz="1600" b="1" dirty="0"/>
              <a:t>번호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6C7EAF-60F2-42E6-8440-E871938F3EBF}"/>
              </a:ext>
            </a:extLst>
          </p:cNvPr>
          <p:cNvSpPr txBox="1"/>
          <p:nvPr/>
        </p:nvSpPr>
        <p:spPr>
          <a:xfrm>
            <a:off x="872455" y="1374396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PORT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02B57-6C02-40B6-8DAF-22B02EEF4DFA}"/>
              </a:ext>
            </a:extLst>
          </p:cNvPr>
          <p:cNvSpPr txBox="1"/>
          <p:nvPr/>
        </p:nvSpPr>
        <p:spPr>
          <a:xfrm>
            <a:off x="1002445" y="1738123"/>
            <a:ext cx="385874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모뎀과 컴퓨터 사이에 데이터를 주고받을 수 있는 통로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A3F38-8134-4D77-9862-D12C49A5DAB0}"/>
              </a:ext>
            </a:extLst>
          </p:cNvPr>
          <p:cNvSpPr/>
          <p:nvPr/>
        </p:nvSpPr>
        <p:spPr>
          <a:xfrm>
            <a:off x="1145059" y="2734811"/>
            <a:ext cx="2269262" cy="1493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7C2AC-1CB6-46BB-B1F4-5E129DA3CF94}"/>
              </a:ext>
            </a:extLst>
          </p:cNvPr>
          <p:cNvSpPr/>
          <p:nvPr/>
        </p:nvSpPr>
        <p:spPr>
          <a:xfrm>
            <a:off x="1378028" y="2963826"/>
            <a:ext cx="587075" cy="30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3121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2821F3-21C3-4DA2-8D96-3C95F8D59914}"/>
              </a:ext>
            </a:extLst>
          </p:cNvPr>
          <p:cNvSpPr/>
          <p:nvPr/>
        </p:nvSpPr>
        <p:spPr>
          <a:xfrm>
            <a:off x="1362649" y="3686678"/>
            <a:ext cx="602453" cy="30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2415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A581DC-CBB0-4746-BFD6-27F77DE354C2}"/>
              </a:ext>
            </a:extLst>
          </p:cNvPr>
          <p:cNvSpPr/>
          <p:nvPr/>
        </p:nvSpPr>
        <p:spPr>
          <a:xfrm>
            <a:off x="2422048" y="3162884"/>
            <a:ext cx="515454" cy="515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94109F-5A8E-4BA6-87C0-556F6454C6EF}"/>
              </a:ext>
            </a:extLst>
          </p:cNvPr>
          <p:cNvSpPr/>
          <p:nvPr/>
        </p:nvSpPr>
        <p:spPr>
          <a:xfrm>
            <a:off x="3951216" y="3110991"/>
            <a:ext cx="520117" cy="318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3121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DCBD0-47CB-4BFA-8CEF-4CA66565657D}"/>
              </a:ext>
            </a:extLst>
          </p:cNvPr>
          <p:cNvSpPr/>
          <p:nvPr/>
        </p:nvSpPr>
        <p:spPr>
          <a:xfrm>
            <a:off x="3951216" y="3686678"/>
            <a:ext cx="520117" cy="318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2415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26BB4-9A15-4E88-878F-DB4929D1C022}"/>
              </a:ext>
            </a:extLst>
          </p:cNvPr>
          <p:cNvSpPr txBox="1"/>
          <p:nvPr/>
        </p:nvSpPr>
        <p:spPr>
          <a:xfrm>
            <a:off x="2475158" y="3126953"/>
            <a:ext cx="47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OS</a:t>
            </a:r>
          </a:p>
          <a:p>
            <a:r>
              <a:rPr lang="en-US" altLang="ko-KR" sz="1600" dirty="0"/>
              <a:t>NIC</a:t>
            </a:r>
            <a:endParaRPr lang="ko-KR" altLang="en-US" sz="16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59C6A54-C7AD-4D90-8BA7-B93A6C35810B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rot="10800000">
            <a:off x="1965104" y="3114327"/>
            <a:ext cx="1986113" cy="155666"/>
          </a:xfrm>
          <a:prstGeom prst="bentConnector3">
            <a:avLst>
              <a:gd name="adj1" fmla="val 63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E3983F7-7CBD-42C9-A980-199C16BB281B}"/>
              </a:ext>
            </a:extLst>
          </p:cNvPr>
          <p:cNvCxnSpPr>
            <a:stCxn id="15" idx="1"/>
          </p:cNvCxnSpPr>
          <p:nvPr/>
        </p:nvCxnSpPr>
        <p:spPr>
          <a:xfrm rot="10800000">
            <a:off x="2714166" y="3428994"/>
            <a:ext cx="1237050" cy="4166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4CF15A2-2805-4AE6-A39E-3D11D080760F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1965102" y="3431097"/>
            <a:ext cx="778098" cy="406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5DAC5A-C907-46F2-81BC-4D18F85E321F}"/>
              </a:ext>
            </a:extLst>
          </p:cNvPr>
          <p:cNvSpPr txBox="1"/>
          <p:nvPr/>
        </p:nvSpPr>
        <p:spPr>
          <a:xfrm>
            <a:off x="2210022" y="467794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분배의 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96D58D-F251-479E-A120-6CF45FA65806}"/>
              </a:ext>
            </a:extLst>
          </p:cNvPr>
          <p:cNvSpPr/>
          <p:nvPr/>
        </p:nvSpPr>
        <p:spPr>
          <a:xfrm>
            <a:off x="1015068" y="2592197"/>
            <a:ext cx="3988739" cy="200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A7F342-3835-40DF-A14A-F6DF4395F152}"/>
              </a:ext>
            </a:extLst>
          </p:cNvPr>
          <p:cNvSpPr txBox="1"/>
          <p:nvPr/>
        </p:nvSpPr>
        <p:spPr>
          <a:xfrm>
            <a:off x="2953174" y="4284256"/>
            <a:ext cx="2101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NIC</a:t>
            </a:r>
            <a:r>
              <a:rPr lang="ko-KR" altLang="en-US" sz="1200" dirty="0"/>
              <a:t> </a:t>
            </a:r>
            <a:r>
              <a:rPr lang="en-US" altLang="ko-KR" sz="1200" dirty="0"/>
              <a:t> : Network Interface card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A331C3-F2B9-43DF-997A-55215D1F7A85}"/>
              </a:ext>
            </a:extLst>
          </p:cNvPr>
          <p:cNvSpPr txBox="1"/>
          <p:nvPr/>
        </p:nvSpPr>
        <p:spPr>
          <a:xfrm>
            <a:off x="5078889" y="2546893"/>
            <a:ext cx="4144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PORT </a:t>
            </a:r>
            <a:r>
              <a:rPr lang="ko-KR" altLang="en-US" sz="1200" dirty="0"/>
              <a:t>번호는 </a:t>
            </a:r>
            <a:r>
              <a:rPr lang="en-US" altLang="ko-KR" sz="1200" dirty="0"/>
              <a:t>16</a:t>
            </a:r>
            <a:r>
              <a:rPr lang="ko-KR" altLang="en-US" sz="1200" dirty="0"/>
              <a:t>비트로 표현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범위는 </a:t>
            </a:r>
            <a:r>
              <a:rPr lang="en-US" altLang="ko-KR" sz="1200" dirty="0"/>
              <a:t>0 ~ 65535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0 ~ 1023 </a:t>
            </a:r>
            <a:r>
              <a:rPr lang="ko-KR" altLang="en-US" sz="1200" dirty="0"/>
              <a:t>번 포트는 </a:t>
            </a:r>
            <a:r>
              <a:rPr lang="en-US" altLang="ko-KR" sz="1200" dirty="0"/>
              <a:t>‘</a:t>
            </a:r>
            <a:r>
              <a:rPr lang="ko-KR" altLang="en-US" sz="1200" dirty="0"/>
              <a:t>잘 알려진 </a:t>
            </a:r>
            <a:r>
              <a:rPr lang="en-US" altLang="ko-KR" sz="1200" dirty="0"/>
              <a:t>PORT(Well-known PORT)’</a:t>
            </a:r>
            <a:br>
              <a:rPr lang="en-US" altLang="ko-KR" sz="1200" dirty="0"/>
            </a:br>
            <a:r>
              <a:rPr lang="ko-KR" altLang="en-US" sz="1200" dirty="0"/>
              <a:t>라</a:t>
            </a:r>
            <a:r>
              <a:rPr lang="en-US" altLang="ko-KR" sz="1200" dirty="0"/>
              <a:t> </a:t>
            </a:r>
            <a:r>
              <a:rPr lang="ko-KR" altLang="en-US" sz="1200" dirty="0"/>
              <a:t>해서</a:t>
            </a:r>
            <a:r>
              <a:rPr lang="en-US" altLang="ko-KR" sz="1200" dirty="0"/>
              <a:t>, </a:t>
            </a:r>
            <a:r>
              <a:rPr lang="ko-KR" altLang="en-US" sz="1200" dirty="0"/>
              <a:t>특정 프로그램에 할당하기로 예약 되어있기 때</a:t>
            </a:r>
            <a:br>
              <a:rPr lang="en-US" altLang="ko-KR" sz="1200" dirty="0"/>
            </a:br>
            <a:r>
              <a:rPr lang="ko-KR" altLang="en-US" sz="1200" dirty="0"/>
              <a:t>문에 이 범위의 값을 제외한 다른 값을 해당해야 한다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PORT </a:t>
            </a:r>
            <a:r>
              <a:rPr lang="ko-KR" altLang="en-US" sz="1200" dirty="0"/>
              <a:t>번호는 중복 불가능</a:t>
            </a:r>
            <a:r>
              <a:rPr lang="en-US" altLang="ko-KR" sz="1200" dirty="0"/>
              <a:t>, </a:t>
            </a:r>
            <a:r>
              <a:rPr lang="ko-KR" altLang="en-US" sz="1200" dirty="0"/>
              <a:t>하지만 </a:t>
            </a:r>
            <a:r>
              <a:rPr lang="en-US" altLang="ko-KR" sz="1200" dirty="0"/>
              <a:t>TCP </a:t>
            </a:r>
            <a:r>
              <a:rPr lang="ko-KR" altLang="en-US" sz="1200" dirty="0"/>
              <a:t>와 </a:t>
            </a:r>
            <a:r>
              <a:rPr lang="en-US" altLang="ko-KR" sz="1200" dirty="0"/>
              <a:t>UDP</a:t>
            </a:r>
            <a:r>
              <a:rPr lang="ko-KR" altLang="en-US" sz="1200" dirty="0"/>
              <a:t>는 공유하</a:t>
            </a:r>
            <a:br>
              <a:rPr lang="en-US" altLang="ko-KR" sz="1200" dirty="0"/>
            </a:br>
            <a:r>
              <a:rPr lang="ko-KR" altLang="en-US" sz="1200" dirty="0"/>
              <a:t>지 않기 때문에 </a:t>
            </a:r>
            <a:r>
              <a:rPr lang="ko-KR" altLang="en-US" sz="1200" dirty="0" err="1"/>
              <a:t>중복되도</a:t>
            </a:r>
            <a:r>
              <a:rPr lang="ko-KR" altLang="en-US" sz="1200" dirty="0"/>
              <a:t> 상관 없다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(ex: TCP Port =1010 ,  TCP Port = 1010 (X) </a:t>
            </a:r>
            <a:br>
              <a:rPr lang="en-US" altLang="ko-KR" sz="1200" dirty="0"/>
            </a:br>
            <a:r>
              <a:rPr lang="en-US" altLang="ko-KR" sz="1200" dirty="0"/>
              <a:t>        TCP Port =3321 , UDP Port = 3321(O)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392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8622</TotalTime>
  <Words>1463</Words>
  <Application>Microsoft Office PowerPoint</Application>
  <PresentationFormat>화면 슬라이드 쇼(4:3)</PresentationFormat>
  <Paragraphs>311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타이포_쌍문동 B</vt:lpstr>
      <vt:lpstr>Arial</vt:lpstr>
      <vt:lpstr>Calibri</vt:lpstr>
      <vt:lpstr>Calibri Light</vt:lpstr>
      <vt:lpstr>Consolas</vt:lpstr>
      <vt:lpstr>Wingdings</vt:lpstr>
      <vt:lpstr>Office 테마</vt:lpstr>
      <vt:lpstr>TCP / IP socket programming – LAB 2</vt:lpstr>
      <vt:lpstr>LAB 2</vt:lpstr>
      <vt:lpstr>LAB 2 - 소켓의 타입과 프로토콜의 설정</vt:lpstr>
      <vt:lpstr>LAB 2 - 소켓의 타입과 프로토콜의 설정</vt:lpstr>
      <vt:lpstr>LAB 2 - 소켓의 타입과 프로토콜의 설정</vt:lpstr>
      <vt:lpstr>LAB 2 - 소켓의 타입과 프로토콜의 설정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  <vt:lpstr>LAB 2 – 주소체계와 데이터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–LAB 0</dc:title>
  <dc:creator>이주상</dc:creator>
  <cp:lastModifiedBy>이주상</cp:lastModifiedBy>
  <cp:revision>386</cp:revision>
  <dcterms:created xsi:type="dcterms:W3CDTF">2018-02-18T12:10:23Z</dcterms:created>
  <dcterms:modified xsi:type="dcterms:W3CDTF">2018-03-15T04:24:14Z</dcterms:modified>
</cp:coreProperties>
</file>