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803A7-9456-4B0B-839B-9F49701B6B4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E9A61-83BB-4775-9716-EA33D99C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3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9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7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C634-5B35-4485-BFD6-A58CF7BDE24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2" y="2179300"/>
            <a:ext cx="6985112" cy="101446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TCP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socket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programming – LAB 3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F8F6D-B9F2-4C21-9FCA-EC1D9D91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43A8B5-DD22-4D6C-AB64-00878C5DC3CF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</a:t>
            </a:r>
            <a:r>
              <a:rPr lang="ko-KR" altLang="en-US" sz="1800" b="1" dirty="0">
                <a:solidFill>
                  <a:srgbClr val="C55A11"/>
                </a:solidFill>
              </a:rPr>
              <a:t>기반 서버</a:t>
            </a:r>
            <a:r>
              <a:rPr lang="en-US" altLang="ko-KR" sz="1800" b="1" dirty="0">
                <a:solidFill>
                  <a:srgbClr val="C55A11"/>
                </a:solidFill>
              </a:rPr>
              <a:t>,</a:t>
            </a:r>
            <a:r>
              <a:rPr lang="ko-KR" altLang="en-US" sz="1800" b="1" dirty="0">
                <a:solidFill>
                  <a:srgbClr val="C55A11"/>
                </a:solidFill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850198"/>
            <a:ext cx="1102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/>
              <a:t>server.c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2B947B6-1BD5-4AC1-9A73-331573F7C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50" y="1209457"/>
            <a:ext cx="4476948" cy="40078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AD015C-5AA7-4182-9A17-BD936F0D5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50" y="5215469"/>
            <a:ext cx="4477850" cy="10996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665F56-CAAA-48FD-A925-BEC6A26C33B7}"/>
              </a:ext>
            </a:extLst>
          </p:cNvPr>
          <p:cNvSpPr/>
          <p:nvPr/>
        </p:nvSpPr>
        <p:spPr>
          <a:xfrm>
            <a:off x="855677" y="1954635"/>
            <a:ext cx="100668" cy="117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1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CP 서버 순서에 대한 이미지 검색결과">
            <a:extLst>
              <a:ext uri="{FF2B5EF4-FFF2-40B4-BE49-F238E27FC236}">
                <a16:creationId xmlns:a16="http://schemas.microsoft.com/office/drawing/2014/main" id="{583811B7-1E15-4984-9B5D-E157EE62E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7"/>
          <a:stretch/>
        </p:blipFill>
        <p:spPr bwMode="auto">
          <a:xfrm>
            <a:off x="985624" y="1564648"/>
            <a:ext cx="2219369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ED408-B9BE-48EF-8508-AA3CB1792FC8}"/>
              </a:ext>
            </a:extLst>
          </p:cNvPr>
          <p:cNvSpPr txBox="1"/>
          <p:nvPr/>
        </p:nvSpPr>
        <p:spPr>
          <a:xfrm>
            <a:off x="3311263" y="2342993"/>
            <a:ext cx="106311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소켓생성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연결요청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데이터 송수신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연결종료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</a:t>
            </a:r>
            <a:r>
              <a:rPr lang="ko-KR" altLang="en-US" sz="1800" b="1" dirty="0">
                <a:solidFill>
                  <a:srgbClr val="C55A11"/>
                </a:solidFill>
              </a:rPr>
              <a:t>기반 서버</a:t>
            </a:r>
            <a:r>
              <a:rPr lang="en-US" altLang="ko-KR" sz="1800" b="1" dirty="0">
                <a:solidFill>
                  <a:srgbClr val="C55A11"/>
                </a:solidFill>
              </a:rPr>
              <a:t>,</a:t>
            </a:r>
            <a:r>
              <a:rPr lang="ko-KR" altLang="en-US" sz="1800" b="1" dirty="0">
                <a:solidFill>
                  <a:srgbClr val="C55A11"/>
                </a:solidFill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23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TCP </a:t>
            </a:r>
            <a:r>
              <a:rPr lang="ko-KR" altLang="en-US" sz="1600" b="1" dirty="0"/>
              <a:t>클라이언트의 기본적인 함수호출 순서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9BBC08-72F2-4B28-9ABF-182AD29906A9}"/>
              </a:ext>
            </a:extLst>
          </p:cNvPr>
          <p:cNvSpPr/>
          <p:nvPr/>
        </p:nvSpPr>
        <p:spPr>
          <a:xfrm>
            <a:off x="1007703" y="3949033"/>
            <a:ext cx="285749" cy="587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2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</a:t>
            </a:r>
            <a:r>
              <a:rPr lang="ko-KR" altLang="en-US" sz="1800" b="1" dirty="0">
                <a:solidFill>
                  <a:srgbClr val="C55A11"/>
                </a:solidFill>
              </a:rPr>
              <a:t>기반 서버</a:t>
            </a:r>
            <a:r>
              <a:rPr lang="en-US" altLang="ko-KR" sz="1800" b="1" dirty="0">
                <a:solidFill>
                  <a:srgbClr val="C55A11"/>
                </a:solidFill>
              </a:rPr>
              <a:t>,</a:t>
            </a:r>
            <a:r>
              <a:rPr lang="ko-KR" altLang="en-US" sz="1800" b="1" dirty="0">
                <a:solidFill>
                  <a:srgbClr val="C55A11"/>
                </a:solidFill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19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서버 요청 </a:t>
            </a:r>
            <a:r>
              <a:rPr lang="en-US" altLang="ko-KR" sz="1600" b="1" dirty="0"/>
              <a:t>Connect()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01C3E6B-B89D-4BB5-8D3D-980890ED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74" y="1407141"/>
            <a:ext cx="5974709" cy="660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B51E49-33AA-4FDE-B3A7-0A1FE8A35B70}"/>
              </a:ext>
            </a:extLst>
          </p:cNvPr>
          <p:cNvSpPr txBox="1"/>
          <p:nvPr/>
        </p:nvSpPr>
        <p:spPr>
          <a:xfrm>
            <a:off x="4983058" y="2068060"/>
            <a:ext cx="188752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성공 시 </a:t>
            </a:r>
            <a:r>
              <a:rPr lang="en-US" altLang="ko-KR" sz="1200" dirty="0"/>
              <a:t>0. </a:t>
            </a:r>
            <a:r>
              <a:rPr lang="ko-KR" altLang="en-US" sz="1200" dirty="0"/>
              <a:t>실패 시 </a:t>
            </a:r>
            <a:r>
              <a:rPr lang="en-US" altLang="ko-KR" sz="1200" dirty="0"/>
              <a:t>-1 </a:t>
            </a:r>
            <a:r>
              <a:rPr lang="ko-KR" altLang="en-US" sz="1200" dirty="0"/>
              <a:t>리턴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607FF-5CC8-42E8-B506-44E86163D41C}"/>
              </a:ext>
            </a:extLst>
          </p:cNvPr>
          <p:cNvSpPr txBox="1"/>
          <p:nvPr/>
        </p:nvSpPr>
        <p:spPr>
          <a:xfrm>
            <a:off x="895874" y="2490281"/>
            <a:ext cx="40735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sock               :</a:t>
            </a:r>
            <a:r>
              <a:rPr lang="ko-KR" altLang="en-US" sz="1100" dirty="0"/>
              <a:t>  클라이언트 소켓 파일 </a:t>
            </a:r>
            <a:r>
              <a:rPr lang="ko-KR" altLang="en-US" sz="1100" dirty="0" err="1"/>
              <a:t>디스크립터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sockaddr</a:t>
            </a:r>
            <a:r>
              <a:rPr lang="en-US" altLang="ko-KR" sz="1100" dirty="0"/>
              <a:t>       :  </a:t>
            </a:r>
            <a:r>
              <a:rPr lang="ko-KR" altLang="en-US" sz="1100" dirty="0"/>
              <a:t>연결요청 할 서버의 주소정보를 담을 변수의 주소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addrlen</a:t>
            </a:r>
            <a:r>
              <a:rPr lang="en-US" altLang="ko-KR" sz="1100" dirty="0"/>
              <a:t>          :  </a:t>
            </a:r>
            <a:r>
              <a:rPr lang="en-US" altLang="ko-KR" sz="1100" dirty="0" err="1"/>
              <a:t>addr</a:t>
            </a:r>
            <a:r>
              <a:rPr lang="en-US" altLang="ko-KR" sz="1100" dirty="0"/>
              <a:t> </a:t>
            </a:r>
            <a:r>
              <a:rPr lang="ko-KR" altLang="en-US" sz="1100" dirty="0"/>
              <a:t>의 크기</a:t>
            </a:r>
          </a:p>
        </p:txBody>
      </p:sp>
    </p:spTree>
    <p:extLst>
      <p:ext uri="{BB962C8B-B14F-4D97-AF65-F5344CB8AC3E}">
        <p14:creationId xmlns:p14="http://schemas.microsoft.com/office/powerpoint/2010/main" val="223325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</a:t>
            </a:r>
            <a:r>
              <a:rPr lang="ko-KR" altLang="en-US" sz="1800" b="1" dirty="0">
                <a:solidFill>
                  <a:srgbClr val="C55A11"/>
                </a:solidFill>
              </a:rPr>
              <a:t>기반 서버</a:t>
            </a:r>
            <a:r>
              <a:rPr lang="en-US" altLang="ko-KR" sz="1800" b="1" dirty="0">
                <a:solidFill>
                  <a:srgbClr val="C55A11"/>
                </a:solidFill>
              </a:rPr>
              <a:t>,</a:t>
            </a:r>
            <a:r>
              <a:rPr lang="ko-KR" altLang="en-US" sz="1800" b="1" dirty="0">
                <a:solidFill>
                  <a:srgbClr val="C55A11"/>
                </a:solidFill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/>
              <a:t>client.c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EFDA83-478F-49FA-AD4C-559DB0C5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56" y="1309444"/>
            <a:ext cx="5243229" cy="47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2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</a:t>
            </a:r>
            <a:r>
              <a:rPr lang="ko-KR" altLang="en-US" sz="1800" b="1" dirty="0">
                <a:solidFill>
                  <a:srgbClr val="C55A11"/>
                </a:solidFill>
              </a:rPr>
              <a:t>기반 서버</a:t>
            </a:r>
            <a:r>
              <a:rPr lang="en-US" altLang="ko-KR" sz="1800" b="1" dirty="0">
                <a:solidFill>
                  <a:srgbClr val="C55A11"/>
                </a:solidFill>
              </a:rPr>
              <a:t>,</a:t>
            </a:r>
            <a:r>
              <a:rPr lang="ko-KR" altLang="en-US" sz="1800" b="1" dirty="0">
                <a:solidFill>
                  <a:srgbClr val="C55A11"/>
                </a:solidFill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512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서버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클라이언트의 함수호출 관계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C9AD7DA-F667-454D-88D3-D507C1584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1" y="1766959"/>
            <a:ext cx="3263799" cy="49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546491-8E1A-4E1A-AF50-A3144734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228" y="1771722"/>
            <a:ext cx="3939156" cy="98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6DECC-EAD7-40C3-B28A-ACEA4F1F516A}"/>
              </a:ext>
            </a:extLst>
          </p:cNvPr>
          <p:cNvSpPr txBox="1"/>
          <p:nvPr/>
        </p:nvSpPr>
        <p:spPr>
          <a:xfrm>
            <a:off x="547781" y="1324946"/>
            <a:ext cx="76608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                                                                            client</a:t>
            </a:r>
            <a:endParaRPr lang="ko-KR" altLang="en-US" dirty="0"/>
          </a:p>
        </p:txBody>
      </p:sp>
      <p:pic>
        <p:nvPicPr>
          <p:cNvPr id="11270" name="Picture 6" descr="TCP 서버 순서에 대한 이미지 검색결과">
            <a:extLst>
              <a:ext uri="{FF2B5EF4-FFF2-40B4-BE49-F238E27FC236}">
                <a16:creationId xmlns:a16="http://schemas.microsoft.com/office/drawing/2014/main" id="{367BFFC1-7258-4103-9252-6C1A47BC7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73" y="3031330"/>
            <a:ext cx="3075658" cy="306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4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16415"/>
            <a:ext cx="1901413" cy="384743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95837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861047"/>
            <a:ext cx="32705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TCP / UDP </a:t>
            </a:r>
            <a:r>
              <a:rPr lang="ko-KR" altLang="en-US" sz="1600" b="1" dirty="0"/>
              <a:t>에 대한 이해</a:t>
            </a:r>
            <a:endParaRPr lang="en-US" altLang="ko-KR" sz="1600" b="1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r>
              <a:rPr lang="en-US" altLang="ko-KR" sz="1600" b="1" dirty="0"/>
              <a:t>      </a:t>
            </a:r>
            <a:r>
              <a:rPr lang="en-US" altLang="ko-KR" sz="1600" dirty="0"/>
              <a:t>- </a:t>
            </a:r>
            <a:r>
              <a:rPr lang="en-US" altLang="ko-KR" sz="1200" dirty="0"/>
              <a:t>TCP/IP , UDP </a:t>
            </a:r>
            <a:r>
              <a:rPr lang="ko-KR" altLang="en-US" sz="1200" dirty="0"/>
              <a:t>프로토콜 스택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-  LINK </a:t>
            </a:r>
            <a:r>
              <a:rPr lang="ko-KR" altLang="en-US" sz="1200" dirty="0"/>
              <a:t>계층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-  IP </a:t>
            </a:r>
            <a:r>
              <a:rPr lang="ko-KR" altLang="en-US" sz="1200" dirty="0"/>
              <a:t>계층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-  TCP/UDP </a:t>
            </a:r>
            <a:r>
              <a:rPr lang="ko-KR" altLang="en-US" sz="1200" dirty="0"/>
              <a:t>계층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-  APPLICATION </a:t>
            </a:r>
            <a:r>
              <a:rPr lang="ko-KR" altLang="en-US" sz="1200" dirty="0"/>
              <a:t>계층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endParaRPr lang="en-US" altLang="ko-KR" sz="14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TCP</a:t>
            </a:r>
            <a:r>
              <a:rPr lang="ko-KR" altLang="en-US" sz="1600" b="1" dirty="0"/>
              <a:t>기반 서버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클라이언트 구현</a:t>
            </a:r>
            <a:br>
              <a:rPr lang="en-US" altLang="ko-KR" sz="1600" b="1" dirty="0"/>
            </a:b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en-US" altLang="ko-KR" sz="1600" b="1" dirty="0">
                <a:solidFill>
                  <a:srgbClr val="FF0000"/>
                </a:solidFill>
              </a:rPr>
              <a:t>  </a:t>
            </a:r>
            <a:r>
              <a:rPr lang="en-US" altLang="ko-KR" sz="1200" dirty="0"/>
              <a:t>- TCP </a:t>
            </a:r>
            <a:r>
              <a:rPr lang="ko-KR" altLang="en-US" sz="1200" dirty="0"/>
              <a:t>서버 호출 순서</a:t>
            </a:r>
            <a:br>
              <a:rPr lang="en-US" altLang="ko-KR" sz="100" dirty="0"/>
            </a:br>
            <a:br>
              <a:rPr lang="en-US" altLang="ko-KR" sz="1200" dirty="0"/>
            </a:br>
            <a:r>
              <a:rPr lang="en-US" altLang="ko-KR" sz="1200" dirty="0"/>
              <a:t>  - </a:t>
            </a:r>
            <a:r>
              <a:rPr lang="ko-KR" altLang="en-US" sz="1200" dirty="0"/>
              <a:t>연결요청 대기상태 </a:t>
            </a:r>
            <a:r>
              <a:rPr lang="en-US" altLang="ko-KR" sz="1200" dirty="0"/>
              <a:t>listen()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        - </a:t>
            </a:r>
            <a:r>
              <a:rPr lang="ko-KR" altLang="en-US" sz="1200" dirty="0"/>
              <a:t>클라이언트 요청 수락 </a:t>
            </a:r>
            <a:r>
              <a:rPr lang="en-US" altLang="ko-KR" sz="1200" dirty="0"/>
              <a:t>accept()</a:t>
            </a:r>
          </a:p>
          <a:p>
            <a:br>
              <a:rPr lang="en-US" altLang="ko-KR" sz="1200" dirty="0"/>
            </a:br>
            <a:r>
              <a:rPr lang="en-US" altLang="ko-KR" sz="1200" dirty="0"/>
              <a:t>        - TCP </a:t>
            </a:r>
            <a:r>
              <a:rPr lang="ko-KR" altLang="en-US" sz="1200" dirty="0"/>
              <a:t>클라이언트의 기본적인 호출 순서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- </a:t>
            </a:r>
            <a:r>
              <a:rPr lang="ko-KR" altLang="en-US" sz="1200" dirty="0"/>
              <a:t>서버 요청 </a:t>
            </a:r>
            <a:r>
              <a:rPr lang="en-US" altLang="ko-KR" sz="1200" dirty="0"/>
              <a:t>connect()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- TCP </a:t>
            </a:r>
            <a:r>
              <a:rPr lang="ko-KR" altLang="en-US" sz="1200" dirty="0"/>
              <a:t>기반 서버</a:t>
            </a:r>
            <a:r>
              <a:rPr lang="en-US" altLang="ko-KR" sz="1200" dirty="0"/>
              <a:t>,</a:t>
            </a:r>
            <a:r>
              <a:rPr lang="ko-KR" altLang="en-US" sz="1200" dirty="0"/>
              <a:t>클라이언트 함수호출 관계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A605BC-9CAC-4A51-AE54-C17658E7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8AADC9-CBCB-4F2D-9FBB-B2A5EB4F64F1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 / UDP </a:t>
            </a:r>
            <a:r>
              <a:rPr lang="ko-KR" altLang="en-US" sz="1800" b="1" dirty="0">
                <a:solidFill>
                  <a:srgbClr val="C55A11"/>
                </a:solidFill>
              </a:rPr>
              <a:t>에 대한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84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TCP/IP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, UDP </a:t>
            </a:r>
            <a:r>
              <a:rPr lang="ko-KR" altLang="en-US" sz="1600" b="1" dirty="0" err="1"/>
              <a:t>프토로콜</a:t>
            </a:r>
            <a:r>
              <a:rPr lang="ko-KR" altLang="en-US" sz="1600" b="1" dirty="0"/>
              <a:t> 스택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CP/IP 프로토콜 스택에 대한 이미지 검색결과">
            <a:extLst>
              <a:ext uri="{FF2B5EF4-FFF2-40B4-BE49-F238E27FC236}">
                <a16:creationId xmlns:a16="http://schemas.microsoft.com/office/drawing/2014/main" id="{92F6EE4E-6892-4126-9333-9A3438F1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0" y="1509612"/>
            <a:ext cx="3710910" cy="321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C28DC-7FB8-4DC3-ADB7-CC9ADD88C72B}"/>
              </a:ext>
            </a:extLst>
          </p:cNvPr>
          <p:cNvSpPr txBox="1"/>
          <p:nvPr/>
        </p:nvSpPr>
        <p:spPr>
          <a:xfrm>
            <a:off x="4690260" y="1509612"/>
            <a:ext cx="3583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인터넷 기반의 효율적인 데이터전송이라는 커다란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하나의 문제를 하나의 덩치 큰 프로토콜 설계로 해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ko-KR" altLang="en-US" sz="1200" dirty="0"/>
              <a:t>결한 것이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그 문제를 </a:t>
            </a:r>
            <a:r>
              <a:rPr lang="ko-KR" altLang="en-US" sz="1200" dirty="0">
                <a:solidFill>
                  <a:srgbClr val="FF0000"/>
                </a:solidFill>
              </a:rPr>
              <a:t>작게 나눠서 계층화 </a:t>
            </a:r>
            <a:r>
              <a:rPr lang="ko-KR" altLang="en-US" sz="1200" dirty="0"/>
              <a:t>하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ko-KR" altLang="en-US" sz="1200" dirty="0" err="1"/>
              <a:t>려는</a:t>
            </a:r>
            <a:r>
              <a:rPr lang="ko-KR" altLang="en-US" sz="1200" dirty="0"/>
              <a:t> 노력이 시도되었고</a:t>
            </a:r>
            <a:r>
              <a:rPr lang="en-US" altLang="ko-KR" sz="1200" dirty="0"/>
              <a:t>, </a:t>
            </a:r>
            <a:r>
              <a:rPr lang="ko-KR" altLang="en-US" sz="1200" dirty="0"/>
              <a:t>그 결과로 탄생한 것이 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‘TCP/IP </a:t>
            </a:r>
            <a:r>
              <a:rPr lang="ko-KR" altLang="en-US" sz="1200" dirty="0"/>
              <a:t>프로토콜 스택</a:t>
            </a:r>
            <a:r>
              <a:rPr lang="en-US" altLang="ko-KR" sz="1200" dirty="0"/>
              <a:t>’ </a:t>
            </a:r>
            <a:r>
              <a:rPr lang="ko-KR" altLang="en-US" sz="1200" dirty="0"/>
              <a:t>인 것이다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30E6A-5562-434B-BDC8-D55A5B2C65DF}"/>
              </a:ext>
            </a:extLst>
          </p:cNvPr>
          <p:cNvSpPr txBox="1"/>
          <p:nvPr/>
        </p:nvSpPr>
        <p:spPr>
          <a:xfrm>
            <a:off x="2009460" y="4721165"/>
            <a:ext cx="1414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TCP/IP</a:t>
            </a:r>
            <a:r>
              <a:rPr lang="ko-KR" altLang="en-US" sz="1050" dirty="0"/>
              <a:t> 프로토콜 스택</a:t>
            </a:r>
          </a:p>
        </p:txBody>
      </p:sp>
    </p:spTree>
    <p:extLst>
      <p:ext uri="{BB962C8B-B14F-4D97-AF65-F5344CB8AC3E}">
        <p14:creationId xmlns:p14="http://schemas.microsoft.com/office/powerpoint/2010/main" val="418770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 / UDP </a:t>
            </a:r>
            <a:r>
              <a:rPr lang="ko-KR" altLang="en-US" sz="1800" b="1" dirty="0">
                <a:solidFill>
                  <a:srgbClr val="C55A11"/>
                </a:solidFill>
              </a:rPr>
              <a:t>에 대한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1292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LINK </a:t>
            </a:r>
            <a:r>
              <a:rPr lang="ko-KR" altLang="en-US" sz="1600" b="1" dirty="0"/>
              <a:t>계층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ktword.co.kr/img_data/380_2.JPG">
            <a:extLst>
              <a:ext uri="{FF2B5EF4-FFF2-40B4-BE49-F238E27FC236}">
                <a16:creationId xmlns:a16="http://schemas.microsoft.com/office/drawing/2014/main" id="{48489E60-AC56-4308-9CB2-F609CDE61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36" y="2792636"/>
            <a:ext cx="53435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77E6D82-3C1F-4E53-82B4-AF8BF75F857D}"/>
              </a:ext>
            </a:extLst>
          </p:cNvPr>
          <p:cNvGrpSpPr/>
          <p:nvPr/>
        </p:nvGrpSpPr>
        <p:grpSpPr>
          <a:xfrm>
            <a:off x="834836" y="1398701"/>
            <a:ext cx="4432624" cy="1062033"/>
            <a:chOff x="693976" y="1359089"/>
            <a:chExt cx="4432624" cy="10620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EC28DC-7FB8-4DC3-ADB7-CC9ADD88C72B}"/>
                </a:ext>
              </a:extLst>
            </p:cNvPr>
            <p:cNvSpPr txBox="1"/>
            <p:nvPr/>
          </p:nvSpPr>
          <p:spPr>
            <a:xfrm>
              <a:off x="693976" y="1990235"/>
              <a:ext cx="32656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 장치 간 신호를 전달하는 물리 계층 을 이용하여 </a:t>
              </a:r>
              <a:endParaRPr lang="en-US" altLang="ko-KR" sz="1100" dirty="0"/>
            </a:p>
            <a:p>
              <a:r>
                <a:rPr lang="en-US" altLang="ko-KR" sz="1100" dirty="0"/>
                <a:t> </a:t>
              </a:r>
              <a:r>
                <a:rPr lang="ko-KR" altLang="en-US" sz="1100" dirty="0"/>
                <a:t>네트워크 상의 주변 장치들 간 데이터를 전송한다</a:t>
              </a:r>
              <a:r>
                <a:rPr lang="en-US" altLang="ko-KR" sz="1100" dirty="0"/>
                <a:t>.</a:t>
              </a:r>
              <a:endParaRPr lang="ko-KR" altLang="en-US" sz="900" dirty="0"/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30238015-BC91-4FE1-9256-542296153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76" y="1359089"/>
              <a:ext cx="443262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100" dirty="0">
                  <a:latin typeface="Arial Unicode MS"/>
                </a:rPr>
                <a:t>잡</a:t>
              </a:r>
              <a:r>
                <a:rPr lang="ko-KR" altLang="en-US" sz="1100" dirty="0">
                  <a:latin typeface="Arial Unicode MS"/>
                </a:rPr>
                <a:t>음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이 있는 인접 </a:t>
              </a:r>
              <a:r>
                <a:rPr kumimoji="0" lang="ko-KR" altLang="en-US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노드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 간의 물리적인 회선을 상위 </a:t>
              </a:r>
              <a:r>
                <a:rPr kumimoji="0" lang="ko-KR" altLang="en-US" sz="11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</a:rPr>
                <a:t>망계층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(3 </a:t>
              </a:r>
              <a:r>
                <a:rPr kumimoji="0" lang="ko-KR" altLang="ko-KR" sz="11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</a:rPr>
                <a:t>layer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)이 </a:t>
              </a:r>
              <a:endParaRPr kumimoji="0" lang="en-US" altLang="ko-KR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사용할 수 있도록 </a:t>
              </a:r>
              <a:r>
                <a:rPr kumimoji="0" lang="ko-KR" altLang="en-US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전송 에러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가 없는 </a:t>
              </a:r>
              <a:r>
                <a:rPr kumimoji="0" lang="ko-KR" altLang="en-US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통신 채널</a:t>
              </a: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로 변환시키는 </a:t>
              </a:r>
              <a:r>
                <a:rPr kumimoji="0" lang="ko-KR" altLang="en-US" sz="11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계층</a:t>
              </a:r>
              <a:endPara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93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 / UDP </a:t>
            </a:r>
            <a:r>
              <a:rPr lang="ko-KR" altLang="en-US" sz="1800" b="1" dirty="0">
                <a:solidFill>
                  <a:srgbClr val="C55A11"/>
                </a:solidFill>
              </a:rPr>
              <a:t>에 대한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106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IP </a:t>
            </a:r>
            <a:r>
              <a:rPr lang="ko-KR" altLang="en-US" sz="1600" b="1" dirty="0"/>
              <a:t>계층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30238015-BC91-4FE1-9256-54229615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47" y="1348429"/>
            <a:ext cx="3946914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IP Address(Network Address)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를 정의하고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lang="en-US" altLang="ko-KR" sz="1100" dirty="0">
                <a:latin typeface="Arial" panose="020B0604020202020204" pitchFamily="34" charset="0"/>
              </a:rPr>
              <a:t>IP</a:t>
            </a:r>
            <a:r>
              <a:rPr lang="ko-KR" altLang="en-US" sz="1100" dirty="0">
                <a:latin typeface="Arial" panose="020B0604020202020204" pitchFamily="34" charset="0"/>
              </a:rPr>
              <a:t> 패킷의 전달 및 라우팅</a:t>
            </a:r>
            <a:r>
              <a:rPr lang="en-US" altLang="ko-KR" sz="1100" dirty="0">
                <a:latin typeface="Arial" panose="020B0604020202020204" pitchFamily="34" charset="0"/>
              </a:rPr>
              <a:t>(</a:t>
            </a:r>
            <a:r>
              <a:rPr lang="ko-KR" altLang="en-US" sz="1100" dirty="0">
                <a:latin typeface="Arial" panose="020B0604020202020204" pitchFamily="34" charset="0"/>
              </a:rPr>
              <a:t>경로 선택</a:t>
            </a:r>
            <a:r>
              <a:rPr lang="en-US" altLang="ko-KR" sz="1100" dirty="0">
                <a:latin typeface="Arial" panose="020B0604020202020204" pitchFamily="34" charset="0"/>
              </a:rPr>
              <a:t>)</a:t>
            </a:r>
            <a:r>
              <a:rPr lang="ko-KR" altLang="en-US" sz="1100" dirty="0">
                <a:latin typeface="Arial" panose="020B0604020202020204" pitchFamily="34" charset="0"/>
              </a:rPr>
              <a:t>을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</a:rPr>
              <a:t>담당하는 계층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>
                <a:latin typeface="Arial" panose="020B0604020202020204" pitchFamily="34" charset="0"/>
              </a:rPr>
              <a:t>비 </a:t>
            </a:r>
            <a:r>
              <a:rPr lang="ko-KR" altLang="en-US" sz="1100" dirty="0" err="1">
                <a:latin typeface="Arial" panose="020B0604020202020204" pitchFamily="34" charset="0"/>
              </a:rPr>
              <a:t>연결지향적이며</a:t>
            </a:r>
            <a:r>
              <a:rPr lang="ko-KR" altLang="en-US" sz="1100" dirty="0">
                <a:latin typeface="Arial" panose="020B0604020202020204" pitchFamily="34" charset="0"/>
              </a:rPr>
              <a:t> 신뢰할 수 없는 프로토콜</a:t>
            </a:r>
            <a:r>
              <a:rPr lang="en-US" altLang="ko-KR" sz="11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>
                <a:latin typeface="Arial" panose="020B0604020202020204" pitchFamily="34" charset="0"/>
              </a:rPr>
              <a:t>즉</a:t>
            </a:r>
            <a:r>
              <a:rPr lang="en-US" altLang="ko-KR" sz="1100" dirty="0">
                <a:latin typeface="Arial" panose="020B0604020202020204" pitchFamily="34" charset="0"/>
              </a:rPr>
              <a:t>, </a:t>
            </a:r>
            <a:r>
              <a:rPr lang="ko-KR" altLang="en-US" sz="1100" dirty="0">
                <a:latin typeface="Arial" panose="020B0604020202020204" pitchFamily="34" charset="0"/>
              </a:rPr>
              <a:t>오류발생에 대한 대비가 되어있지 않는 프로토콜 </a:t>
            </a:r>
            <a:r>
              <a:rPr lang="en-US" altLang="ko-KR" sz="1100" dirty="0">
                <a:latin typeface="Arial" panose="020B0604020202020204" pitchFamily="34" charset="0"/>
              </a:rPr>
              <a:t>IP </a:t>
            </a:r>
            <a:r>
              <a:rPr lang="ko-KR" altLang="en-US" sz="1100" dirty="0">
                <a:latin typeface="Arial" panose="020B0604020202020204" pitchFamily="34" charset="0"/>
              </a:rPr>
              <a:t>이다</a:t>
            </a:r>
            <a:r>
              <a:rPr lang="en-US" altLang="ko-KR" sz="11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83FFC-F085-429A-ACF7-30A92A6FDD6A}"/>
              </a:ext>
            </a:extLst>
          </p:cNvPr>
          <p:cNvSpPr txBox="1"/>
          <p:nvPr/>
        </p:nvSpPr>
        <p:spPr>
          <a:xfrm>
            <a:off x="561506" y="2993323"/>
            <a:ext cx="167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TCP/UDP </a:t>
            </a:r>
            <a:r>
              <a:rPr lang="ko-KR" altLang="en-US" sz="1600" b="1" dirty="0"/>
              <a:t>계층</a:t>
            </a:r>
            <a:endParaRPr lang="en-US" altLang="ko-KR" sz="1350" b="1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08FDB17-1F3B-4CBA-80D3-51038090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47" y="3565816"/>
            <a:ext cx="4011034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IP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계층에서 알려준 경로로 데이터의 실제 송수신을 담당한다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>
                <a:latin typeface="Arial" panose="020B0604020202020204" pitchFamily="34" charset="0"/>
              </a:rPr>
              <a:t>이 계층을 가리켜 </a:t>
            </a:r>
            <a:r>
              <a:rPr lang="en-US" altLang="ko-KR" sz="1100" dirty="0">
                <a:latin typeface="Arial" panose="020B0604020202020204" pitchFamily="34" charset="0"/>
              </a:rPr>
              <a:t>‘</a:t>
            </a:r>
            <a:r>
              <a:rPr lang="ko-KR" altLang="en-US" sz="1100" dirty="0">
                <a:latin typeface="Arial" panose="020B0604020202020204" pitchFamily="34" charset="0"/>
              </a:rPr>
              <a:t>전송</a:t>
            </a:r>
            <a:r>
              <a:rPr lang="en-US" altLang="ko-KR" sz="1100" dirty="0">
                <a:latin typeface="Arial" panose="020B0604020202020204" pitchFamily="34" charset="0"/>
              </a:rPr>
              <a:t>(Transport) </a:t>
            </a:r>
            <a:r>
              <a:rPr lang="ko-KR" altLang="en-US" sz="1100" dirty="0">
                <a:latin typeface="Arial" panose="020B0604020202020204" pitchFamily="34" charset="0"/>
              </a:rPr>
              <a:t>계층</a:t>
            </a:r>
            <a:r>
              <a:rPr lang="en-US" altLang="ko-KR" sz="1100" dirty="0">
                <a:latin typeface="Arial" panose="020B0604020202020204" pitchFamily="34" charset="0"/>
              </a:rPr>
              <a:t>‘</a:t>
            </a:r>
            <a:r>
              <a:rPr lang="ko-KR" altLang="en-US" sz="1100" dirty="0">
                <a:latin typeface="Arial" panose="020B0604020202020204" pitchFamily="34" charset="0"/>
              </a:rPr>
              <a:t>이라 한다</a:t>
            </a:r>
            <a:r>
              <a:rPr lang="en-US" altLang="ko-KR" sz="11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Arial" panose="020B0604020202020204" pitchFamily="34" charset="0"/>
              </a:rPr>
              <a:t>TCP</a:t>
            </a:r>
            <a:r>
              <a:rPr lang="ko-KR" altLang="en-US" sz="1100" dirty="0">
                <a:latin typeface="Arial" panose="020B0604020202020204" pitchFamily="34" charset="0"/>
              </a:rPr>
              <a:t>는 신뢰성 있는 데이터의 전송을 담당한다</a:t>
            </a:r>
            <a:r>
              <a:rPr lang="en-US" altLang="ko-KR" sz="1100" dirty="0"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Arial" panose="020B0604020202020204" pitchFamily="34" charset="0"/>
              </a:rPr>
              <a:t>TCP</a:t>
            </a:r>
            <a:r>
              <a:rPr lang="ko-KR" altLang="en-US" sz="1100" dirty="0">
                <a:latin typeface="Arial" panose="020B0604020202020204" pitchFamily="34" charset="0"/>
              </a:rPr>
              <a:t>가 데이터를 보낼 때 기반이 되는 프로토콜은 </a:t>
            </a:r>
            <a:r>
              <a:rPr lang="en-US" altLang="ko-KR" sz="1100" dirty="0">
                <a:latin typeface="Arial" panose="020B0604020202020204" pitchFamily="34" charset="0"/>
              </a:rPr>
              <a:t>IP </a:t>
            </a:r>
            <a:r>
              <a:rPr lang="ko-KR" altLang="en-US" sz="1100" dirty="0">
                <a:latin typeface="Arial" panose="020B0604020202020204" pitchFamily="34" charset="0"/>
              </a:rPr>
              <a:t>이다</a:t>
            </a:r>
            <a:r>
              <a:rPr lang="en-US" altLang="ko-KR" sz="11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076" name="Picture 4" descr="전송제어 프로토콜에 대한 이미지 검색결과">
            <a:extLst>
              <a:ext uri="{FF2B5EF4-FFF2-40B4-BE49-F238E27FC236}">
                <a16:creationId xmlns:a16="http://schemas.microsoft.com/office/drawing/2014/main" id="{B0E162C0-C9A3-47BF-AAA5-C414D973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47" y="3162600"/>
            <a:ext cx="2719781" cy="233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16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 / UDP </a:t>
            </a:r>
            <a:r>
              <a:rPr lang="ko-KR" altLang="en-US" sz="1800" b="1" dirty="0">
                <a:solidFill>
                  <a:srgbClr val="C55A11"/>
                </a:solidFill>
              </a:rPr>
              <a:t>에 대한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036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APPLICATION </a:t>
            </a:r>
            <a:r>
              <a:rPr lang="ko-KR" altLang="en-US" sz="1600" b="1" dirty="0"/>
              <a:t>계층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30238015-BC91-4FE1-9256-54229615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58" y="1405473"/>
            <a:ext cx="3493883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/>
              <a:t>이용자의 적용 업무를 처리하는 데 필요한 모든 기능을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이용자 측에서 정의하고 처리하는 부분이다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이들의 기능으로는 시스템  공용 자원의 관리</a:t>
            </a:r>
            <a:r>
              <a:rPr lang="en-US" altLang="ko-KR" sz="1100" dirty="0"/>
              <a:t>, </a:t>
            </a:r>
            <a:r>
              <a:rPr lang="ko-KR" altLang="en-US" sz="1100" dirty="0"/>
              <a:t>응용에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할당된 자원으로의 접근 관리나 완전성 제어</a:t>
            </a:r>
            <a:r>
              <a:rPr lang="en-US" altLang="ko-KR" sz="1100" dirty="0"/>
              <a:t>, </a:t>
            </a:r>
            <a:r>
              <a:rPr lang="ko-KR" altLang="en-US" sz="1100" dirty="0"/>
              <a:t>응용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프로그램의 실행 등이 포함된다</a:t>
            </a:r>
            <a:r>
              <a:rPr lang="en-US" altLang="ko-KR" sz="1100" dirty="0"/>
              <a:t>.</a:t>
            </a:r>
            <a:endParaRPr lang="en-US" altLang="ko-KR" sz="800" dirty="0"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67769F-DA60-4DDA-84AB-AE3CC2DC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58" y="3161750"/>
            <a:ext cx="6210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</a:t>
            </a:r>
            <a:r>
              <a:rPr lang="ko-KR" altLang="en-US" sz="1800" b="1" dirty="0">
                <a:solidFill>
                  <a:srgbClr val="C55A11"/>
                </a:solidFill>
              </a:rPr>
              <a:t>기반 서버</a:t>
            </a:r>
            <a:r>
              <a:rPr lang="en-US" altLang="ko-KR" sz="1800" b="1" dirty="0">
                <a:solidFill>
                  <a:srgbClr val="C55A11"/>
                </a:solidFill>
              </a:rPr>
              <a:t>,</a:t>
            </a:r>
            <a:r>
              <a:rPr lang="ko-KR" altLang="en-US" sz="1800" b="1" dirty="0">
                <a:solidFill>
                  <a:srgbClr val="C55A11"/>
                </a:solidFill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615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TCP </a:t>
            </a:r>
            <a:r>
              <a:rPr lang="ko-KR" altLang="en-US" sz="1600" b="1" dirty="0"/>
              <a:t>서버의 기본적인 함수호출 순서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E1DCC-84F7-419A-B565-9EC0BCDDAC79}"/>
              </a:ext>
            </a:extLst>
          </p:cNvPr>
          <p:cNvGrpSpPr/>
          <p:nvPr/>
        </p:nvGrpSpPr>
        <p:grpSpPr>
          <a:xfrm>
            <a:off x="1304008" y="1509611"/>
            <a:ext cx="2210980" cy="3914775"/>
            <a:chOff x="1496955" y="1509612"/>
            <a:chExt cx="2210980" cy="3914775"/>
          </a:xfrm>
        </p:grpSpPr>
        <p:pic>
          <p:nvPicPr>
            <p:cNvPr id="5122" name="Picture 2" descr="TCP 서버 순서에 대한 이미지 검색결과">
              <a:extLst>
                <a:ext uri="{FF2B5EF4-FFF2-40B4-BE49-F238E27FC236}">
                  <a16:creationId xmlns:a16="http://schemas.microsoft.com/office/drawing/2014/main" id="{FF2C3461-95C1-4244-81F4-76AA77F0C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52"/>
            <a:stretch/>
          </p:blipFill>
          <p:spPr bwMode="auto">
            <a:xfrm>
              <a:off x="1496955" y="1509612"/>
              <a:ext cx="2210980" cy="391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78599C-7B50-4844-8D09-2073E685D5CC}"/>
                </a:ext>
              </a:extLst>
            </p:cNvPr>
            <p:cNvSpPr/>
            <p:nvPr/>
          </p:nvSpPr>
          <p:spPr>
            <a:xfrm>
              <a:off x="3397540" y="3842158"/>
              <a:ext cx="291016" cy="679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CED408-B9BE-48EF-8508-AA3CB1792FC8}"/>
              </a:ext>
            </a:extLst>
          </p:cNvPr>
          <p:cNvSpPr txBox="1"/>
          <p:nvPr/>
        </p:nvSpPr>
        <p:spPr>
          <a:xfrm>
            <a:off x="3755879" y="2286110"/>
            <a:ext cx="134524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소켓생성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소켓 주소할당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연결요청 대기상태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연결허용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데이터 송수신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연결종료</a:t>
            </a:r>
          </a:p>
        </p:txBody>
      </p:sp>
    </p:spTree>
    <p:extLst>
      <p:ext uri="{BB962C8B-B14F-4D97-AF65-F5344CB8AC3E}">
        <p14:creationId xmlns:p14="http://schemas.microsoft.com/office/powerpoint/2010/main" val="22552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</a:t>
            </a:r>
            <a:r>
              <a:rPr lang="ko-KR" altLang="en-US" sz="1800" b="1" dirty="0">
                <a:solidFill>
                  <a:srgbClr val="C55A11"/>
                </a:solidFill>
              </a:rPr>
              <a:t>기반 서버</a:t>
            </a:r>
            <a:r>
              <a:rPr lang="en-US" altLang="ko-KR" sz="1800" b="1" dirty="0">
                <a:solidFill>
                  <a:srgbClr val="C55A11"/>
                </a:solidFill>
              </a:rPr>
              <a:t>,</a:t>
            </a:r>
            <a:r>
              <a:rPr lang="ko-KR" altLang="en-US" sz="1800" b="1" dirty="0">
                <a:solidFill>
                  <a:srgbClr val="C55A11"/>
                </a:solidFill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77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연결요청 대기상태 </a:t>
            </a:r>
            <a:r>
              <a:rPr lang="en-US" altLang="ko-KR" sz="1600" b="1" dirty="0"/>
              <a:t>listen()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C86AE80-B392-419A-B1D7-6151F71D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53" y="1509612"/>
            <a:ext cx="4350565" cy="760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0FCEB-0453-4549-BC97-D1CFBE00C954}"/>
              </a:ext>
            </a:extLst>
          </p:cNvPr>
          <p:cNvSpPr txBox="1"/>
          <p:nvPr/>
        </p:nvSpPr>
        <p:spPr>
          <a:xfrm>
            <a:off x="892553" y="2418483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sock       : </a:t>
            </a:r>
            <a:r>
              <a:rPr lang="ko-KR" altLang="en-US" sz="1100" dirty="0"/>
              <a:t>연결요청 대기상태에 두고자 하는 소켓</a:t>
            </a:r>
            <a:r>
              <a:rPr lang="en-US" altLang="ko-KR" sz="1100" dirty="0"/>
              <a:t>(</a:t>
            </a:r>
            <a:r>
              <a:rPr lang="ko-KR" altLang="en-US" sz="1100" dirty="0"/>
              <a:t>서버 소켓</a:t>
            </a:r>
            <a:r>
              <a:rPr lang="en-US" altLang="ko-KR" sz="1100" dirty="0"/>
              <a:t>)</a:t>
            </a:r>
            <a:r>
              <a:rPr lang="ko-KR" altLang="en-US" sz="1100" dirty="0"/>
              <a:t>의 파일 </a:t>
            </a:r>
            <a:r>
              <a:rPr lang="ko-KR" altLang="en-US" sz="1100" dirty="0" err="1"/>
              <a:t>디스크립터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back log : </a:t>
            </a:r>
            <a:r>
              <a:rPr lang="ko-KR" altLang="en-US" sz="1100" dirty="0"/>
              <a:t>연결요청 대기 큐</a:t>
            </a:r>
            <a:r>
              <a:rPr lang="en-US" altLang="ko-KR" sz="1100" dirty="0"/>
              <a:t>(Queue)</a:t>
            </a:r>
            <a:r>
              <a:rPr lang="ko-KR" altLang="en-US" sz="1100" dirty="0"/>
              <a:t>의 크기정보 전달</a:t>
            </a:r>
            <a:r>
              <a:rPr lang="en-US" altLang="ko-KR" sz="1100" dirty="0"/>
              <a:t>, 5</a:t>
            </a:r>
            <a:r>
              <a:rPr lang="ko-KR" altLang="en-US" sz="1100" dirty="0"/>
              <a:t>이면 큐의 크기가 </a:t>
            </a:r>
            <a:r>
              <a:rPr lang="en-US" altLang="ko-KR" sz="1100" dirty="0"/>
              <a:t>5</a:t>
            </a:r>
            <a:r>
              <a:rPr lang="ko-KR" altLang="en-US" sz="1100" dirty="0"/>
              <a:t>가 되어</a:t>
            </a:r>
            <a:endParaRPr lang="en-US" altLang="ko-KR" sz="1100" dirty="0"/>
          </a:p>
          <a:p>
            <a:r>
              <a:rPr lang="en-US" altLang="ko-KR" sz="1100" dirty="0"/>
              <a:t>                  </a:t>
            </a:r>
            <a:r>
              <a:rPr lang="ko-KR" altLang="en-US" sz="1100" dirty="0"/>
              <a:t>클라이언트의 연결요청을 </a:t>
            </a:r>
            <a:r>
              <a:rPr lang="en-US" altLang="ko-KR" sz="1100" dirty="0"/>
              <a:t>5</a:t>
            </a:r>
            <a:r>
              <a:rPr lang="ko-KR" altLang="en-US" sz="1100" dirty="0"/>
              <a:t>개까지 대기시킬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96FD5-3232-42E4-B9E0-247E4D5C925C}"/>
              </a:ext>
            </a:extLst>
          </p:cNvPr>
          <p:cNvSpPr txBox="1"/>
          <p:nvPr/>
        </p:nvSpPr>
        <p:spPr>
          <a:xfrm>
            <a:off x="5343787" y="1992999"/>
            <a:ext cx="186942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성공 시 </a:t>
            </a:r>
            <a:r>
              <a:rPr lang="en-US" altLang="ko-KR" sz="1200" dirty="0"/>
              <a:t>0. </a:t>
            </a:r>
            <a:r>
              <a:rPr lang="ko-KR" altLang="en-US" sz="1200" dirty="0"/>
              <a:t>실패 시 </a:t>
            </a:r>
            <a:r>
              <a:rPr lang="en-US" altLang="ko-KR" sz="1200" dirty="0"/>
              <a:t>-1 </a:t>
            </a:r>
            <a:r>
              <a:rPr lang="ko-KR" altLang="en-US" sz="1200" dirty="0"/>
              <a:t>리턴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DD364-909E-497B-BE4D-20C5AC8FEEDF}"/>
              </a:ext>
            </a:extLst>
          </p:cNvPr>
          <p:cNvSpPr txBox="1"/>
          <p:nvPr/>
        </p:nvSpPr>
        <p:spPr>
          <a:xfrm>
            <a:off x="1560352" y="3429000"/>
            <a:ext cx="36118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연결요청 대기 큐</a:t>
            </a:r>
            <a:r>
              <a:rPr lang="en-US" altLang="ko-KR" sz="1400" b="1" dirty="0"/>
              <a:t>(Queue)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시스템이 </a:t>
            </a:r>
            <a:r>
              <a:rPr lang="en-US" altLang="ko-KR" sz="1100" b="1" dirty="0"/>
              <a:t>busy </a:t>
            </a:r>
            <a:r>
              <a:rPr lang="ko-KR" altLang="en-US" sz="1100" b="1" dirty="0"/>
              <a:t>할 때  먼저 온 요청 순서대로 큐에 넣어</a:t>
            </a:r>
            <a:endParaRPr lang="en-US" altLang="ko-KR" sz="1100" b="1" dirty="0"/>
          </a:p>
          <a:p>
            <a:r>
              <a:rPr lang="en-US" altLang="ko-KR" sz="1100" b="1" dirty="0"/>
              <a:t>    </a:t>
            </a:r>
            <a:r>
              <a:rPr lang="ko-KR" altLang="en-US" sz="1100" b="1" dirty="0"/>
              <a:t>요청 대기 시킨다</a:t>
            </a:r>
            <a:r>
              <a:rPr lang="en-US" altLang="ko-KR" sz="1100" b="1" dirty="0"/>
              <a:t>. 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78089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3 - </a:t>
            </a:r>
            <a:r>
              <a:rPr lang="en-US" altLang="ko-KR" sz="1800" b="1" dirty="0">
                <a:solidFill>
                  <a:srgbClr val="C55A11"/>
                </a:solidFill>
              </a:rPr>
              <a:t>TCP</a:t>
            </a:r>
            <a:r>
              <a:rPr lang="ko-KR" altLang="en-US" sz="1800" b="1" dirty="0">
                <a:solidFill>
                  <a:srgbClr val="C55A11"/>
                </a:solidFill>
              </a:rPr>
              <a:t>기반 서버</a:t>
            </a:r>
            <a:r>
              <a:rPr lang="en-US" altLang="ko-KR" sz="1800" b="1" dirty="0">
                <a:solidFill>
                  <a:srgbClr val="C55A11"/>
                </a:solidFill>
              </a:rPr>
              <a:t>,</a:t>
            </a:r>
            <a:r>
              <a:rPr lang="ko-KR" altLang="en-US" sz="1800" b="1" dirty="0">
                <a:solidFill>
                  <a:srgbClr val="C55A11"/>
                </a:solidFill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37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클라이언트의 연결요청 수락 </a:t>
            </a:r>
            <a:r>
              <a:rPr lang="en-US" altLang="ko-KR" sz="1600" b="1" dirty="0"/>
              <a:t>accept()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D0FCEB-0453-4549-BC97-D1CFBE00C954}"/>
              </a:ext>
            </a:extLst>
          </p:cNvPr>
          <p:cNvSpPr txBox="1"/>
          <p:nvPr/>
        </p:nvSpPr>
        <p:spPr>
          <a:xfrm>
            <a:off x="892554" y="2659559"/>
            <a:ext cx="424507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sock       :</a:t>
            </a:r>
            <a:r>
              <a:rPr lang="ko-KR" altLang="en-US" sz="1100" dirty="0"/>
              <a:t> 서버 소켓 파일 </a:t>
            </a:r>
            <a:r>
              <a:rPr lang="ko-KR" altLang="en-US" sz="1100" dirty="0" err="1"/>
              <a:t>디스크립터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addr</a:t>
            </a:r>
            <a:r>
              <a:rPr lang="en-US" altLang="ko-KR" sz="1100" dirty="0"/>
              <a:t>       :  </a:t>
            </a:r>
            <a:r>
              <a:rPr lang="ko-KR" altLang="en-US" sz="1100" dirty="0"/>
              <a:t>연결요청 한 클라이언트의 주소정보를 담을 변수의 주소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addrlen</a:t>
            </a:r>
            <a:r>
              <a:rPr lang="en-US" altLang="ko-KR" sz="1100" dirty="0"/>
              <a:t>  : </a:t>
            </a:r>
            <a:r>
              <a:rPr lang="en-US" altLang="ko-KR" sz="1100" dirty="0" err="1"/>
              <a:t>addr</a:t>
            </a:r>
            <a:r>
              <a:rPr lang="en-US" altLang="ko-KR" sz="1100" dirty="0"/>
              <a:t> </a:t>
            </a:r>
            <a:r>
              <a:rPr lang="ko-KR" altLang="en-US" sz="1100" dirty="0"/>
              <a:t>의 크기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96FD5-3232-42E4-B9E0-247E4D5C925C}"/>
              </a:ext>
            </a:extLst>
          </p:cNvPr>
          <p:cNvSpPr txBox="1"/>
          <p:nvPr/>
        </p:nvSpPr>
        <p:spPr>
          <a:xfrm>
            <a:off x="3556933" y="2097736"/>
            <a:ext cx="307037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성공 시 파일 </a:t>
            </a:r>
            <a:r>
              <a:rPr lang="ko-KR" altLang="en-US" sz="1200" dirty="0" err="1"/>
              <a:t>디스크립터</a:t>
            </a:r>
            <a:r>
              <a:rPr lang="ko-KR" altLang="en-US" sz="1200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실패 시 </a:t>
            </a:r>
            <a:r>
              <a:rPr lang="en-US" altLang="ko-KR" sz="1200" dirty="0"/>
              <a:t>-1 </a:t>
            </a:r>
            <a:r>
              <a:rPr lang="ko-KR" altLang="en-US" sz="1200" dirty="0"/>
              <a:t>리턴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70455-48A2-4471-8D88-7C331601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54" y="1366013"/>
            <a:ext cx="5734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3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9131</TotalTime>
  <Words>467</Words>
  <Application>Microsoft Office PowerPoint</Application>
  <PresentationFormat>화면 슬라이드 쇼(4:3)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 Unicode MS</vt:lpstr>
      <vt:lpstr>맑은 고딕</vt:lpstr>
      <vt:lpstr>타이포_쌍문동 B</vt:lpstr>
      <vt:lpstr>Arial</vt:lpstr>
      <vt:lpstr>Calibri</vt:lpstr>
      <vt:lpstr>Calibri Light</vt:lpstr>
      <vt:lpstr>Wingdings</vt:lpstr>
      <vt:lpstr>Office 테마</vt:lpstr>
      <vt:lpstr>TCP / IP socket programming – LAB 3</vt:lpstr>
      <vt:lpstr>LAB 3</vt:lpstr>
      <vt:lpstr>LAB 3 - TCP / UDP 에 대한 이해</vt:lpstr>
      <vt:lpstr>LAB 3 - TCP / UDP 에 대한 이해</vt:lpstr>
      <vt:lpstr>LAB 3 - TCP / UDP 에 대한 이해</vt:lpstr>
      <vt:lpstr>LAB 3 - TCP / UDP 에 대한 이해</vt:lpstr>
      <vt:lpstr>LAB 3 - TCP기반 서버,클라이언트 구현</vt:lpstr>
      <vt:lpstr>LAB 3 - TCP기반 서버,클라이언트 구현</vt:lpstr>
      <vt:lpstr>LAB 3 - TCP기반 서버,클라이언트 구현</vt:lpstr>
      <vt:lpstr>LAB 3 - TCP기반 서버,클라이언트 구현</vt:lpstr>
      <vt:lpstr>LAB 3 - TCP기반 서버,클라이언트 구현</vt:lpstr>
      <vt:lpstr>LAB 3 - TCP기반 서버,클라이언트 구현</vt:lpstr>
      <vt:lpstr>LAB 3 - TCP기반 서버,클라이언트 구현</vt:lpstr>
      <vt:lpstr>LAB 3 - TCP기반 서버,클라이언트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–LAB 0</dc:title>
  <dc:creator>이주상</dc:creator>
  <cp:lastModifiedBy>이주상</cp:lastModifiedBy>
  <cp:revision>443</cp:revision>
  <dcterms:created xsi:type="dcterms:W3CDTF">2018-02-18T12:10:23Z</dcterms:created>
  <dcterms:modified xsi:type="dcterms:W3CDTF">2018-03-13T13:29:44Z</dcterms:modified>
</cp:coreProperties>
</file>