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FFFFF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803A7-9456-4B0B-839B-9F49701B6B4A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E9A61-83BB-4775-9716-EA33D99C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3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1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9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7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7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6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7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C634-5B35-4485-BFD6-A58CF7BDE246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2" y="2179300"/>
            <a:ext cx="6985112" cy="1014469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TCP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IP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socket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programming – </a:t>
            </a:r>
            <a:r>
              <a:rPr lang="en-US" altLang="ko-KR" sz="240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3F8F6D-B9F2-4C21-9FCA-EC1D9D91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43A8B5-DD22-4D6C-AB64-00878C5DC3CF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59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어플리케이션 프로토콜 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9C8EF4-D022-4DA7-B6C3-45B2F16DF72B}"/>
              </a:ext>
            </a:extLst>
          </p:cNvPr>
          <p:cNvSpPr txBox="1"/>
          <p:nvPr/>
        </p:nvSpPr>
        <p:spPr>
          <a:xfrm>
            <a:off x="947956" y="1497855"/>
            <a:ext cx="6274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데이터의 송수신 과정에서도 데이터의 끝 파악할 수 있는 약속</a:t>
            </a:r>
            <a:r>
              <a:rPr lang="en-US" altLang="ko-KR" sz="1200" dirty="0"/>
              <a:t>(</a:t>
            </a:r>
            <a:r>
              <a:rPr lang="ko-KR" altLang="en-US" sz="1200" dirty="0"/>
              <a:t>프로토콜</a:t>
            </a:r>
            <a:r>
              <a:rPr lang="en-US" altLang="ko-KR" sz="1200" dirty="0"/>
              <a:t>)</a:t>
            </a:r>
            <a:r>
              <a:rPr lang="ko-KR" altLang="en-US" sz="1200" dirty="0"/>
              <a:t>을 별도로 정의해서 데이터의 끝을 표현하거나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송수신될 데이터의 크기를 미리 알려줘서 그에 따른 대비가 가능해야 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서버</a:t>
            </a:r>
            <a:r>
              <a:rPr lang="en-US" altLang="ko-KR" sz="1200" dirty="0"/>
              <a:t>, </a:t>
            </a:r>
            <a:r>
              <a:rPr lang="ko-KR" altLang="en-US" sz="1200" dirty="0"/>
              <a:t>클라이언트의 구현과정에서 이렇게 하나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둘씩</a:t>
            </a:r>
            <a:r>
              <a:rPr lang="ko-KR" altLang="en-US" sz="1200" dirty="0"/>
              <a:t> 만들어지는 약속을 모아서 </a:t>
            </a:r>
            <a:r>
              <a:rPr lang="en-US" altLang="ko-KR" sz="1200" dirty="0"/>
              <a:t>‘</a:t>
            </a:r>
            <a:r>
              <a:rPr lang="ko-KR" altLang="en-US" sz="1200" dirty="0"/>
              <a:t>어플리케이션 프로토콜</a:t>
            </a:r>
            <a:r>
              <a:rPr lang="en-US" altLang="ko-KR" sz="1200" dirty="0"/>
              <a:t>’ </a:t>
            </a:r>
            <a:r>
              <a:rPr lang="ko-KR" altLang="en-US" sz="1200" dirty="0"/>
              <a:t>이라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7815E13-511D-4E17-B274-61F5CD9FE2C5}"/>
              </a:ext>
            </a:extLst>
          </p:cNvPr>
          <p:cNvSpPr txBox="1">
            <a:spLocks/>
          </p:cNvSpPr>
          <p:nvPr/>
        </p:nvSpPr>
        <p:spPr>
          <a:xfrm>
            <a:off x="478151" y="182547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b="1" dirty="0">
                <a:solidFill>
                  <a:srgbClr val="C55A11"/>
                </a:solidFill>
              </a:rPr>
              <a:t>어플리케이션 프로토콜의 정의 </a:t>
            </a:r>
            <a:endParaRPr lang="en-US" altLang="ko-KR" sz="1600" b="1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7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692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계산기 서버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클라이언트 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CCBE96-968E-48D6-BC1F-041358C732B2}"/>
              </a:ext>
            </a:extLst>
          </p:cNvPr>
          <p:cNvSpPr txBox="1"/>
          <p:nvPr/>
        </p:nvSpPr>
        <p:spPr>
          <a:xfrm>
            <a:off x="805343" y="1577130"/>
            <a:ext cx="65085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어플리케이션 프로토콜 정의</a:t>
            </a:r>
            <a:br>
              <a:rPr lang="en-US" altLang="ko-KR" sz="1400" b="1" dirty="0"/>
            </a:br>
            <a:endParaRPr lang="en-US" altLang="ko-KR" sz="14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클라이언트는 서버에 접속하자 마자 피연산자의 개수정보를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바이트 정수형태로 </a:t>
            </a:r>
            <a:r>
              <a:rPr lang="ko-KR" altLang="en-US" sz="1200" dirty="0"/>
              <a:t>전달한다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클라이언트가 서버에 전달하는 정수 하나는 </a:t>
            </a:r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바이트로 </a:t>
            </a:r>
            <a:r>
              <a:rPr lang="ko-KR" altLang="en-US" sz="1200" dirty="0"/>
              <a:t>표현한다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정수를 전달한 다음에는 연산의 종류를 전달한다</a:t>
            </a:r>
            <a:r>
              <a:rPr lang="en-US" altLang="ko-KR" sz="1200" dirty="0"/>
              <a:t>. </a:t>
            </a:r>
            <a:r>
              <a:rPr lang="ko-KR" altLang="en-US" sz="1200" dirty="0"/>
              <a:t>연산정보는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바이트</a:t>
            </a:r>
            <a:r>
              <a:rPr lang="ko-KR" altLang="en-US" sz="1200" dirty="0"/>
              <a:t>로 전달한다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문자 </a:t>
            </a:r>
            <a:r>
              <a:rPr lang="en-US" altLang="ko-KR" sz="1200" dirty="0"/>
              <a:t>+, -, * </a:t>
            </a:r>
            <a:r>
              <a:rPr lang="ko-KR" altLang="en-US" sz="1200" dirty="0"/>
              <a:t>중 하나를 선택해서 전달한다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서버는 연산결과를 </a:t>
            </a:r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바이트 </a:t>
            </a:r>
            <a:r>
              <a:rPr lang="ko-KR" altLang="en-US" sz="1200" dirty="0"/>
              <a:t>정수의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형태로 클라이언트에게 전달한다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연산결과를 얻은 클라이언트는 서버와의 연결을 종료한다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7D9D62B-39A5-4CCB-8920-9EA35937EDA5}"/>
              </a:ext>
            </a:extLst>
          </p:cNvPr>
          <p:cNvSpPr txBox="1">
            <a:spLocks/>
          </p:cNvSpPr>
          <p:nvPr/>
        </p:nvSpPr>
        <p:spPr>
          <a:xfrm>
            <a:off x="478151" y="182547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b="1" dirty="0">
                <a:solidFill>
                  <a:srgbClr val="C55A11"/>
                </a:solidFill>
              </a:rPr>
              <a:t>어플리케이션 프로토콜의 정의 </a:t>
            </a:r>
            <a:endParaRPr lang="en-US" altLang="ko-KR" sz="1600" b="1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8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692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계산기 서버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클라이언트 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CCBE96-968E-48D6-BC1F-041358C732B2}"/>
              </a:ext>
            </a:extLst>
          </p:cNvPr>
          <p:cNvSpPr txBox="1"/>
          <p:nvPr/>
        </p:nvSpPr>
        <p:spPr>
          <a:xfrm>
            <a:off x="805343" y="1577130"/>
            <a:ext cx="912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opclient.c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7C05BF-3B6C-46AA-A73B-3942F4D4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43" y="2190750"/>
            <a:ext cx="4457700" cy="123825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217204E7-E15D-4CF9-BCD3-82E7178A2439}"/>
              </a:ext>
            </a:extLst>
          </p:cNvPr>
          <p:cNvSpPr txBox="1">
            <a:spLocks/>
          </p:cNvSpPr>
          <p:nvPr/>
        </p:nvSpPr>
        <p:spPr>
          <a:xfrm>
            <a:off x="478151" y="182547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b="1" dirty="0">
                <a:solidFill>
                  <a:srgbClr val="C55A11"/>
                </a:solidFill>
              </a:rPr>
              <a:t>어플리케이션 프로토콜의 정의 </a:t>
            </a:r>
            <a:endParaRPr lang="en-US" altLang="ko-KR" sz="1600" b="1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692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계산기 서버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클라이언트 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CCBE96-968E-48D6-BC1F-041358C732B2}"/>
              </a:ext>
            </a:extLst>
          </p:cNvPr>
          <p:cNvSpPr txBox="1"/>
          <p:nvPr/>
        </p:nvSpPr>
        <p:spPr>
          <a:xfrm>
            <a:off x="847288" y="1253599"/>
            <a:ext cx="912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opclient.c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F96846-054F-4AD6-BA42-88C3226C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8" y="1573823"/>
            <a:ext cx="2905125" cy="1495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C28644-D806-4D9E-AF25-42669111C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88" y="3322644"/>
            <a:ext cx="3514725" cy="3114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2AFCEE-52E3-40F6-9117-733A9D36B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414" y="1573824"/>
            <a:ext cx="609600" cy="1495424"/>
          </a:xfrm>
          <a:prstGeom prst="rect">
            <a:avLst/>
          </a:prstGeom>
        </p:spPr>
      </p:pic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D656D3C9-0354-4731-9052-56F2A7296450}"/>
              </a:ext>
            </a:extLst>
          </p:cNvPr>
          <p:cNvSpPr/>
          <p:nvPr/>
        </p:nvSpPr>
        <p:spPr>
          <a:xfrm>
            <a:off x="4462942" y="3069248"/>
            <a:ext cx="134224" cy="24807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3FA76-5D37-42E8-9176-7C5B585479F2}"/>
              </a:ext>
            </a:extLst>
          </p:cNvPr>
          <p:cNvSpPr txBox="1"/>
          <p:nvPr/>
        </p:nvSpPr>
        <p:spPr>
          <a:xfrm>
            <a:off x="4630723" y="3061982"/>
            <a:ext cx="1550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TCP,</a:t>
            </a:r>
            <a:r>
              <a:rPr lang="ko-KR" altLang="en-US" sz="1200" dirty="0"/>
              <a:t>서버연결은 생략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24394-915B-4284-946A-10D475F86967}"/>
              </a:ext>
            </a:extLst>
          </p:cNvPr>
          <p:cNvSpPr txBox="1"/>
          <p:nvPr/>
        </p:nvSpPr>
        <p:spPr>
          <a:xfrm>
            <a:off x="4513276" y="1581924"/>
            <a:ext cx="367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RLT_SIZE  :  </a:t>
            </a:r>
            <a:r>
              <a:rPr lang="ko-KR" altLang="en-US" sz="1200" dirty="0"/>
              <a:t>서버로부터 받을  데이터 크기 </a:t>
            </a:r>
            <a:r>
              <a:rPr lang="en-US" altLang="ko-KR" sz="1200" dirty="0"/>
              <a:t>(</a:t>
            </a:r>
            <a:r>
              <a:rPr lang="ko-KR" altLang="en-US" sz="1200" dirty="0"/>
              <a:t>연산 결과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OPSZ        :   </a:t>
            </a:r>
            <a:r>
              <a:rPr lang="ko-KR" altLang="en-US" sz="1200" dirty="0"/>
              <a:t>피연산자의 바이트 수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2E5AB-26BA-4A40-A3DE-2EBAC1388182}"/>
              </a:ext>
            </a:extLst>
          </p:cNvPr>
          <p:cNvSpPr txBox="1"/>
          <p:nvPr/>
        </p:nvSpPr>
        <p:spPr>
          <a:xfrm>
            <a:off x="4513275" y="2390900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opmsg</a:t>
            </a:r>
            <a:r>
              <a:rPr lang="en-US" altLang="ko-KR" sz="1200" dirty="0"/>
              <a:t>     :  </a:t>
            </a:r>
            <a:r>
              <a:rPr lang="ko-KR" altLang="en-US" sz="1200" dirty="0"/>
              <a:t>연산 데이터를 담을 배열</a:t>
            </a:r>
            <a:endParaRPr lang="en-US" altLang="ko-KR" sz="1200" dirty="0"/>
          </a:p>
          <a:p>
            <a:r>
              <a:rPr lang="en-US" altLang="ko-KR" sz="1200" dirty="0"/>
              <a:t>Result      :  </a:t>
            </a:r>
            <a:r>
              <a:rPr lang="ko-KR" altLang="en-US" sz="1200" dirty="0"/>
              <a:t>연산 결과 받을 변수</a:t>
            </a:r>
            <a:endParaRPr lang="en-US" altLang="ko-KR" sz="1200" dirty="0"/>
          </a:p>
          <a:p>
            <a:r>
              <a:rPr lang="en-US" altLang="ko-KR" sz="1200" dirty="0" err="1"/>
              <a:t>Opnd_cnt</a:t>
            </a:r>
            <a:r>
              <a:rPr lang="en-US" altLang="ko-KR" sz="1200" dirty="0"/>
              <a:t>: </a:t>
            </a:r>
            <a:r>
              <a:rPr lang="ko-KR" altLang="en-US" sz="1200" dirty="0"/>
              <a:t>피연산자 개수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1A6D1-D6A9-4936-BB01-08E67996C628}"/>
              </a:ext>
            </a:extLst>
          </p:cNvPr>
          <p:cNvSpPr txBox="1"/>
          <p:nvPr/>
        </p:nvSpPr>
        <p:spPr>
          <a:xfrm>
            <a:off x="4513275" y="3685584"/>
            <a:ext cx="367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RLT_SIZE  :  </a:t>
            </a:r>
            <a:r>
              <a:rPr lang="ko-KR" altLang="en-US" sz="1200" dirty="0"/>
              <a:t>서버로부터 받을  데이터 크기 </a:t>
            </a:r>
            <a:r>
              <a:rPr lang="en-US" altLang="ko-KR" sz="1200" dirty="0"/>
              <a:t>(</a:t>
            </a:r>
            <a:r>
              <a:rPr lang="ko-KR" altLang="en-US" sz="1200" dirty="0"/>
              <a:t>연산 결과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OPSZ        :   </a:t>
            </a:r>
            <a:r>
              <a:rPr lang="ko-KR" altLang="en-US" sz="1200" dirty="0"/>
              <a:t>피연산자의 바이트 수</a:t>
            </a:r>
            <a:endParaRPr lang="en-US" altLang="ko-KR" sz="120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51C3CB54-0F7F-4B6A-9A4D-5A164EC88E95}"/>
              </a:ext>
            </a:extLst>
          </p:cNvPr>
          <p:cNvSpPr txBox="1">
            <a:spLocks/>
          </p:cNvSpPr>
          <p:nvPr/>
        </p:nvSpPr>
        <p:spPr>
          <a:xfrm>
            <a:off x="478151" y="182547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b="1" dirty="0">
                <a:solidFill>
                  <a:srgbClr val="C55A11"/>
                </a:solidFill>
              </a:rPr>
              <a:t>어플리케이션 프로토콜의 정의 </a:t>
            </a:r>
            <a:endParaRPr lang="en-US" altLang="ko-KR" sz="1600" b="1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692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계산기 서버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클라이언트 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CCBE96-968E-48D6-BC1F-041358C732B2}"/>
              </a:ext>
            </a:extLst>
          </p:cNvPr>
          <p:cNvSpPr txBox="1"/>
          <p:nvPr/>
        </p:nvSpPr>
        <p:spPr>
          <a:xfrm>
            <a:off x="847288" y="1253599"/>
            <a:ext cx="912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opclient.c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28644-D806-4D9E-AF25-42669111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8" y="3183044"/>
            <a:ext cx="3514725" cy="31146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202F5-5005-4F97-87D7-5037F3C901E4}"/>
              </a:ext>
            </a:extLst>
          </p:cNvPr>
          <p:cNvSpPr txBox="1"/>
          <p:nvPr/>
        </p:nvSpPr>
        <p:spPr>
          <a:xfrm>
            <a:off x="847288" y="1675439"/>
            <a:ext cx="168026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Ex)</a:t>
            </a:r>
            <a:r>
              <a:rPr lang="ko-KR" altLang="en-US" sz="1400" dirty="0"/>
              <a:t> </a:t>
            </a:r>
            <a:r>
              <a:rPr lang="en-US" altLang="ko-KR" sz="1400" dirty="0"/>
              <a:t>3 , 10, 20 ,30 , ‘+’</a:t>
            </a:r>
            <a:endParaRPr lang="ko-KR" altLang="en-US" sz="14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3AFD1F6-6B0E-47DA-B408-952573814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43356"/>
              </p:ext>
            </p:extLst>
          </p:nvPr>
        </p:nvGraphicFramePr>
        <p:xfrm>
          <a:off x="847288" y="2212290"/>
          <a:ext cx="68076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648">
                  <a:extLst>
                    <a:ext uri="{9D8B030D-6E8A-4147-A177-3AD203B41FA5}">
                      <a16:colId xmlns:a16="http://schemas.microsoft.com/office/drawing/2014/main" val="2048763018"/>
                    </a:ext>
                  </a:extLst>
                </a:gridCol>
                <a:gridCol w="484387">
                  <a:extLst>
                    <a:ext uri="{9D8B030D-6E8A-4147-A177-3AD203B41FA5}">
                      <a16:colId xmlns:a16="http://schemas.microsoft.com/office/drawing/2014/main" val="2225081314"/>
                    </a:ext>
                  </a:extLst>
                </a:gridCol>
                <a:gridCol w="484387">
                  <a:extLst>
                    <a:ext uri="{9D8B030D-6E8A-4147-A177-3AD203B41FA5}">
                      <a16:colId xmlns:a16="http://schemas.microsoft.com/office/drawing/2014/main" val="1195923876"/>
                    </a:ext>
                  </a:extLst>
                </a:gridCol>
                <a:gridCol w="484387">
                  <a:extLst>
                    <a:ext uri="{9D8B030D-6E8A-4147-A177-3AD203B41FA5}">
                      <a16:colId xmlns:a16="http://schemas.microsoft.com/office/drawing/2014/main" val="2458302641"/>
                    </a:ext>
                  </a:extLst>
                </a:gridCol>
                <a:gridCol w="484387">
                  <a:extLst>
                    <a:ext uri="{9D8B030D-6E8A-4147-A177-3AD203B41FA5}">
                      <a16:colId xmlns:a16="http://schemas.microsoft.com/office/drawing/2014/main" val="2142810817"/>
                    </a:ext>
                  </a:extLst>
                </a:gridCol>
                <a:gridCol w="484387">
                  <a:extLst>
                    <a:ext uri="{9D8B030D-6E8A-4147-A177-3AD203B41FA5}">
                      <a16:colId xmlns:a16="http://schemas.microsoft.com/office/drawing/2014/main" val="1839874148"/>
                    </a:ext>
                  </a:extLst>
                </a:gridCol>
                <a:gridCol w="484387">
                  <a:extLst>
                    <a:ext uri="{9D8B030D-6E8A-4147-A177-3AD203B41FA5}">
                      <a16:colId xmlns:a16="http://schemas.microsoft.com/office/drawing/2014/main" val="3802783504"/>
                    </a:ext>
                  </a:extLst>
                </a:gridCol>
                <a:gridCol w="484387">
                  <a:extLst>
                    <a:ext uri="{9D8B030D-6E8A-4147-A177-3AD203B41FA5}">
                      <a16:colId xmlns:a16="http://schemas.microsoft.com/office/drawing/2014/main" val="2584883922"/>
                    </a:ext>
                  </a:extLst>
                </a:gridCol>
                <a:gridCol w="484387">
                  <a:extLst>
                    <a:ext uri="{9D8B030D-6E8A-4147-A177-3AD203B41FA5}">
                      <a16:colId xmlns:a16="http://schemas.microsoft.com/office/drawing/2014/main" val="2645859626"/>
                    </a:ext>
                  </a:extLst>
                </a:gridCol>
                <a:gridCol w="484387">
                  <a:extLst>
                    <a:ext uri="{9D8B030D-6E8A-4147-A177-3AD203B41FA5}">
                      <a16:colId xmlns:a16="http://schemas.microsoft.com/office/drawing/2014/main" val="3540499052"/>
                    </a:ext>
                  </a:extLst>
                </a:gridCol>
                <a:gridCol w="484387">
                  <a:extLst>
                    <a:ext uri="{9D8B030D-6E8A-4147-A177-3AD203B41FA5}">
                      <a16:colId xmlns:a16="http://schemas.microsoft.com/office/drawing/2014/main" val="4268391478"/>
                    </a:ext>
                  </a:extLst>
                </a:gridCol>
                <a:gridCol w="484387">
                  <a:extLst>
                    <a:ext uri="{9D8B030D-6E8A-4147-A177-3AD203B41FA5}">
                      <a16:colId xmlns:a16="http://schemas.microsoft.com/office/drawing/2014/main" val="1419911847"/>
                    </a:ext>
                  </a:extLst>
                </a:gridCol>
                <a:gridCol w="484387">
                  <a:extLst>
                    <a:ext uri="{9D8B030D-6E8A-4147-A177-3AD203B41FA5}">
                      <a16:colId xmlns:a16="http://schemas.microsoft.com/office/drawing/2014/main" val="1689494256"/>
                    </a:ext>
                  </a:extLst>
                </a:gridCol>
                <a:gridCol w="484387">
                  <a:extLst>
                    <a:ext uri="{9D8B030D-6E8A-4147-A177-3AD203B41FA5}">
                      <a16:colId xmlns:a16="http://schemas.microsoft.com/office/drawing/2014/main" val="367553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1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0x03</a:t>
                      </a:r>
                      <a:endParaRPr lang="ko-KR" altLang="en-US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‘+’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238309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0EB521D0-9A5D-4483-8DB8-2A9D5C303442}"/>
              </a:ext>
            </a:extLst>
          </p:cNvPr>
          <p:cNvSpPr txBox="1">
            <a:spLocks/>
          </p:cNvSpPr>
          <p:nvPr/>
        </p:nvSpPr>
        <p:spPr>
          <a:xfrm>
            <a:off x="478151" y="182547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b="1" dirty="0">
                <a:solidFill>
                  <a:srgbClr val="C55A11"/>
                </a:solidFill>
              </a:rPr>
              <a:t>어플리케이션 프로토콜의 정의 </a:t>
            </a:r>
            <a:endParaRPr lang="en-US" altLang="ko-KR" sz="1600" b="1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7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692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계산기 서버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클라이언트 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CCBE96-968E-48D6-BC1F-041358C732B2}"/>
              </a:ext>
            </a:extLst>
          </p:cNvPr>
          <p:cNvSpPr txBox="1"/>
          <p:nvPr/>
        </p:nvSpPr>
        <p:spPr>
          <a:xfrm>
            <a:off x="847288" y="1253599"/>
            <a:ext cx="948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opserver.c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0579D4-57E6-4CAE-B4EB-160F0AF5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8" y="1701698"/>
            <a:ext cx="3446756" cy="20696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0B5888-A93B-4639-A1CC-433075181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88" y="4065394"/>
            <a:ext cx="5991225" cy="1885950"/>
          </a:xfrm>
          <a:prstGeom prst="rect">
            <a:avLst/>
          </a:prstGeom>
        </p:spPr>
      </p:pic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3605EA35-1975-46D4-9C4E-F117CA6BAD7F}"/>
              </a:ext>
            </a:extLst>
          </p:cNvPr>
          <p:cNvSpPr/>
          <p:nvPr/>
        </p:nvSpPr>
        <p:spPr>
          <a:xfrm>
            <a:off x="6878971" y="3794785"/>
            <a:ext cx="134224" cy="24807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3C838-65E6-4F0C-8AAF-8C255DFB3695}"/>
              </a:ext>
            </a:extLst>
          </p:cNvPr>
          <p:cNvSpPr txBox="1"/>
          <p:nvPr/>
        </p:nvSpPr>
        <p:spPr>
          <a:xfrm>
            <a:off x="7046752" y="3787519"/>
            <a:ext cx="1550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TCP,</a:t>
            </a:r>
            <a:r>
              <a:rPr lang="ko-KR" altLang="en-US" sz="1200" dirty="0"/>
              <a:t>서버연결은 생략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987FD3-0517-4497-A49B-E7C9CBF9C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178" y="1701699"/>
            <a:ext cx="2549336" cy="20696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2C503B-43AA-46EC-8669-17745E919CA2}"/>
              </a:ext>
            </a:extLst>
          </p:cNvPr>
          <p:cNvSpPr txBox="1"/>
          <p:nvPr/>
        </p:nvSpPr>
        <p:spPr>
          <a:xfrm>
            <a:off x="3580194" y="1830374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OPSZ        :   </a:t>
            </a:r>
            <a:r>
              <a:rPr lang="ko-KR" altLang="en-US" sz="1200" dirty="0">
                <a:solidFill>
                  <a:schemeClr val="bg1"/>
                </a:solidFill>
              </a:rPr>
              <a:t>피연산자의 바이트 수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88F60-991B-4E0E-A725-30F21C8F07A6}"/>
              </a:ext>
            </a:extLst>
          </p:cNvPr>
          <p:cNvSpPr txBox="1"/>
          <p:nvPr/>
        </p:nvSpPr>
        <p:spPr>
          <a:xfrm>
            <a:off x="3580194" y="2666966"/>
            <a:ext cx="3194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result        : </a:t>
            </a:r>
            <a:r>
              <a:rPr lang="ko-KR" altLang="en-US" sz="1200" dirty="0">
                <a:solidFill>
                  <a:schemeClr val="bg1"/>
                </a:solidFill>
              </a:rPr>
              <a:t>연산 결과값 저장 변수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opnd_cnt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</a:rPr>
              <a:t>피연산자 개수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recv_cnt</a:t>
            </a:r>
            <a:r>
              <a:rPr lang="en-US" altLang="ko-KR" sz="1200" dirty="0">
                <a:solidFill>
                  <a:schemeClr val="bg1"/>
                </a:solidFill>
              </a:rPr>
              <a:t>  : </a:t>
            </a:r>
            <a:r>
              <a:rPr lang="ko-KR" altLang="en-US" sz="1200" dirty="0">
                <a:solidFill>
                  <a:schemeClr val="bg1"/>
                </a:solidFill>
              </a:rPr>
              <a:t>수신되는 데이터 크기 저장 변수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err="1">
                <a:solidFill>
                  <a:schemeClr val="bg1"/>
                </a:solidFill>
              </a:rPr>
              <a:t>recv_len</a:t>
            </a:r>
            <a:r>
              <a:rPr lang="en-US" altLang="ko-KR" sz="1200" dirty="0">
                <a:solidFill>
                  <a:schemeClr val="bg1"/>
                </a:solidFill>
              </a:rPr>
              <a:t> :  </a:t>
            </a:r>
            <a:r>
              <a:rPr lang="ko-KR" altLang="en-US" sz="1200" dirty="0">
                <a:solidFill>
                  <a:schemeClr val="bg1"/>
                </a:solidFill>
              </a:rPr>
              <a:t>총 </a:t>
            </a:r>
            <a:r>
              <a:rPr lang="ko-KR" altLang="en-US" sz="1200" dirty="0" err="1">
                <a:solidFill>
                  <a:schemeClr val="bg1"/>
                </a:solidFill>
              </a:rPr>
              <a:t>수신받은</a:t>
            </a:r>
            <a:r>
              <a:rPr lang="ko-KR" altLang="en-US" sz="1200" dirty="0">
                <a:solidFill>
                  <a:schemeClr val="bg1"/>
                </a:solidFill>
              </a:rPr>
              <a:t> 데이터 크기 저장 변수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BEFA474-6925-4F0E-8974-6130F4C35545}"/>
              </a:ext>
            </a:extLst>
          </p:cNvPr>
          <p:cNvSpPr txBox="1">
            <a:spLocks/>
          </p:cNvSpPr>
          <p:nvPr/>
        </p:nvSpPr>
        <p:spPr>
          <a:xfrm>
            <a:off x="478151" y="182547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b="1" dirty="0">
                <a:solidFill>
                  <a:srgbClr val="C55A11"/>
                </a:solidFill>
              </a:rPr>
              <a:t>어플리케이션 프로토콜의 정의 </a:t>
            </a:r>
            <a:endParaRPr lang="en-US" altLang="ko-KR" sz="1600" b="1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692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계산기 서버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클라이언트 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CCBE96-968E-48D6-BC1F-041358C732B2}"/>
              </a:ext>
            </a:extLst>
          </p:cNvPr>
          <p:cNvSpPr txBox="1"/>
          <p:nvPr/>
        </p:nvSpPr>
        <p:spPr>
          <a:xfrm>
            <a:off x="847288" y="1253599"/>
            <a:ext cx="948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opserver.c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A3302F-46B7-4D6F-A256-10B19A42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62" y="1701699"/>
            <a:ext cx="5314950" cy="2276475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BF2E2A8-FA86-4FFD-A421-0AB36D954CDF}"/>
              </a:ext>
            </a:extLst>
          </p:cNvPr>
          <p:cNvSpPr txBox="1">
            <a:spLocks/>
          </p:cNvSpPr>
          <p:nvPr/>
        </p:nvSpPr>
        <p:spPr>
          <a:xfrm>
            <a:off x="478151" y="182547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b="1" dirty="0">
                <a:solidFill>
                  <a:srgbClr val="C55A11"/>
                </a:solidFill>
              </a:rPr>
              <a:t>어플리케이션 프로토콜의 정의 </a:t>
            </a:r>
            <a:endParaRPr lang="en-US" altLang="ko-KR" sz="1600" b="1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16415"/>
            <a:ext cx="1901413" cy="384743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</a:t>
            </a:r>
            <a:endParaRPr lang="ko-KR" altLang="en-US" sz="1800" dirty="0">
              <a:solidFill>
                <a:schemeClr val="accent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95837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861047"/>
            <a:ext cx="30495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에코 </a:t>
            </a:r>
            <a:r>
              <a:rPr lang="ko-KR" altLang="en-US" sz="1600" b="1"/>
              <a:t>클라이언트의 완벽 </a:t>
            </a:r>
            <a:r>
              <a:rPr lang="ko-KR" altLang="en-US" sz="1600" b="1" dirty="0"/>
              <a:t>구현</a:t>
            </a:r>
            <a:endParaRPr lang="en-US" altLang="ko-KR" sz="1600" b="1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r>
              <a:rPr lang="en-US" altLang="ko-KR" sz="1600" b="1" dirty="0"/>
              <a:t>      </a:t>
            </a:r>
            <a:r>
              <a:rPr lang="en-US" altLang="ko-KR" sz="1200" dirty="0"/>
              <a:t>-  </a:t>
            </a:r>
            <a:r>
              <a:rPr lang="ko-KR" altLang="en-US" sz="1200" dirty="0"/>
              <a:t>에코 클라이언트 문제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-  </a:t>
            </a:r>
            <a:r>
              <a:rPr lang="ko-KR" altLang="en-US" sz="1200" dirty="0"/>
              <a:t>에코 클라이언트의 해결책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A605BC-9CAC-4A51-AE54-C17658E7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8AADC9-CBCB-4F2D-9FBB-B2A5EB4F64F1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8A3DC4-1BA7-48B1-A39B-AFC6D57726FF}"/>
              </a:ext>
            </a:extLst>
          </p:cNvPr>
          <p:cNvSpPr txBox="1"/>
          <p:nvPr/>
        </p:nvSpPr>
        <p:spPr>
          <a:xfrm>
            <a:off x="475862" y="2857634"/>
            <a:ext cx="3003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어플리케이션 프로토콜 정의</a:t>
            </a:r>
            <a:br>
              <a:rPr lang="en-US" altLang="ko-KR" sz="1600" b="1" dirty="0"/>
            </a:br>
            <a:endParaRPr lang="en-US" altLang="ko-KR" sz="1600" b="1" dirty="0"/>
          </a:p>
          <a:p>
            <a:r>
              <a:rPr lang="en-US" altLang="ko-KR" sz="1600" b="1" dirty="0"/>
              <a:t>      </a:t>
            </a:r>
            <a:r>
              <a:rPr lang="en-US" altLang="ko-KR" sz="1200" dirty="0"/>
              <a:t>-  </a:t>
            </a:r>
            <a:r>
              <a:rPr lang="ko-KR" altLang="en-US" sz="1200" dirty="0"/>
              <a:t>어플리케이션 프로토콜 </a:t>
            </a:r>
            <a:endParaRPr lang="en-US" altLang="ko-KR" sz="1100" dirty="0"/>
          </a:p>
          <a:p>
            <a:endParaRPr lang="en-US" altLang="ko-KR" sz="1200" dirty="0"/>
          </a:p>
          <a:p>
            <a:r>
              <a:rPr lang="en-US" altLang="ko-KR" sz="1200" dirty="0"/>
              <a:t>        -  </a:t>
            </a:r>
            <a:r>
              <a:rPr lang="ko-KR" altLang="en-US" sz="1200" dirty="0"/>
              <a:t>계산기 서버</a:t>
            </a:r>
            <a:r>
              <a:rPr lang="en-US" altLang="ko-KR" sz="1200" dirty="0"/>
              <a:t>,</a:t>
            </a:r>
            <a:r>
              <a:rPr lang="ko-KR" altLang="en-US" sz="1200" dirty="0"/>
              <a:t>클라이언트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19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에코 클라이언트 완벽 구현</a:t>
            </a:r>
            <a:endParaRPr lang="ko-KR" altLang="en-US" sz="1800" dirty="0">
              <a:solidFill>
                <a:srgbClr val="C55A1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395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에코 클라이언트 문제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FA33E59-438D-44B0-932D-B6040F14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578" y="3489082"/>
            <a:ext cx="3600450" cy="5072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B6015C-B3DE-461C-8340-91C6EAE610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997"/>
          <a:stretch/>
        </p:blipFill>
        <p:spPr>
          <a:xfrm>
            <a:off x="762778" y="1742084"/>
            <a:ext cx="3600450" cy="1060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9C2BD9-BBC0-467A-AA42-5FC9D0ED5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10"/>
          <a:stretch/>
        </p:blipFill>
        <p:spPr>
          <a:xfrm>
            <a:off x="762778" y="4849731"/>
            <a:ext cx="3600450" cy="786207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A4AC4A7-C204-4DA4-8E57-C8C9EA3D5BF3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363228" y="2272460"/>
            <a:ext cx="2314575" cy="121662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8708FD3-2D5F-48B8-9C0F-EF6B53F03B1C}"/>
              </a:ext>
            </a:extLst>
          </p:cNvPr>
          <p:cNvCxnSpPr>
            <a:stCxn id="4" idx="2"/>
            <a:endCxn id="12" idx="3"/>
          </p:cNvCxnSpPr>
          <p:nvPr/>
        </p:nvCxnSpPr>
        <p:spPr>
          <a:xfrm rot="5400000">
            <a:off x="4897243" y="3462275"/>
            <a:ext cx="1246546" cy="231457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4233C5-0C27-479B-9FB2-F656E1ACC6B2}"/>
              </a:ext>
            </a:extLst>
          </p:cNvPr>
          <p:cNvSpPr txBox="1"/>
          <p:nvPr/>
        </p:nvSpPr>
        <p:spPr>
          <a:xfrm>
            <a:off x="2059230" y="1346743"/>
            <a:ext cx="70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client.c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F5E61-6E6F-4044-BE3F-5DB73FE89F80}"/>
              </a:ext>
            </a:extLst>
          </p:cNvPr>
          <p:cNvSpPr txBox="1"/>
          <p:nvPr/>
        </p:nvSpPr>
        <p:spPr>
          <a:xfrm>
            <a:off x="6356752" y="1302332"/>
            <a:ext cx="74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server.c</a:t>
            </a:r>
            <a:endParaRPr lang="ko-KR" altLang="en-US" sz="14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AFE6191-C0DF-48BC-9180-EC376719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47872"/>
              </p:ext>
            </p:extLst>
          </p:nvPr>
        </p:nvGraphicFramePr>
        <p:xfrm>
          <a:off x="4835257" y="1616175"/>
          <a:ext cx="936813" cy="5486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36813">
                  <a:extLst>
                    <a:ext uri="{9D8B030D-6E8A-4147-A177-3AD203B41FA5}">
                      <a16:colId xmlns:a16="http://schemas.microsoft.com/office/drawing/2014/main" val="811287084"/>
                    </a:ext>
                  </a:extLst>
                </a:gridCol>
              </a:tblGrid>
              <a:tr h="2536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message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2485"/>
                  </a:ext>
                </a:extLst>
              </a:tr>
              <a:tr h="2536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Hello world!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53637"/>
                  </a:ext>
                </a:extLst>
              </a:tr>
            </a:tbl>
          </a:graphicData>
        </a:graphic>
      </p:graphicFrame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B0D14E4-4644-4E26-A281-A266D8D17875}"/>
              </a:ext>
            </a:extLst>
          </p:cNvPr>
          <p:cNvSpPr/>
          <p:nvPr/>
        </p:nvSpPr>
        <p:spPr>
          <a:xfrm>
            <a:off x="5854148" y="1801234"/>
            <a:ext cx="298174" cy="150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93736D8-CD93-4DCB-A643-1F042801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30097"/>
              </p:ext>
            </p:extLst>
          </p:nvPr>
        </p:nvGraphicFramePr>
        <p:xfrm>
          <a:off x="5419939" y="4562488"/>
          <a:ext cx="936813" cy="5486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36813">
                  <a:extLst>
                    <a:ext uri="{9D8B030D-6E8A-4147-A177-3AD203B41FA5}">
                      <a16:colId xmlns:a16="http://schemas.microsoft.com/office/drawing/2014/main" val="811287084"/>
                    </a:ext>
                  </a:extLst>
                </a:gridCol>
              </a:tblGrid>
              <a:tr h="2536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message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2485"/>
                  </a:ext>
                </a:extLst>
              </a:tr>
              <a:tr h="2536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Hello world!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53637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AC90F9A-847E-4C1A-B04F-4E5E719B4E92}"/>
              </a:ext>
            </a:extLst>
          </p:cNvPr>
          <p:cNvSpPr/>
          <p:nvPr/>
        </p:nvSpPr>
        <p:spPr>
          <a:xfrm rot="10800000">
            <a:off x="5005489" y="4763777"/>
            <a:ext cx="298174" cy="150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5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에코 클라이언트 완벽 구현</a:t>
            </a:r>
            <a:endParaRPr lang="ko-KR" altLang="en-US" sz="1800" dirty="0">
              <a:solidFill>
                <a:srgbClr val="C55A1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395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에코 클라이언트 문제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FA33E59-438D-44B0-932D-B6040F14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578" y="3489082"/>
            <a:ext cx="3600450" cy="5072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B6015C-B3DE-461C-8340-91C6EAE610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997"/>
          <a:stretch/>
        </p:blipFill>
        <p:spPr>
          <a:xfrm>
            <a:off x="762778" y="1742084"/>
            <a:ext cx="3600450" cy="1060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9C2BD9-BBC0-467A-AA42-5FC9D0ED5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10"/>
          <a:stretch/>
        </p:blipFill>
        <p:spPr>
          <a:xfrm>
            <a:off x="762778" y="4849731"/>
            <a:ext cx="3600450" cy="786207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A4AC4A7-C204-4DA4-8E57-C8C9EA3D5BF3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363228" y="2272460"/>
            <a:ext cx="2314575" cy="121662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8708FD3-2D5F-48B8-9C0F-EF6B53F03B1C}"/>
              </a:ext>
            </a:extLst>
          </p:cNvPr>
          <p:cNvCxnSpPr>
            <a:stCxn id="4" idx="2"/>
            <a:endCxn id="12" idx="3"/>
          </p:cNvCxnSpPr>
          <p:nvPr/>
        </p:nvCxnSpPr>
        <p:spPr>
          <a:xfrm rot="5400000">
            <a:off x="4897243" y="3462275"/>
            <a:ext cx="1246546" cy="231457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4233C5-0C27-479B-9FB2-F656E1ACC6B2}"/>
              </a:ext>
            </a:extLst>
          </p:cNvPr>
          <p:cNvSpPr txBox="1"/>
          <p:nvPr/>
        </p:nvSpPr>
        <p:spPr>
          <a:xfrm>
            <a:off x="2059230" y="1346743"/>
            <a:ext cx="70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client.c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F5E61-6E6F-4044-BE3F-5DB73FE89F80}"/>
              </a:ext>
            </a:extLst>
          </p:cNvPr>
          <p:cNvSpPr txBox="1"/>
          <p:nvPr/>
        </p:nvSpPr>
        <p:spPr>
          <a:xfrm>
            <a:off x="6356752" y="1302332"/>
            <a:ext cx="74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server.c</a:t>
            </a:r>
            <a:endParaRPr lang="ko-KR" altLang="en-US" sz="14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AFE6191-C0DF-48BC-9180-EC37671947A6}"/>
              </a:ext>
            </a:extLst>
          </p:cNvPr>
          <p:cNvGraphicFramePr>
            <a:graphicFrameLocks noGrp="1"/>
          </p:cNvGraphicFramePr>
          <p:nvPr/>
        </p:nvGraphicFramePr>
        <p:xfrm>
          <a:off x="4835257" y="1616175"/>
          <a:ext cx="936813" cy="5486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36813">
                  <a:extLst>
                    <a:ext uri="{9D8B030D-6E8A-4147-A177-3AD203B41FA5}">
                      <a16:colId xmlns:a16="http://schemas.microsoft.com/office/drawing/2014/main" val="811287084"/>
                    </a:ext>
                  </a:extLst>
                </a:gridCol>
              </a:tblGrid>
              <a:tr h="2536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message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2485"/>
                  </a:ext>
                </a:extLst>
              </a:tr>
              <a:tr h="2536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Hello world!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53637"/>
                  </a:ext>
                </a:extLst>
              </a:tr>
            </a:tbl>
          </a:graphicData>
        </a:graphic>
      </p:graphicFrame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B0D14E4-4644-4E26-A281-A266D8D17875}"/>
              </a:ext>
            </a:extLst>
          </p:cNvPr>
          <p:cNvSpPr/>
          <p:nvPr/>
        </p:nvSpPr>
        <p:spPr>
          <a:xfrm>
            <a:off x="5854148" y="1801234"/>
            <a:ext cx="298174" cy="150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93736D8-CD93-4DCB-A643-1F042801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776120"/>
              </p:ext>
            </p:extLst>
          </p:nvPr>
        </p:nvGraphicFramePr>
        <p:xfrm>
          <a:off x="4945972" y="5446820"/>
          <a:ext cx="757821" cy="5486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57821">
                  <a:extLst>
                    <a:ext uri="{9D8B030D-6E8A-4147-A177-3AD203B41FA5}">
                      <a16:colId xmlns:a16="http://schemas.microsoft.com/office/drawing/2014/main" val="811287084"/>
                    </a:ext>
                  </a:extLst>
                </a:gridCol>
              </a:tblGrid>
              <a:tr h="2536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message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2485"/>
                  </a:ext>
                </a:extLst>
              </a:tr>
              <a:tr h="2536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Hello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53637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AC90F9A-847E-4C1A-B04F-4E5E719B4E92}"/>
              </a:ext>
            </a:extLst>
          </p:cNvPr>
          <p:cNvSpPr/>
          <p:nvPr/>
        </p:nvSpPr>
        <p:spPr>
          <a:xfrm rot="10800000">
            <a:off x="4579404" y="5666606"/>
            <a:ext cx="298174" cy="150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0F9F80B-0221-4FE0-8F20-4233BB149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28039"/>
              </p:ext>
            </p:extLst>
          </p:nvPr>
        </p:nvGraphicFramePr>
        <p:xfrm>
          <a:off x="6186520" y="5446820"/>
          <a:ext cx="795185" cy="5486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5185">
                  <a:extLst>
                    <a:ext uri="{9D8B030D-6E8A-4147-A177-3AD203B41FA5}">
                      <a16:colId xmlns:a16="http://schemas.microsoft.com/office/drawing/2014/main" val="811287084"/>
                    </a:ext>
                  </a:extLst>
                </a:gridCol>
              </a:tblGrid>
              <a:tr h="2536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message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2485"/>
                  </a:ext>
                </a:extLst>
              </a:tr>
              <a:tr h="2536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world!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53637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95702DA-4F2F-4C7F-A09C-179DC769D456}"/>
              </a:ext>
            </a:extLst>
          </p:cNvPr>
          <p:cNvSpPr/>
          <p:nvPr/>
        </p:nvSpPr>
        <p:spPr>
          <a:xfrm rot="10800000">
            <a:off x="5796069" y="5661380"/>
            <a:ext cx="298174" cy="150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5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에코 클라이언트 완벽 구현</a:t>
            </a:r>
            <a:endParaRPr lang="ko-KR" altLang="en-US" sz="1800" dirty="0">
              <a:solidFill>
                <a:srgbClr val="C55A1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395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에코 클라이언트 문제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95604B-3144-4DED-AB43-1FA16AD7DAA4}"/>
              </a:ext>
            </a:extLst>
          </p:cNvPr>
          <p:cNvSpPr txBox="1"/>
          <p:nvPr/>
        </p:nvSpPr>
        <p:spPr>
          <a:xfrm>
            <a:off x="904460" y="1411357"/>
            <a:ext cx="584262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전송되는 데이터의 경계</a:t>
            </a:r>
            <a:r>
              <a:rPr lang="en-US" altLang="ko-KR" sz="1400" dirty="0"/>
              <a:t>(boundary) </a:t>
            </a:r>
            <a:r>
              <a:rPr lang="ko-KR" altLang="en-US" sz="1400" dirty="0"/>
              <a:t>가 없다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즉</a:t>
            </a:r>
            <a:r>
              <a:rPr lang="en-US" altLang="ko-KR" sz="1400" dirty="0"/>
              <a:t>, 20byte </a:t>
            </a:r>
            <a:r>
              <a:rPr lang="ko-KR" altLang="en-US" sz="1400" dirty="0"/>
              <a:t>를 전송하였을 때 수신자는 </a:t>
            </a:r>
            <a:r>
              <a:rPr lang="en-US" altLang="ko-KR" sz="1400" dirty="0"/>
              <a:t>10byte </a:t>
            </a:r>
            <a:r>
              <a:rPr lang="ko-KR" altLang="en-US" sz="1400" dirty="0"/>
              <a:t>씩 두 번 받을 수도 있고</a:t>
            </a:r>
            <a:endParaRPr lang="en-US" altLang="ko-KR" sz="1400" dirty="0"/>
          </a:p>
          <a:p>
            <a:r>
              <a:rPr lang="en-US" altLang="ko-KR" sz="1400" dirty="0"/>
              <a:t>         5byte </a:t>
            </a:r>
            <a:r>
              <a:rPr lang="ko-KR" altLang="en-US" sz="1400" dirty="0"/>
              <a:t>씩 </a:t>
            </a:r>
            <a:r>
              <a:rPr lang="en-US" altLang="ko-KR" sz="1400" dirty="0"/>
              <a:t>4</a:t>
            </a:r>
            <a:r>
              <a:rPr lang="ko-KR" altLang="en-US" sz="1400" dirty="0"/>
              <a:t>번 수신 할 수도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b="1" dirty="0"/>
              <a:t>해결책</a:t>
            </a:r>
            <a:endParaRPr lang="en-US" altLang="ko-KR" sz="1400" b="1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데이터를 보낸 크기만큼  다시 받을 때까지 </a:t>
            </a:r>
            <a:r>
              <a:rPr lang="en-US" altLang="ko-KR" sz="1400" dirty="0"/>
              <a:t>read</a:t>
            </a:r>
            <a:r>
              <a:rPr lang="ko-KR" altLang="en-US" sz="1400" dirty="0"/>
              <a:t>함수를 호출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182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에코 클라이언트 완벽 구현</a:t>
            </a:r>
            <a:endParaRPr lang="ko-KR" altLang="en-US" sz="1800" dirty="0">
              <a:solidFill>
                <a:srgbClr val="C55A1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395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에코 클라이언트 문제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8DB7F80-D294-4A43-8290-5631B04C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499" y="1947566"/>
            <a:ext cx="3861149" cy="2490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B834D-4CA0-412A-B97F-1AEC178A34D7}"/>
              </a:ext>
            </a:extLst>
          </p:cNvPr>
          <p:cNvSpPr txBox="1"/>
          <p:nvPr/>
        </p:nvSpPr>
        <p:spPr>
          <a:xfrm>
            <a:off x="1745545" y="1509612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33941-8957-4825-8AE2-B134EA305D34}"/>
              </a:ext>
            </a:extLst>
          </p:cNvPr>
          <p:cNvSpPr txBox="1"/>
          <p:nvPr/>
        </p:nvSpPr>
        <p:spPr>
          <a:xfrm>
            <a:off x="5959123" y="15096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0D32AEC-AF61-47DA-AFDE-BA55B6C23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3" y="1934043"/>
            <a:ext cx="3658817" cy="24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에코 클라이언트 완벽 구현</a:t>
            </a:r>
            <a:endParaRPr lang="ko-KR" altLang="en-US" sz="1800" dirty="0">
              <a:solidFill>
                <a:srgbClr val="C55A1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395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에코 클라이언트 문제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8DB7F80-D294-4A43-8290-5631B04CA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12" b="22541"/>
          <a:stretch/>
        </p:blipFill>
        <p:spPr>
          <a:xfrm>
            <a:off x="547781" y="1630015"/>
            <a:ext cx="4541054" cy="6429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FDE5A1-B236-47B7-96F9-F90D8F1D3577}"/>
              </a:ext>
            </a:extLst>
          </p:cNvPr>
          <p:cNvSpPr txBox="1"/>
          <p:nvPr/>
        </p:nvSpPr>
        <p:spPr>
          <a:xfrm>
            <a:off x="475862" y="2585671"/>
            <a:ext cx="45636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While(</a:t>
            </a:r>
            <a:r>
              <a:rPr lang="en-US" altLang="ko-KR" sz="1400" b="1" dirty="0" err="1"/>
              <a:t>recv_len</a:t>
            </a:r>
            <a:r>
              <a:rPr lang="en-US" altLang="ko-KR" sz="1400" b="1" dirty="0"/>
              <a:t> != </a:t>
            </a:r>
            <a:r>
              <a:rPr lang="en-US" altLang="ko-KR" sz="1400" b="1" dirty="0" err="1"/>
              <a:t>str_len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을 사용하지 않는 이유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400" dirty="0"/>
              <a:t> 오류가 발생해서 데이터를 읽는 과정에서 </a:t>
            </a:r>
            <a:r>
              <a:rPr lang="en-US" altLang="ko-KR" sz="1400" dirty="0" err="1"/>
              <a:t>recv_len</a:t>
            </a:r>
            <a:r>
              <a:rPr lang="ko-KR" altLang="en-US" sz="1400" dirty="0"/>
              <a:t>에</a:t>
            </a:r>
            <a:endParaRPr lang="en-US" altLang="ko-KR" sz="1400" dirty="0"/>
          </a:p>
          <a:p>
            <a:r>
              <a:rPr lang="ko-KR" altLang="en-US" sz="1400" dirty="0"/>
              <a:t>저장된 값이 </a:t>
            </a:r>
            <a:r>
              <a:rPr lang="en-US" altLang="ko-KR" sz="1400" dirty="0" err="1"/>
              <a:t>str_len</a:t>
            </a:r>
            <a:r>
              <a:rPr lang="ko-KR" altLang="en-US" sz="1400" dirty="0"/>
              <a:t>을 초과하는 상황이 발생할 수 있기에</a:t>
            </a:r>
            <a:endParaRPr lang="en-US" altLang="ko-KR" sz="1400" dirty="0"/>
          </a:p>
          <a:p>
            <a:r>
              <a:rPr lang="ko-KR" altLang="en-US" sz="1400" dirty="0"/>
              <a:t>무한루프에 빠지게 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5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b="1" dirty="0">
                <a:solidFill>
                  <a:srgbClr val="C55A11"/>
                </a:solidFill>
              </a:rPr>
              <a:t>어플리케이션 프로토콜의 정의 </a:t>
            </a:r>
            <a:endParaRPr lang="en-US" altLang="ko-KR" sz="1600" b="1" dirty="0">
              <a:solidFill>
                <a:srgbClr val="C55A1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59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어플리케이션 프로토콜 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DE5A1-B236-47B7-96F9-F90D8F1D3577}"/>
              </a:ext>
            </a:extLst>
          </p:cNvPr>
          <p:cNvSpPr txBox="1"/>
          <p:nvPr/>
        </p:nvSpPr>
        <p:spPr>
          <a:xfrm>
            <a:off x="858635" y="1422448"/>
            <a:ext cx="72378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에코 클라이언트의 경우에는 수신할 데이터의 크기를 이전에 파악할 수 있지만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이것이 불가능한 경우가 훨씬 많다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그래서 이와 같이 수신할 데이터의 크기를 파악하는 것이 불가능한 경우에 필요한 것이 </a:t>
            </a:r>
            <a:br>
              <a:rPr lang="en-US" altLang="ko-KR" sz="1400" dirty="0"/>
            </a:br>
            <a:r>
              <a:rPr lang="ko-KR" altLang="en-US" sz="1400" dirty="0"/>
              <a:t>어플리케이션 프로토콜의 정의이다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60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59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어플리케이션 프로토콜 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DE5A1-B236-47B7-96F9-F90D8F1D3577}"/>
              </a:ext>
            </a:extLst>
          </p:cNvPr>
          <p:cNvSpPr txBox="1"/>
          <p:nvPr/>
        </p:nvSpPr>
        <p:spPr>
          <a:xfrm>
            <a:off x="858635" y="1422448"/>
            <a:ext cx="728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Client.c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94D8A-80DC-40BD-AD28-C2699E3F9E30}"/>
              </a:ext>
            </a:extLst>
          </p:cNvPr>
          <p:cNvSpPr txBox="1"/>
          <p:nvPr/>
        </p:nvSpPr>
        <p:spPr>
          <a:xfrm>
            <a:off x="5410899" y="2461136"/>
            <a:ext cx="185178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Q</a:t>
            </a:r>
            <a:r>
              <a:rPr lang="ko-KR" altLang="en-US" sz="1600" dirty="0"/>
              <a:t>를 입력하면 종료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B846E5-51C6-4151-9032-7C72FFFD8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35" y="1898801"/>
            <a:ext cx="4276725" cy="3228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F55CD7-45DB-44DC-8104-0C3E635D338A}"/>
              </a:ext>
            </a:extLst>
          </p:cNvPr>
          <p:cNvSpPr txBox="1"/>
          <p:nvPr/>
        </p:nvSpPr>
        <p:spPr>
          <a:xfrm>
            <a:off x="5410898" y="3555805"/>
            <a:ext cx="217078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/>
              <a:t>보낸 데이터 크기 만큼</a:t>
            </a:r>
            <a:endParaRPr lang="en-US" altLang="ko-KR" sz="1600" dirty="0"/>
          </a:p>
          <a:p>
            <a:r>
              <a:rPr lang="ko-KR" altLang="en-US" sz="1600" dirty="0"/>
              <a:t>다시 받아야한다</a:t>
            </a:r>
            <a:r>
              <a:rPr lang="en-US" altLang="ko-KR" sz="1600" dirty="0"/>
              <a:t>.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FB826D1-3914-44AD-92FA-E2F10B6DC352}"/>
              </a:ext>
            </a:extLst>
          </p:cNvPr>
          <p:cNvSpPr txBox="1">
            <a:spLocks/>
          </p:cNvSpPr>
          <p:nvPr/>
        </p:nvSpPr>
        <p:spPr>
          <a:xfrm>
            <a:off x="478151" y="182547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5 – </a:t>
            </a:r>
            <a:r>
              <a:rPr lang="ko-KR" altLang="en-US" sz="1800" b="1" dirty="0">
                <a:solidFill>
                  <a:srgbClr val="C55A11"/>
                </a:solidFill>
              </a:rPr>
              <a:t>어플리케이션 프로토콜의 정의 </a:t>
            </a:r>
            <a:endParaRPr lang="en-US" altLang="ko-KR" sz="1600" b="1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0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9878</TotalTime>
  <Words>487</Words>
  <Application>Microsoft Office PowerPoint</Application>
  <PresentationFormat>화면 슬라이드 쇼(4:3)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나눔바른고딕</vt:lpstr>
      <vt:lpstr>맑은 고딕</vt:lpstr>
      <vt:lpstr>타이포_쌍문동 B</vt:lpstr>
      <vt:lpstr>Arial</vt:lpstr>
      <vt:lpstr>Calibri</vt:lpstr>
      <vt:lpstr>Calibri Light</vt:lpstr>
      <vt:lpstr>Wingdings</vt:lpstr>
      <vt:lpstr>Office 테마</vt:lpstr>
      <vt:lpstr>TCP / IP socket programming – LAB 5</vt:lpstr>
      <vt:lpstr>LAB 5</vt:lpstr>
      <vt:lpstr>LAB 5 – 에코 클라이언트 완벽 구현</vt:lpstr>
      <vt:lpstr>LAB 5 – 에코 클라이언트 완벽 구현</vt:lpstr>
      <vt:lpstr>LAB 5 – 에코 클라이언트 완벽 구현</vt:lpstr>
      <vt:lpstr>LAB 5 – 에코 클라이언트 완벽 구현</vt:lpstr>
      <vt:lpstr>LAB 5 – 에코 클라이언트 완벽 구현</vt:lpstr>
      <vt:lpstr>LAB 5 – 어플리케이션 프로토콜의 정의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–LAB 0</dc:title>
  <dc:creator>이주상</dc:creator>
  <cp:lastModifiedBy>이주상</cp:lastModifiedBy>
  <cp:revision>557</cp:revision>
  <dcterms:created xsi:type="dcterms:W3CDTF">2018-02-18T12:10:23Z</dcterms:created>
  <dcterms:modified xsi:type="dcterms:W3CDTF">2018-03-24T18:45:04Z</dcterms:modified>
</cp:coreProperties>
</file>