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7559675" cy="7559675"/>
  <p:notesSz cx="6858000" cy="9144000"/>
  <p:defaultTextStyle>
    <a:defPPr>
      <a:defRPr lang="es-PE"/>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2088"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237197"/>
            <a:ext cx="6425724" cy="2631887"/>
          </a:xfrm>
        </p:spPr>
        <p:txBody>
          <a:bodyPr anchor="b"/>
          <a:lstStyle>
            <a:lvl1pPr algn="ctr">
              <a:defRPr sz="496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44960" y="3970580"/>
            <a:ext cx="5669756" cy="18251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22/12/2024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52676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22/12/2024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385571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402483"/>
            <a:ext cx="1630055" cy="640647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9728" y="402483"/>
            <a:ext cx="4795669" cy="64064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22/12/2024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248582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22/12/2024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3238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5791" y="1884671"/>
            <a:ext cx="6520220" cy="3144614"/>
          </a:xfrm>
        </p:spPr>
        <p:txBody>
          <a:bodyPr anchor="b"/>
          <a:lstStyle>
            <a:lvl1pPr>
              <a:defRPr sz="496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5791" y="5059035"/>
            <a:ext cx="6520220" cy="165367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0F31C34-679A-48C7-81A0-8FB5A88A2736}" type="datetimeFigureOut">
              <a:rPr lang="es-PE" smtClean="0"/>
              <a:t>22/12/2024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7550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9728" y="2012414"/>
            <a:ext cx="3212862" cy="479654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27085" y="2012414"/>
            <a:ext cx="3212862" cy="479654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0F31C34-679A-48C7-81A0-8FB5A88A2736}" type="datetimeFigureOut">
              <a:rPr lang="es-PE" smtClean="0"/>
              <a:t>22/12/2024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305581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20712" y="402484"/>
            <a:ext cx="6520220" cy="146118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20713" y="1853171"/>
            <a:ext cx="3198096" cy="908210"/>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s-ES" smtClean="0"/>
              <a:t>Editar el estilo de texto del patrón</a:t>
            </a:r>
          </a:p>
        </p:txBody>
      </p:sp>
      <p:sp>
        <p:nvSpPr>
          <p:cNvPr id="4" name="Content Placeholder 3"/>
          <p:cNvSpPr>
            <a:spLocks noGrp="1"/>
          </p:cNvSpPr>
          <p:nvPr>
            <p:ph sz="half" idx="2"/>
          </p:nvPr>
        </p:nvSpPr>
        <p:spPr>
          <a:xfrm>
            <a:off x="520713" y="2761381"/>
            <a:ext cx="3198096" cy="40615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27086" y="1853171"/>
            <a:ext cx="3213847" cy="908210"/>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s-ES" smtClean="0"/>
              <a:t>Editar el estilo de texto del patrón</a:t>
            </a:r>
          </a:p>
        </p:txBody>
      </p:sp>
      <p:sp>
        <p:nvSpPr>
          <p:cNvPr id="6" name="Content Placeholder 5"/>
          <p:cNvSpPr>
            <a:spLocks noGrp="1"/>
          </p:cNvSpPr>
          <p:nvPr>
            <p:ph sz="quarter" idx="4"/>
          </p:nvPr>
        </p:nvSpPr>
        <p:spPr>
          <a:xfrm>
            <a:off x="3827086" y="2761381"/>
            <a:ext cx="3213847" cy="40615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0F31C34-679A-48C7-81A0-8FB5A88A2736}" type="datetimeFigureOut">
              <a:rPr lang="es-PE" smtClean="0"/>
              <a:t>22/12/2024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264983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0F31C34-679A-48C7-81A0-8FB5A88A2736}" type="datetimeFigureOut">
              <a:rPr lang="es-PE" smtClean="0"/>
              <a:t>22/12/2024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41084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31C34-679A-48C7-81A0-8FB5A88A2736}" type="datetimeFigureOut">
              <a:rPr lang="es-PE" smtClean="0"/>
              <a:t>22/12/2024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1632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20712" y="503978"/>
            <a:ext cx="2438192" cy="1763924"/>
          </a:xfrm>
        </p:spPr>
        <p:txBody>
          <a:bodyPr anchor="b"/>
          <a:lstStyle>
            <a:lvl1pPr>
              <a:defRPr sz="2645"/>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213847" y="1088455"/>
            <a:ext cx="3827085" cy="5372269"/>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20712" y="2267902"/>
            <a:ext cx="2438192" cy="4201570"/>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0F31C34-679A-48C7-81A0-8FB5A88A2736}" type="datetimeFigureOut">
              <a:rPr lang="es-PE" smtClean="0"/>
              <a:t>22/12/2024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61039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20712" y="503978"/>
            <a:ext cx="2438192" cy="1763924"/>
          </a:xfrm>
        </p:spPr>
        <p:txBody>
          <a:bodyPr anchor="b"/>
          <a:lstStyle>
            <a:lvl1pPr>
              <a:defRPr sz="2645"/>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213847" y="1088455"/>
            <a:ext cx="3827085" cy="5372269"/>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20712" y="2267902"/>
            <a:ext cx="2438192" cy="4201570"/>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0F31C34-679A-48C7-81A0-8FB5A88A2736}" type="datetimeFigureOut">
              <a:rPr lang="es-PE" smtClean="0"/>
              <a:t>22/12/2024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50681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402484"/>
            <a:ext cx="6520220" cy="146118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9728" y="2012414"/>
            <a:ext cx="6520220" cy="479654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19728" y="7006700"/>
            <a:ext cx="1700927" cy="402483"/>
          </a:xfrm>
          <a:prstGeom prst="rect">
            <a:avLst/>
          </a:prstGeom>
        </p:spPr>
        <p:txBody>
          <a:bodyPr vert="horz" lIns="91440" tIns="45720" rIns="91440" bIns="45720" rtlCol="0" anchor="ctr"/>
          <a:lstStyle>
            <a:lvl1pPr algn="l">
              <a:defRPr sz="992">
                <a:solidFill>
                  <a:schemeClr val="tx1">
                    <a:tint val="75000"/>
                  </a:schemeClr>
                </a:solidFill>
              </a:defRPr>
            </a:lvl1pPr>
          </a:lstStyle>
          <a:p>
            <a:fld id="{70F31C34-679A-48C7-81A0-8FB5A88A2736}" type="datetimeFigureOut">
              <a:rPr lang="es-PE" smtClean="0"/>
              <a:t>22/12/2024</a:t>
            </a:fld>
            <a:endParaRPr lang="es-PE"/>
          </a:p>
        </p:txBody>
      </p:sp>
      <p:sp>
        <p:nvSpPr>
          <p:cNvPr id="5" name="Footer Placeholder 4"/>
          <p:cNvSpPr>
            <a:spLocks noGrp="1"/>
          </p:cNvSpPr>
          <p:nvPr>
            <p:ph type="ftr" sz="quarter" idx="3"/>
          </p:nvPr>
        </p:nvSpPr>
        <p:spPr>
          <a:xfrm>
            <a:off x="2504143" y="7006700"/>
            <a:ext cx="2551390" cy="402483"/>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5339020" y="7006700"/>
            <a:ext cx="1700927"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5D8F507E-2B93-4C01-94A0-D17773AA0A60}" type="slidenum">
              <a:rPr lang="es-PE" smtClean="0"/>
              <a:t>‹Nº›</a:t>
            </a:fld>
            <a:endParaRPr lang="es-PE"/>
          </a:p>
        </p:txBody>
      </p:sp>
    </p:spTree>
    <p:extLst>
      <p:ext uri="{BB962C8B-B14F-4D97-AF65-F5344CB8AC3E}">
        <p14:creationId xmlns:p14="http://schemas.microsoft.com/office/powerpoint/2010/main" val="32475447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srcRect l="1" r="2516"/>
          <a:stretch/>
        </p:blipFill>
        <p:spPr>
          <a:xfrm>
            <a:off x="33559" y="3421896"/>
            <a:ext cx="3602270" cy="2654094"/>
          </a:xfrm>
          <a:prstGeom prst="rect">
            <a:avLst/>
          </a:prstGeom>
        </p:spPr>
      </p:pic>
      <p:pic>
        <p:nvPicPr>
          <p:cNvPr id="9" name="Imagen 8"/>
          <p:cNvPicPr>
            <a:picLocks noChangeAspect="1"/>
          </p:cNvPicPr>
          <p:nvPr/>
        </p:nvPicPr>
        <p:blipFill>
          <a:blip r:embed="rId3"/>
          <a:stretch>
            <a:fillRect/>
          </a:stretch>
        </p:blipFill>
        <p:spPr>
          <a:xfrm>
            <a:off x="-901" y="902099"/>
            <a:ext cx="3697034" cy="2263547"/>
          </a:xfrm>
          <a:prstGeom prst="rect">
            <a:avLst/>
          </a:prstGeom>
        </p:spPr>
      </p:pic>
      <p:grpSp>
        <p:nvGrpSpPr>
          <p:cNvPr id="12" name="Grupo 11"/>
          <p:cNvGrpSpPr>
            <a:grpSpLocks noChangeAspect="1"/>
          </p:cNvGrpSpPr>
          <p:nvPr/>
        </p:nvGrpSpPr>
        <p:grpSpPr>
          <a:xfrm>
            <a:off x="3696133" y="464359"/>
            <a:ext cx="3863542" cy="6095008"/>
            <a:chOff x="2082460" y="82210"/>
            <a:chExt cx="4680000" cy="7383028"/>
          </a:xfrm>
        </p:grpSpPr>
        <p:pic>
          <p:nvPicPr>
            <p:cNvPr id="10" name="Imagen 9"/>
            <p:cNvPicPr>
              <a:picLocks noChangeAspect="1"/>
            </p:cNvPicPr>
            <p:nvPr/>
          </p:nvPicPr>
          <p:blipFill>
            <a:blip r:embed="rId4"/>
            <a:stretch>
              <a:fillRect/>
            </a:stretch>
          </p:blipFill>
          <p:spPr>
            <a:xfrm>
              <a:off x="2082460" y="82210"/>
              <a:ext cx="4680000" cy="4285517"/>
            </a:xfrm>
            <a:prstGeom prst="rect">
              <a:avLst/>
            </a:prstGeom>
          </p:spPr>
        </p:pic>
        <p:pic>
          <p:nvPicPr>
            <p:cNvPr id="11" name="Imagen 10"/>
            <p:cNvPicPr>
              <a:picLocks noChangeAspect="1"/>
            </p:cNvPicPr>
            <p:nvPr/>
          </p:nvPicPr>
          <p:blipFill>
            <a:blip r:embed="rId5"/>
            <a:stretch>
              <a:fillRect/>
            </a:stretch>
          </p:blipFill>
          <p:spPr>
            <a:xfrm>
              <a:off x="2082460" y="4285548"/>
              <a:ext cx="4680000" cy="3179690"/>
            </a:xfrm>
            <a:prstGeom prst="rect">
              <a:avLst/>
            </a:prstGeom>
          </p:spPr>
        </p:pic>
      </p:grpSp>
    </p:spTree>
    <p:extLst>
      <p:ext uri="{BB962C8B-B14F-4D97-AF65-F5344CB8AC3E}">
        <p14:creationId xmlns:p14="http://schemas.microsoft.com/office/powerpoint/2010/main" val="336429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9728" y="428815"/>
            <a:ext cx="6520220" cy="6380144"/>
          </a:xfrm>
        </p:spPr>
        <p:txBody>
          <a:bodyPr>
            <a:normAutofit/>
          </a:bodyPr>
          <a:lstStyle/>
          <a:p>
            <a:pPr>
              <a:lnSpc>
                <a:spcPct val="150000"/>
              </a:lnSpc>
            </a:pPr>
            <a:r>
              <a:rPr lang="es-PE" dirty="0" smtClean="0"/>
              <a:t>La optimización metaheurística : Algoritmo genético (CASO: von </a:t>
            </a:r>
            <a:r>
              <a:rPr lang="es-PE" dirty="0" err="1" smtClean="0"/>
              <a:t>Berttalaalfy</a:t>
            </a:r>
            <a:r>
              <a:rPr lang="es-PE" dirty="0" smtClean="0"/>
              <a:t> )</a:t>
            </a:r>
          </a:p>
          <a:p>
            <a:pPr marL="0" indent="0">
              <a:lnSpc>
                <a:spcPct val="150000"/>
              </a:lnSpc>
              <a:buNone/>
            </a:pPr>
            <a:r>
              <a:rPr lang="es-PE" sz="1155" dirty="0">
                <a:latin typeface="Arial" panose="020B0604020202020204" pitchFamily="34" charset="0"/>
                <a:cs typeface="Arial" panose="020B0604020202020204" pitchFamily="34" charset="0"/>
              </a:rPr>
              <a:t>En optimización, el gradiente descendente es ampliamente utilizado, pero su eficacia depende de la convexidad de la función. En problemas complejos, los algoritmos genéticos (GA) ofrecen una alternativa poderosa, simulando un proceso evolutivo mediante selección natural, cruzamiento y mutación para explorar de manera más amplia el espacio de soluciones. El rendimiento de cada solución se evalúa a través de una función de aptitud, repitiéndose el ciclo hasta encontrar una solución óptima o alcanzar un criterio de parada. Este enfoque es especialmente útil en ecología marina cuantitativa, donde las interacciones no lineales entre variables requieren métodos flexibles y robustos.</a:t>
            </a:r>
          </a:p>
          <a:p>
            <a:pPr marL="0" indent="0">
              <a:lnSpc>
                <a:spcPct val="150000"/>
              </a:lnSpc>
              <a:buNone/>
            </a:pPr>
            <a:endParaRPr lang="es-PE" sz="1155" dirty="0">
              <a:latin typeface="Arial" panose="020B0604020202020204" pitchFamily="34" charset="0"/>
              <a:cs typeface="Arial" panose="020B0604020202020204" pitchFamily="34" charset="0"/>
            </a:endParaRPr>
          </a:p>
          <a:p>
            <a:pPr marL="0" indent="0">
              <a:lnSpc>
                <a:spcPct val="150000"/>
              </a:lnSpc>
              <a:buNone/>
            </a:pPr>
            <a:r>
              <a:rPr lang="es-PE" sz="1155" dirty="0">
                <a:latin typeface="Arial" panose="020B0604020202020204" pitchFamily="34" charset="0"/>
                <a:cs typeface="Arial" panose="020B0604020202020204" pitchFamily="34" charset="0"/>
              </a:rPr>
              <a:t>En el </a:t>
            </a:r>
            <a:r>
              <a:rPr lang="es-PE" sz="1155" dirty="0" err="1">
                <a:latin typeface="Arial" panose="020B0604020202020204" pitchFamily="34" charset="0"/>
                <a:cs typeface="Arial" panose="020B0604020202020204" pitchFamily="34" charset="0"/>
              </a:rPr>
              <a:t>eejmplo</a:t>
            </a:r>
            <a:r>
              <a:rPr lang="es-PE" sz="1155" dirty="0">
                <a:latin typeface="Arial" panose="020B0604020202020204" pitchFamily="34" charset="0"/>
                <a:cs typeface="Arial" panose="020B0604020202020204" pitchFamily="34" charset="0"/>
              </a:rPr>
              <a:t> </a:t>
            </a:r>
            <a:r>
              <a:rPr lang="es-PE" sz="1155" dirty="0" err="1">
                <a:latin typeface="Arial" panose="020B0604020202020204" pitchFamily="34" charset="0"/>
                <a:cs typeface="Arial" panose="020B0604020202020204" pitchFamily="34" charset="0"/>
              </a:rPr>
              <a:t>laestimacion</a:t>
            </a:r>
            <a:r>
              <a:rPr lang="es-PE" sz="1155" dirty="0">
                <a:latin typeface="Arial" panose="020B0604020202020204" pitchFamily="34" charset="0"/>
                <a:cs typeface="Arial" panose="020B0604020202020204" pitchFamily="34" charset="0"/>
              </a:rPr>
              <a:t> de los parametros de crecimiento </a:t>
            </a:r>
          </a:p>
          <a:p>
            <a:pPr marL="0" indent="0">
              <a:lnSpc>
                <a:spcPct val="150000"/>
              </a:lnSpc>
              <a:buNone/>
            </a:pPr>
            <a:r>
              <a:rPr lang="es-PE" sz="1155" dirty="0">
                <a:latin typeface="Arial" panose="020B0604020202020204" pitchFamily="34" charset="0"/>
                <a:cs typeface="Arial" panose="020B0604020202020204" pitchFamily="34" charset="0"/>
              </a:rPr>
              <a:t>Enlace </a:t>
            </a:r>
            <a:r>
              <a:rPr lang="es-PE" sz="1155" dirty="0" err="1">
                <a:latin typeface="Arial" panose="020B0604020202020204" pitchFamily="34" charset="0"/>
                <a:cs typeface="Arial" panose="020B0604020202020204" pitchFamily="34" charset="0"/>
              </a:rPr>
              <a:t>Git</a:t>
            </a:r>
            <a:r>
              <a:rPr lang="es-PE" sz="1155" dirty="0">
                <a:latin typeface="Arial" panose="020B0604020202020204" pitchFamily="34" charset="0"/>
                <a:cs typeface="Arial" panose="020B0604020202020204" pitchFamily="34" charset="0"/>
              </a:rPr>
              <a:t>: </a:t>
            </a:r>
          </a:p>
          <a:p>
            <a:pPr marL="0" indent="0">
              <a:lnSpc>
                <a:spcPct val="150000"/>
              </a:lnSpc>
              <a:buNone/>
            </a:pPr>
            <a:r>
              <a:rPr lang="es-PE" sz="1155" dirty="0" err="1">
                <a:latin typeface="Arial" panose="020B0604020202020204" pitchFamily="34" charset="0"/>
                <a:cs typeface="Arial" panose="020B0604020202020204" pitchFamily="34" charset="0"/>
              </a:rPr>
              <a:t>Vdsvfvcxvcxx</a:t>
            </a:r>
            <a:endParaRPr lang="es-PE" sz="1155" dirty="0">
              <a:latin typeface="Arial" panose="020B0604020202020204" pitchFamily="34" charset="0"/>
              <a:cs typeface="Arial" panose="020B0604020202020204" pitchFamily="34" charset="0"/>
            </a:endParaRPr>
          </a:p>
          <a:p>
            <a:pPr marL="0" indent="0">
              <a:lnSpc>
                <a:spcPct val="150000"/>
              </a:lnSpc>
              <a:buNone/>
            </a:pPr>
            <a:endParaRPr lang="es-PE" sz="1155" dirty="0">
              <a:latin typeface="Arial" panose="020B0604020202020204" pitchFamily="34" charset="0"/>
              <a:cs typeface="Arial" panose="020B0604020202020204" pitchFamily="34" charset="0"/>
            </a:endParaRPr>
          </a:p>
          <a:p>
            <a:pPr marL="0" indent="0">
              <a:lnSpc>
                <a:spcPct val="150000"/>
              </a:lnSpc>
              <a:buNone/>
            </a:pPr>
            <a:endParaRPr lang="es-PE" sz="1155"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86757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1245</TotalTime>
  <Words>3</Words>
  <Application>Microsoft Office PowerPoint</Application>
  <PresentationFormat>Personalizado</PresentationFormat>
  <Paragraphs>6</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Elmer Ovido Quispe Salazar</dc:creator>
  <cp:lastModifiedBy>Elmer Ovido Quispe Salazar</cp:lastModifiedBy>
  <cp:revision>11</cp:revision>
  <dcterms:created xsi:type="dcterms:W3CDTF">2024-12-22T11:40:13Z</dcterms:created>
  <dcterms:modified xsi:type="dcterms:W3CDTF">2024-12-23T08:26:12Z</dcterms:modified>
</cp:coreProperties>
</file>