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57" r:id="rId5"/>
  </p:sldIdLst>
  <p:sldSz cx="7559675" cy="7559675"/>
  <p:notesSz cx="6858000" cy="9144000"/>
  <p:defaultTextStyle>
    <a:defPPr>
      <a:defRPr lang="es-PE"/>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8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237197"/>
            <a:ext cx="6425724" cy="2631887"/>
          </a:xfrm>
        </p:spPr>
        <p:txBody>
          <a:bodyPr anchor="b"/>
          <a:lstStyle>
            <a:lvl1pPr algn="ctr">
              <a:defRPr sz="496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944960" y="3970580"/>
            <a:ext cx="5669756" cy="18251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70F31C34-679A-48C7-81A0-8FB5A88A2736}" type="datetimeFigureOut">
              <a:rPr lang="es-PE" smtClean="0"/>
              <a:t>23/12/2024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1526761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F31C34-679A-48C7-81A0-8FB5A88A2736}" type="datetimeFigureOut">
              <a:rPr lang="es-PE" smtClean="0"/>
              <a:t>23/12/2024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3855710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402483"/>
            <a:ext cx="1630055" cy="640647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519728" y="402483"/>
            <a:ext cx="4795669" cy="64064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F31C34-679A-48C7-81A0-8FB5A88A2736}" type="datetimeFigureOut">
              <a:rPr lang="es-PE" smtClean="0"/>
              <a:t>23/12/2024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2485826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70F31C34-679A-48C7-81A0-8FB5A88A2736}" type="datetimeFigureOut">
              <a:rPr lang="es-PE" smtClean="0"/>
              <a:t>23/12/2024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132381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515791" y="1884671"/>
            <a:ext cx="6520220" cy="3144614"/>
          </a:xfrm>
        </p:spPr>
        <p:txBody>
          <a:bodyPr anchor="b"/>
          <a:lstStyle>
            <a:lvl1pPr>
              <a:defRPr sz="496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5791" y="5059035"/>
            <a:ext cx="6520220" cy="165367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70F31C34-679A-48C7-81A0-8FB5A88A2736}" type="datetimeFigureOut">
              <a:rPr lang="es-PE" smtClean="0"/>
              <a:t>23/12/2024</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755062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519728" y="2012414"/>
            <a:ext cx="3212862" cy="479654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827085" y="2012414"/>
            <a:ext cx="3212862" cy="479654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0F31C34-679A-48C7-81A0-8FB5A88A2736}" type="datetimeFigureOut">
              <a:rPr lang="es-PE" smtClean="0"/>
              <a:t>23/12/2024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305581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520712" y="402484"/>
            <a:ext cx="6520220" cy="1461188"/>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20713" y="1853171"/>
            <a:ext cx="3198096" cy="908210"/>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s-ES" smtClean="0"/>
              <a:t>Editar el estilo de texto del patrón</a:t>
            </a:r>
          </a:p>
        </p:txBody>
      </p:sp>
      <p:sp>
        <p:nvSpPr>
          <p:cNvPr id="4" name="Content Placeholder 3"/>
          <p:cNvSpPr>
            <a:spLocks noGrp="1"/>
          </p:cNvSpPr>
          <p:nvPr>
            <p:ph sz="half" idx="2"/>
          </p:nvPr>
        </p:nvSpPr>
        <p:spPr>
          <a:xfrm>
            <a:off x="520713" y="2761381"/>
            <a:ext cx="3198096" cy="406157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827086" y="1853171"/>
            <a:ext cx="3213847" cy="908210"/>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s-ES" smtClean="0"/>
              <a:t>Editar el estilo de texto del patrón</a:t>
            </a:r>
          </a:p>
        </p:txBody>
      </p:sp>
      <p:sp>
        <p:nvSpPr>
          <p:cNvPr id="6" name="Content Placeholder 5"/>
          <p:cNvSpPr>
            <a:spLocks noGrp="1"/>
          </p:cNvSpPr>
          <p:nvPr>
            <p:ph sz="quarter" idx="4"/>
          </p:nvPr>
        </p:nvSpPr>
        <p:spPr>
          <a:xfrm>
            <a:off x="3827086" y="2761381"/>
            <a:ext cx="3213847" cy="4061576"/>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70F31C34-679A-48C7-81A0-8FB5A88A2736}" type="datetimeFigureOut">
              <a:rPr lang="es-PE" smtClean="0"/>
              <a:t>23/12/2024</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264983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70F31C34-679A-48C7-81A0-8FB5A88A2736}" type="datetimeFigureOut">
              <a:rPr lang="es-PE" smtClean="0"/>
              <a:t>23/12/2024</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41084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31C34-679A-48C7-81A0-8FB5A88A2736}" type="datetimeFigureOut">
              <a:rPr lang="es-PE" smtClean="0"/>
              <a:t>23/12/2024</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116321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20712" y="503978"/>
            <a:ext cx="2438192" cy="1763924"/>
          </a:xfrm>
        </p:spPr>
        <p:txBody>
          <a:bodyPr anchor="b"/>
          <a:lstStyle>
            <a:lvl1pPr>
              <a:defRPr sz="2645"/>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213847" y="1088455"/>
            <a:ext cx="3827085" cy="5372269"/>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520712" y="2267902"/>
            <a:ext cx="2438192" cy="4201570"/>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0F31C34-679A-48C7-81A0-8FB5A88A2736}" type="datetimeFigureOut">
              <a:rPr lang="es-PE" smtClean="0"/>
              <a:t>23/12/2024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1610393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20712" y="503978"/>
            <a:ext cx="2438192" cy="1763924"/>
          </a:xfrm>
        </p:spPr>
        <p:txBody>
          <a:bodyPr anchor="b"/>
          <a:lstStyle>
            <a:lvl1pPr>
              <a:defRPr sz="2645"/>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213847" y="1088455"/>
            <a:ext cx="3827085" cy="5372269"/>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520712" y="2267902"/>
            <a:ext cx="2438192" cy="4201570"/>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70F31C34-679A-48C7-81A0-8FB5A88A2736}" type="datetimeFigureOut">
              <a:rPr lang="es-PE" smtClean="0"/>
              <a:t>23/12/2024</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5D8F507E-2B93-4C01-94A0-D17773AA0A60}" type="slidenum">
              <a:rPr lang="es-PE" smtClean="0"/>
              <a:t>‹Nº›</a:t>
            </a:fld>
            <a:endParaRPr lang="es-PE"/>
          </a:p>
        </p:txBody>
      </p:sp>
    </p:spTree>
    <p:extLst>
      <p:ext uri="{BB962C8B-B14F-4D97-AF65-F5344CB8AC3E}">
        <p14:creationId xmlns:p14="http://schemas.microsoft.com/office/powerpoint/2010/main" val="50681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402484"/>
            <a:ext cx="6520220" cy="146118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519728" y="2012414"/>
            <a:ext cx="6520220" cy="479654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19728" y="7006700"/>
            <a:ext cx="1700927" cy="402483"/>
          </a:xfrm>
          <a:prstGeom prst="rect">
            <a:avLst/>
          </a:prstGeom>
        </p:spPr>
        <p:txBody>
          <a:bodyPr vert="horz" lIns="91440" tIns="45720" rIns="91440" bIns="45720" rtlCol="0" anchor="ctr"/>
          <a:lstStyle>
            <a:lvl1pPr algn="l">
              <a:defRPr sz="992">
                <a:solidFill>
                  <a:schemeClr val="tx1">
                    <a:tint val="75000"/>
                  </a:schemeClr>
                </a:solidFill>
              </a:defRPr>
            </a:lvl1pPr>
          </a:lstStyle>
          <a:p>
            <a:fld id="{70F31C34-679A-48C7-81A0-8FB5A88A2736}" type="datetimeFigureOut">
              <a:rPr lang="es-PE" smtClean="0"/>
              <a:t>23/12/2024</a:t>
            </a:fld>
            <a:endParaRPr lang="es-PE"/>
          </a:p>
        </p:txBody>
      </p:sp>
      <p:sp>
        <p:nvSpPr>
          <p:cNvPr id="5" name="Footer Placeholder 4"/>
          <p:cNvSpPr>
            <a:spLocks noGrp="1"/>
          </p:cNvSpPr>
          <p:nvPr>
            <p:ph type="ftr" sz="quarter" idx="3"/>
          </p:nvPr>
        </p:nvSpPr>
        <p:spPr>
          <a:xfrm>
            <a:off x="2504143" y="7006700"/>
            <a:ext cx="2551390" cy="402483"/>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5339020" y="7006700"/>
            <a:ext cx="1700927" cy="402483"/>
          </a:xfrm>
          <a:prstGeom prst="rect">
            <a:avLst/>
          </a:prstGeom>
        </p:spPr>
        <p:txBody>
          <a:bodyPr vert="horz" lIns="91440" tIns="45720" rIns="91440" bIns="45720" rtlCol="0" anchor="ctr"/>
          <a:lstStyle>
            <a:lvl1pPr algn="r">
              <a:defRPr sz="992">
                <a:solidFill>
                  <a:schemeClr val="tx1">
                    <a:tint val="75000"/>
                  </a:schemeClr>
                </a:solidFill>
              </a:defRPr>
            </a:lvl1pPr>
          </a:lstStyle>
          <a:p>
            <a:fld id="{5D8F507E-2B93-4C01-94A0-D17773AA0A60}" type="slidenum">
              <a:rPr lang="es-PE" smtClean="0"/>
              <a:t>‹Nº›</a:t>
            </a:fld>
            <a:endParaRPr lang="es-PE"/>
          </a:p>
        </p:txBody>
      </p:sp>
    </p:spTree>
    <p:extLst>
      <p:ext uri="{BB962C8B-B14F-4D97-AF65-F5344CB8AC3E}">
        <p14:creationId xmlns:p14="http://schemas.microsoft.com/office/powerpoint/2010/main" val="32475447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
          <a:srcRect l="1" r="2516"/>
          <a:stretch/>
        </p:blipFill>
        <p:spPr>
          <a:xfrm>
            <a:off x="33559" y="3421896"/>
            <a:ext cx="3602270" cy="2654094"/>
          </a:xfrm>
          <a:prstGeom prst="rect">
            <a:avLst/>
          </a:prstGeom>
        </p:spPr>
      </p:pic>
      <p:pic>
        <p:nvPicPr>
          <p:cNvPr id="9" name="Imagen 8"/>
          <p:cNvPicPr>
            <a:picLocks noChangeAspect="1"/>
          </p:cNvPicPr>
          <p:nvPr/>
        </p:nvPicPr>
        <p:blipFill>
          <a:blip r:embed="rId3"/>
          <a:stretch>
            <a:fillRect/>
          </a:stretch>
        </p:blipFill>
        <p:spPr>
          <a:xfrm>
            <a:off x="-901" y="902099"/>
            <a:ext cx="3697034" cy="2263547"/>
          </a:xfrm>
          <a:prstGeom prst="rect">
            <a:avLst/>
          </a:prstGeom>
        </p:spPr>
      </p:pic>
      <p:grpSp>
        <p:nvGrpSpPr>
          <p:cNvPr id="12" name="Grupo 11"/>
          <p:cNvGrpSpPr>
            <a:grpSpLocks noChangeAspect="1"/>
          </p:cNvGrpSpPr>
          <p:nvPr/>
        </p:nvGrpSpPr>
        <p:grpSpPr>
          <a:xfrm>
            <a:off x="3696133" y="464359"/>
            <a:ext cx="3863542" cy="6095008"/>
            <a:chOff x="2082460" y="82210"/>
            <a:chExt cx="4680000" cy="7383028"/>
          </a:xfrm>
        </p:grpSpPr>
        <p:pic>
          <p:nvPicPr>
            <p:cNvPr id="10" name="Imagen 9"/>
            <p:cNvPicPr>
              <a:picLocks noChangeAspect="1"/>
            </p:cNvPicPr>
            <p:nvPr/>
          </p:nvPicPr>
          <p:blipFill>
            <a:blip r:embed="rId4"/>
            <a:stretch>
              <a:fillRect/>
            </a:stretch>
          </p:blipFill>
          <p:spPr>
            <a:xfrm>
              <a:off x="2082460" y="82210"/>
              <a:ext cx="4680000" cy="4285517"/>
            </a:xfrm>
            <a:prstGeom prst="rect">
              <a:avLst/>
            </a:prstGeom>
          </p:spPr>
        </p:pic>
        <p:pic>
          <p:nvPicPr>
            <p:cNvPr id="11" name="Imagen 10"/>
            <p:cNvPicPr>
              <a:picLocks noChangeAspect="1"/>
            </p:cNvPicPr>
            <p:nvPr/>
          </p:nvPicPr>
          <p:blipFill>
            <a:blip r:embed="rId5"/>
            <a:stretch>
              <a:fillRect/>
            </a:stretch>
          </p:blipFill>
          <p:spPr>
            <a:xfrm>
              <a:off x="2082460" y="4285548"/>
              <a:ext cx="4680000" cy="3179690"/>
            </a:xfrm>
            <a:prstGeom prst="rect">
              <a:avLst/>
            </a:prstGeom>
          </p:spPr>
        </p:pic>
      </p:grpSp>
    </p:spTree>
    <p:extLst>
      <p:ext uri="{BB962C8B-B14F-4D97-AF65-F5344CB8AC3E}">
        <p14:creationId xmlns:p14="http://schemas.microsoft.com/office/powerpoint/2010/main" val="336429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11355" y="597160"/>
            <a:ext cx="7448320" cy="6176865"/>
          </a:xfrm>
          <a:prstGeom prst="rect">
            <a:avLst/>
          </a:prstGeom>
        </p:spPr>
      </p:pic>
    </p:spTree>
    <p:extLst>
      <p:ext uri="{BB962C8B-B14F-4D97-AF65-F5344CB8AC3E}">
        <p14:creationId xmlns:p14="http://schemas.microsoft.com/office/powerpoint/2010/main" val="88254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65315" y="340437"/>
            <a:ext cx="7212111" cy="6843160"/>
          </a:xfrm>
          <a:prstGeom prst="rect">
            <a:avLst/>
          </a:prstGeom>
        </p:spPr>
      </p:pic>
    </p:spTree>
    <p:extLst>
      <p:ext uri="{BB962C8B-B14F-4D97-AF65-F5344CB8AC3E}">
        <p14:creationId xmlns:p14="http://schemas.microsoft.com/office/powerpoint/2010/main" val="343537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19728" y="428815"/>
            <a:ext cx="6730158" cy="6380144"/>
          </a:xfrm>
        </p:spPr>
        <p:txBody>
          <a:bodyPr>
            <a:noAutofit/>
          </a:bodyPr>
          <a:lstStyle/>
          <a:p>
            <a:pPr marL="0" indent="0" algn="just">
              <a:lnSpc>
                <a:spcPct val="150000"/>
              </a:lnSpc>
              <a:buNone/>
            </a:pPr>
            <a:r>
              <a:rPr lang="es-PE" sz="1400" dirty="0" smtClean="0">
                <a:latin typeface="Arial" panose="020B0604020202020204" pitchFamily="34" charset="0"/>
                <a:cs typeface="Arial" panose="020B0604020202020204" pitchFamily="34" charset="0"/>
              </a:rPr>
              <a:t>Optimización metaheurística : Algoritmo genético</a:t>
            </a:r>
          </a:p>
          <a:p>
            <a:pPr marL="0" indent="0" algn="just">
              <a:lnSpc>
                <a:spcPct val="150000"/>
              </a:lnSpc>
              <a:buNone/>
            </a:pPr>
            <a:r>
              <a:rPr lang="es-PE" sz="1400" dirty="0" smtClean="0">
                <a:latin typeface="Arial" panose="020B0604020202020204" pitchFamily="34" charset="0"/>
                <a:cs typeface="Arial" panose="020B0604020202020204" pitchFamily="34" charset="0"/>
              </a:rPr>
              <a:t>En el campo de la optimización, el gradiente descendente es una técnica muy popular, pero su efectividad depende de la convexidad de la función objetivo. Sin embargo, en problemas complejos, los algoritmos genéticos (GA) ofrecen una solución mucho más robusta. Estos algoritmos simulan un proceso evolutivo que incluye selección natural, cruzamiento y mutación, permitiendo explorar de manera más amplia y eficiente el espacio de soluciones. El rendimiento de cada posible solución se evalúa mediante una función de aptitud, repitiéndose el ciclo evolutivo hasta encontrar una solución óptima o hasta que se alcance un criterio de parada predefinido.</a:t>
            </a:r>
          </a:p>
          <a:p>
            <a:pPr marL="0" indent="0" algn="just">
              <a:lnSpc>
                <a:spcPct val="150000"/>
              </a:lnSpc>
              <a:buNone/>
            </a:pPr>
            <a:r>
              <a:rPr lang="es-PE" sz="1400" dirty="0" smtClean="0">
                <a:latin typeface="Arial" panose="020B0604020202020204" pitchFamily="34" charset="0"/>
                <a:cs typeface="Arial" panose="020B0604020202020204" pitchFamily="34" charset="0"/>
              </a:rPr>
              <a:t>Este enfoque es particularmente útil en ecología marina, donde las interacciones no lineales entre variables requieren métodos flexibles y robustos. En este ejemplo: La estimación de parámetros de crecimiento utilizando datos simulados acoplados con errores de observación.</a:t>
            </a:r>
          </a:p>
          <a:p>
            <a:pPr marL="0" indent="0" algn="just">
              <a:lnSpc>
                <a:spcPct val="150000"/>
              </a:lnSpc>
              <a:buNone/>
            </a:pPr>
            <a:r>
              <a:rPr lang="es-PE" sz="1400" dirty="0" smtClean="0">
                <a:latin typeface="Arial" panose="020B0604020202020204" pitchFamily="34" charset="0"/>
                <a:cs typeface="Arial" panose="020B0604020202020204" pitchFamily="34" charset="0"/>
              </a:rPr>
              <a:t>Lenguaje: +r</a:t>
            </a:r>
          </a:p>
          <a:p>
            <a:pPr marL="0" indent="0" algn="just">
              <a:lnSpc>
                <a:spcPct val="150000"/>
              </a:lnSpc>
              <a:buNone/>
            </a:pPr>
            <a:r>
              <a:rPr lang="es-PE" sz="1400" dirty="0" smtClean="0">
                <a:latin typeface="Arial" panose="020B0604020202020204" pitchFamily="34" charset="0"/>
                <a:cs typeface="Arial" panose="020B0604020202020204" pitchFamily="34" charset="0"/>
              </a:rPr>
              <a:t>Código (GitHub): En construcción </a:t>
            </a:r>
          </a:p>
          <a:p>
            <a:pPr marL="0" indent="0">
              <a:buNone/>
            </a:pPr>
            <a:r>
              <a:rPr lang="es-PE" sz="1400" dirty="0" smtClean="0">
                <a:latin typeface="Arial" panose="020B0604020202020204" pitchFamily="34" charset="0"/>
                <a:cs typeface="Arial" panose="020B0604020202020204" pitchFamily="34" charset="0"/>
              </a:rPr>
              <a:t>¡Pronto publicaré más detalles sobre otros ejemplos y cómo se aplica en la práctica!</a:t>
            </a:r>
          </a:p>
          <a:p>
            <a:pPr marL="0" indent="0">
              <a:buNone/>
            </a:pPr>
            <a:r>
              <a:rPr lang="es-PE" sz="1400" dirty="0" smtClean="0">
                <a:latin typeface="Arial" panose="020B0604020202020204" pitchFamily="34" charset="0"/>
                <a:cs typeface="Arial" panose="020B0604020202020204" pitchFamily="34" charset="0"/>
              </a:rPr>
              <a:t>#</a:t>
            </a:r>
            <a:r>
              <a:rPr lang="es-PE" sz="1400" dirty="0" err="1" smtClean="0">
                <a:latin typeface="Arial" panose="020B0604020202020204" pitchFamily="34" charset="0"/>
                <a:cs typeface="Arial" panose="020B0604020202020204" pitchFamily="34" charset="0"/>
              </a:rPr>
              <a:t>AlgoritmosGenéticos</a:t>
            </a:r>
            <a:r>
              <a:rPr lang="es-PE" sz="1400" dirty="0" smtClean="0">
                <a:latin typeface="Arial" panose="020B0604020202020204" pitchFamily="34" charset="0"/>
                <a:cs typeface="Arial" panose="020B0604020202020204" pitchFamily="34" charset="0"/>
              </a:rPr>
              <a:t> #Optimización #</a:t>
            </a:r>
            <a:r>
              <a:rPr lang="es-PE" sz="1400" dirty="0" err="1" smtClean="0">
                <a:latin typeface="Arial" panose="020B0604020202020204" pitchFamily="34" charset="0"/>
                <a:cs typeface="Arial" panose="020B0604020202020204" pitchFamily="34" charset="0"/>
              </a:rPr>
              <a:t>EcologíaMarina</a:t>
            </a:r>
            <a:r>
              <a:rPr lang="es-PE" sz="1400" dirty="0" smtClean="0">
                <a:latin typeface="Arial" panose="020B0604020202020204" pitchFamily="34" charset="0"/>
                <a:cs typeface="Arial" panose="020B0604020202020204" pitchFamily="34" charset="0"/>
              </a:rPr>
              <a:t> #</a:t>
            </a:r>
            <a:r>
              <a:rPr lang="es-PE" sz="1400" dirty="0" err="1" smtClean="0">
                <a:latin typeface="Arial" panose="020B0604020202020204" pitchFamily="34" charset="0"/>
                <a:cs typeface="Arial" panose="020B0604020202020204" pitchFamily="34" charset="0"/>
              </a:rPr>
              <a:t>CrecimientoDePoblaciones</a:t>
            </a:r>
            <a:r>
              <a:rPr lang="es-PE" sz="1400" dirty="0" smtClean="0">
                <a:latin typeface="Arial" panose="020B0604020202020204" pitchFamily="34" charset="0"/>
                <a:cs typeface="Arial" panose="020B0604020202020204" pitchFamily="34" charset="0"/>
              </a:rPr>
              <a:t> #Metaheurística</a:t>
            </a:r>
          </a:p>
          <a:p>
            <a:pPr marL="0" indent="0" algn="just">
              <a:lnSpc>
                <a:spcPct val="150000"/>
              </a:lnSpc>
              <a:buNone/>
            </a:pPr>
            <a:endParaRPr lang="es-PE" sz="1400" dirty="0" smtClean="0">
              <a:latin typeface="Arial" panose="020B0604020202020204" pitchFamily="34" charset="0"/>
              <a:cs typeface="Arial" panose="020B0604020202020204" pitchFamily="34" charset="0"/>
            </a:endParaRPr>
          </a:p>
          <a:p>
            <a:pPr marL="0" indent="0" algn="just">
              <a:lnSpc>
                <a:spcPct val="150000"/>
              </a:lnSpc>
              <a:buNone/>
            </a:pPr>
            <a:endParaRPr lang="es-PE"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986757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1346</TotalTime>
  <Words>2</Words>
  <Application>Microsoft Office PowerPoint</Application>
  <PresentationFormat>Personalizado</PresentationFormat>
  <Paragraphs>7</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Elmer Ovido Quispe Salazar</dc:creator>
  <cp:lastModifiedBy>Elmer Ovido Quispe Salazar</cp:lastModifiedBy>
  <cp:revision>13</cp:revision>
  <dcterms:created xsi:type="dcterms:W3CDTF">2024-12-22T11:40:13Z</dcterms:created>
  <dcterms:modified xsi:type="dcterms:W3CDTF">2024-12-23T19:02:48Z</dcterms:modified>
</cp:coreProperties>
</file>