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Lst>
  <p:sldSz cy="5143500" cx="9144000"/>
  <p:notesSz cx="6858000" cy="9144000"/>
  <p:embeddedFontLst>
    <p:embeddedFont>
      <p:font typeface="Montserrat"/>
      <p:regular r:id="rId222"/>
      <p:bold r:id="rId223"/>
      <p:italic r:id="rId224"/>
      <p:boldItalic r:id="rId225"/>
    </p:embeddedFont>
    <p:embeddedFont>
      <p:font typeface="Overpass"/>
      <p:regular r:id="rId226"/>
      <p:bold r:id="rId227"/>
      <p:italic r:id="rId228"/>
      <p:boldItalic r:id="rId2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0C42403-B029-426C-A46A-BC35A3D89DE3}">
  <a:tblStyle styleId="{20C42403-B029-426C-A46A-BC35A3D89DE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font" Target="fonts/Overpass-italic.fntdata"/><Relationship Id="rId106" Type="http://schemas.openxmlformats.org/officeDocument/2006/relationships/slide" Target="slides/slide101.xml"/><Relationship Id="rId227" Type="http://schemas.openxmlformats.org/officeDocument/2006/relationships/font" Target="fonts/Overpass-bold.fntdata"/><Relationship Id="rId105" Type="http://schemas.openxmlformats.org/officeDocument/2006/relationships/slide" Target="slides/slide100.xml"/><Relationship Id="rId226" Type="http://schemas.openxmlformats.org/officeDocument/2006/relationships/font" Target="fonts/Overpass-regular.fntdata"/><Relationship Id="rId104" Type="http://schemas.openxmlformats.org/officeDocument/2006/relationships/slide" Target="slides/slide99.xml"/><Relationship Id="rId225" Type="http://schemas.openxmlformats.org/officeDocument/2006/relationships/font" Target="fonts/Montserrat-boldItalic.fntdata"/><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font" Target="fonts/Overpass-boldItalic.fntdata"/><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font" Target="fonts/Montserrat-italic.fntdata"/><Relationship Id="rId102" Type="http://schemas.openxmlformats.org/officeDocument/2006/relationships/slide" Target="slides/slide97.xml"/><Relationship Id="rId223" Type="http://schemas.openxmlformats.org/officeDocument/2006/relationships/font" Target="fonts/Montserrat-bold.fntdata"/><Relationship Id="rId101" Type="http://schemas.openxmlformats.org/officeDocument/2006/relationships/slide" Target="slides/slide96.xml"/><Relationship Id="rId222" Type="http://schemas.openxmlformats.org/officeDocument/2006/relationships/font" Target="fonts/Montserrat-regular.fntdata"/><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3ebe5d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ebe5d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3ebe5d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ebe5d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8" name="Shape 1628"/>
        <p:cNvGrpSpPr/>
        <p:nvPr/>
      </p:nvGrpSpPr>
      <p:grpSpPr>
        <a:xfrm>
          <a:off x="0" y="0"/>
          <a:ext cx="0" cy="0"/>
          <a:chOff x="0" y="0"/>
          <a:chExt cx="0" cy="0"/>
        </a:xfrm>
      </p:grpSpPr>
      <p:sp>
        <p:nvSpPr>
          <p:cNvPr id="1629" name="Google Shape;1629;g73ebe5debd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0" name="Google Shape;1630;g73ebe5debd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7" name="Shape 1637"/>
        <p:cNvGrpSpPr/>
        <p:nvPr/>
      </p:nvGrpSpPr>
      <p:grpSpPr>
        <a:xfrm>
          <a:off x="0" y="0"/>
          <a:ext cx="0" cy="0"/>
          <a:chOff x="0" y="0"/>
          <a:chExt cx="0" cy="0"/>
        </a:xfrm>
      </p:grpSpPr>
      <p:sp>
        <p:nvSpPr>
          <p:cNvPr id="1638" name="Google Shape;1638;g73ebe5deb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73ebe5deb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5" name="Shape 1645"/>
        <p:cNvGrpSpPr/>
        <p:nvPr/>
      </p:nvGrpSpPr>
      <p:grpSpPr>
        <a:xfrm>
          <a:off x="0" y="0"/>
          <a:ext cx="0" cy="0"/>
          <a:chOff x="0" y="0"/>
          <a:chExt cx="0" cy="0"/>
        </a:xfrm>
      </p:grpSpPr>
      <p:sp>
        <p:nvSpPr>
          <p:cNvPr id="1646" name="Google Shape;1646;g73ebe5deb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7" name="Google Shape;1647;g73ebe5deb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3" name="Shape 1653"/>
        <p:cNvGrpSpPr/>
        <p:nvPr/>
      </p:nvGrpSpPr>
      <p:grpSpPr>
        <a:xfrm>
          <a:off x="0" y="0"/>
          <a:ext cx="0" cy="0"/>
          <a:chOff x="0" y="0"/>
          <a:chExt cx="0" cy="0"/>
        </a:xfrm>
      </p:grpSpPr>
      <p:sp>
        <p:nvSpPr>
          <p:cNvPr id="1654" name="Google Shape;1654;g73ebe5deb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5" name="Google Shape;1655;g73ebe5deb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1" name="Shape 1661"/>
        <p:cNvGrpSpPr/>
        <p:nvPr/>
      </p:nvGrpSpPr>
      <p:grpSpPr>
        <a:xfrm>
          <a:off x="0" y="0"/>
          <a:ext cx="0" cy="0"/>
          <a:chOff x="0" y="0"/>
          <a:chExt cx="0" cy="0"/>
        </a:xfrm>
      </p:grpSpPr>
      <p:sp>
        <p:nvSpPr>
          <p:cNvPr id="1662" name="Google Shape;1662;g73ebe5deb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3" name="Google Shape;1663;g73ebe5deb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9" name="Shape 1669"/>
        <p:cNvGrpSpPr/>
        <p:nvPr/>
      </p:nvGrpSpPr>
      <p:grpSpPr>
        <a:xfrm>
          <a:off x="0" y="0"/>
          <a:ext cx="0" cy="0"/>
          <a:chOff x="0" y="0"/>
          <a:chExt cx="0" cy="0"/>
        </a:xfrm>
      </p:grpSpPr>
      <p:sp>
        <p:nvSpPr>
          <p:cNvPr id="1670" name="Google Shape;1670;g73ebe5deb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1" name="Google Shape;1671;g73ebe5debd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7" name="Shape 1677"/>
        <p:cNvGrpSpPr/>
        <p:nvPr/>
      </p:nvGrpSpPr>
      <p:grpSpPr>
        <a:xfrm>
          <a:off x="0" y="0"/>
          <a:ext cx="0" cy="0"/>
          <a:chOff x="0" y="0"/>
          <a:chExt cx="0" cy="0"/>
        </a:xfrm>
      </p:grpSpPr>
      <p:sp>
        <p:nvSpPr>
          <p:cNvPr id="1678" name="Google Shape;1678;g73ebe5debd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73ebe5debd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5" name="Shape 1685"/>
        <p:cNvGrpSpPr/>
        <p:nvPr/>
      </p:nvGrpSpPr>
      <p:grpSpPr>
        <a:xfrm>
          <a:off x="0" y="0"/>
          <a:ext cx="0" cy="0"/>
          <a:chOff x="0" y="0"/>
          <a:chExt cx="0" cy="0"/>
        </a:xfrm>
      </p:grpSpPr>
      <p:sp>
        <p:nvSpPr>
          <p:cNvPr id="1686" name="Google Shape;1686;g73ebe5deb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73ebe5deb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3" name="Shape 1693"/>
        <p:cNvGrpSpPr/>
        <p:nvPr/>
      </p:nvGrpSpPr>
      <p:grpSpPr>
        <a:xfrm>
          <a:off x="0" y="0"/>
          <a:ext cx="0" cy="0"/>
          <a:chOff x="0" y="0"/>
          <a:chExt cx="0" cy="0"/>
        </a:xfrm>
      </p:grpSpPr>
      <p:sp>
        <p:nvSpPr>
          <p:cNvPr id="1694" name="Google Shape;1694;g73ebe5deb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5" name="Google Shape;1695;g73ebe5deb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1" name="Shape 1701"/>
        <p:cNvGrpSpPr/>
        <p:nvPr/>
      </p:nvGrpSpPr>
      <p:grpSpPr>
        <a:xfrm>
          <a:off x="0" y="0"/>
          <a:ext cx="0" cy="0"/>
          <a:chOff x="0" y="0"/>
          <a:chExt cx="0" cy="0"/>
        </a:xfrm>
      </p:grpSpPr>
      <p:sp>
        <p:nvSpPr>
          <p:cNvPr id="1702" name="Google Shape;1702;g73ebe5deb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3" name="Google Shape;1703;g73ebe5deb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3ebe5de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ebe5de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9" name="Shape 1709"/>
        <p:cNvGrpSpPr/>
        <p:nvPr/>
      </p:nvGrpSpPr>
      <p:grpSpPr>
        <a:xfrm>
          <a:off x="0" y="0"/>
          <a:ext cx="0" cy="0"/>
          <a:chOff x="0" y="0"/>
          <a:chExt cx="0" cy="0"/>
        </a:xfrm>
      </p:grpSpPr>
      <p:sp>
        <p:nvSpPr>
          <p:cNvPr id="1710" name="Google Shape;1710;g73ebe5deb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1" name="Google Shape;1711;g73ebe5deb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7" name="Shape 1717"/>
        <p:cNvGrpSpPr/>
        <p:nvPr/>
      </p:nvGrpSpPr>
      <p:grpSpPr>
        <a:xfrm>
          <a:off x="0" y="0"/>
          <a:ext cx="0" cy="0"/>
          <a:chOff x="0" y="0"/>
          <a:chExt cx="0" cy="0"/>
        </a:xfrm>
      </p:grpSpPr>
      <p:sp>
        <p:nvSpPr>
          <p:cNvPr id="1718" name="Google Shape;1718;g73ebe5deb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73ebe5debd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5" name="Shape 1725"/>
        <p:cNvGrpSpPr/>
        <p:nvPr/>
      </p:nvGrpSpPr>
      <p:grpSpPr>
        <a:xfrm>
          <a:off x="0" y="0"/>
          <a:ext cx="0" cy="0"/>
          <a:chOff x="0" y="0"/>
          <a:chExt cx="0" cy="0"/>
        </a:xfrm>
      </p:grpSpPr>
      <p:sp>
        <p:nvSpPr>
          <p:cNvPr id="1726" name="Google Shape;1726;g73ebe5debd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73ebe5debd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4" name="Shape 1734"/>
        <p:cNvGrpSpPr/>
        <p:nvPr/>
      </p:nvGrpSpPr>
      <p:grpSpPr>
        <a:xfrm>
          <a:off x="0" y="0"/>
          <a:ext cx="0" cy="0"/>
          <a:chOff x="0" y="0"/>
          <a:chExt cx="0" cy="0"/>
        </a:xfrm>
      </p:grpSpPr>
      <p:sp>
        <p:nvSpPr>
          <p:cNvPr id="1735" name="Google Shape;1735;g73ebe5deb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6" name="Google Shape;1736;g73ebe5deb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3" name="Shape 1743"/>
        <p:cNvGrpSpPr/>
        <p:nvPr/>
      </p:nvGrpSpPr>
      <p:grpSpPr>
        <a:xfrm>
          <a:off x="0" y="0"/>
          <a:ext cx="0" cy="0"/>
          <a:chOff x="0" y="0"/>
          <a:chExt cx="0" cy="0"/>
        </a:xfrm>
      </p:grpSpPr>
      <p:sp>
        <p:nvSpPr>
          <p:cNvPr id="1744" name="Google Shape;1744;g73ebe5deb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5" name="Google Shape;1745;g73ebe5debd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2" name="Shape 1752"/>
        <p:cNvGrpSpPr/>
        <p:nvPr/>
      </p:nvGrpSpPr>
      <p:grpSpPr>
        <a:xfrm>
          <a:off x="0" y="0"/>
          <a:ext cx="0" cy="0"/>
          <a:chOff x="0" y="0"/>
          <a:chExt cx="0" cy="0"/>
        </a:xfrm>
      </p:grpSpPr>
      <p:sp>
        <p:nvSpPr>
          <p:cNvPr id="1753" name="Google Shape;1753;g73ebe5debd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4" name="Google Shape;1754;g73ebe5debd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1" name="Shape 1761"/>
        <p:cNvGrpSpPr/>
        <p:nvPr/>
      </p:nvGrpSpPr>
      <p:grpSpPr>
        <a:xfrm>
          <a:off x="0" y="0"/>
          <a:ext cx="0" cy="0"/>
          <a:chOff x="0" y="0"/>
          <a:chExt cx="0" cy="0"/>
        </a:xfrm>
      </p:grpSpPr>
      <p:sp>
        <p:nvSpPr>
          <p:cNvPr id="1762" name="Google Shape;1762;g73ebe5debd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3" name="Google Shape;1763;g73ebe5debd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0" name="Shape 1770"/>
        <p:cNvGrpSpPr/>
        <p:nvPr/>
      </p:nvGrpSpPr>
      <p:grpSpPr>
        <a:xfrm>
          <a:off x="0" y="0"/>
          <a:ext cx="0" cy="0"/>
          <a:chOff x="0" y="0"/>
          <a:chExt cx="0" cy="0"/>
        </a:xfrm>
      </p:grpSpPr>
      <p:sp>
        <p:nvSpPr>
          <p:cNvPr id="1771" name="Google Shape;1771;g73ebe5deb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2" name="Google Shape;1772;g73ebe5deb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9" name="Shape 1779"/>
        <p:cNvGrpSpPr/>
        <p:nvPr/>
      </p:nvGrpSpPr>
      <p:grpSpPr>
        <a:xfrm>
          <a:off x="0" y="0"/>
          <a:ext cx="0" cy="0"/>
          <a:chOff x="0" y="0"/>
          <a:chExt cx="0" cy="0"/>
        </a:xfrm>
      </p:grpSpPr>
      <p:sp>
        <p:nvSpPr>
          <p:cNvPr id="1780" name="Google Shape;1780;g73ebe5deb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1" name="Google Shape;1781;g73ebe5deb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8" name="Shape 1788"/>
        <p:cNvGrpSpPr/>
        <p:nvPr/>
      </p:nvGrpSpPr>
      <p:grpSpPr>
        <a:xfrm>
          <a:off x="0" y="0"/>
          <a:ext cx="0" cy="0"/>
          <a:chOff x="0" y="0"/>
          <a:chExt cx="0" cy="0"/>
        </a:xfrm>
      </p:grpSpPr>
      <p:sp>
        <p:nvSpPr>
          <p:cNvPr id="1789" name="Google Shape;1789;g73ebe5debd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0" name="Google Shape;1790;g73ebe5debd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3ebe5de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be5de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7" name="Shape 1797"/>
        <p:cNvGrpSpPr/>
        <p:nvPr/>
      </p:nvGrpSpPr>
      <p:grpSpPr>
        <a:xfrm>
          <a:off x="0" y="0"/>
          <a:ext cx="0" cy="0"/>
          <a:chOff x="0" y="0"/>
          <a:chExt cx="0" cy="0"/>
        </a:xfrm>
      </p:grpSpPr>
      <p:sp>
        <p:nvSpPr>
          <p:cNvPr id="1798" name="Google Shape;1798;g73ebe5debd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9" name="Google Shape;1799;g73ebe5debd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6" name="Shape 1806"/>
        <p:cNvGrpSpPr/>
        <p:nvPr/>
      </p:nvGrpSpPr>
      <p:grpSpPr>
        <a:xfrm>
          <a:off x="0" y="0"/>
          <a:ext cx="0" cy="0"/>
          <a:chOff x="0" y="0"/>
          <a:chExt cx="0" cy="0"/>
        </a:xfrm>
      </p:grpSpPr>
      <p:sp>
        <p:nvSpPr>
          <p:cNvPr id="1807" name="Google Shape;1807;g73ebe5debd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3ebe5debd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5" name="Shape 1815"/>
        <p:cNvGrpSpPr/>
        <p:nvPr/>
      </p:nvGrpSpPr>
      <p:grpSpPr>
        <a:xfrm>
          <a:off x="0" y="0"/>
          <a:ext cx="0" cy="0"/>
          <a:chOff x="0" y="0"/>
          <a:chExt cx="0" cy="0"/>
        </a:xfrm>
      </p:grpSpPr>
      <p:sp>
        <p:nvSpPr>
          <p:cNvPr id="1816" name="Google Shape;1816;g73ebe5debd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7" name="Google Shape;1817;g73ebe5debd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3" name="Shape 1823"/>
        <p:cNvGrpSpPr/>
        <p:nvPr/>
      </p:nvGrpSpPr>
      <p:grpSpPr>
        <a:xfrm>
          <a:off x="0" y="0"/>
          <a:ext cx="0" cy="0"/>
          <a:chOff x="0" y="0"/>
          <a:chExt cx="0" cy="0"/>
        </a:xfrm>
      </p:grpSpPr>
      <p:sp>
        <p:nvSpPr>
          <p:cNvPr id="1824" name="Google Shape;1824;g73ebe5deb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5" name="Google Shape;1825;g73ebe5deb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1" name="Shape 1831"/>
        <p:cNvGrpSpPr/>
        <p:nvPr/>
      </p:nvGrpSpPr>
      <p:grpSpPr>
        <a:xfrm>
          <a:off x="0" y="0"/>
          <a:ext cx="0" cy="0"/>
          <a:chOff x="0" y="0"/>
          <a:chExt cx="0" cy="0"/>
        </a:xfrm>
      </p:grpSpPr>
      <p:sp>
        <p:nvSpPr>
          <p:cNvPr id="1832" name="Google Shape;1832;g73ebe5debd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3" name="Google Shape;1833;g73ebe5debd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4" name="Shape 1844"/>
        <p:cNvGrpSpPr/>
        <p:nvPr/>
      </p:nvGrpSpPr>
      <p:grpSpPr>
        <a:xfrm>
          <a:off x="0" y="0"/>
          <a:ext cx="0" cy="0"/>
          <a:chOff x="0" y="0"/>
          <a:chExt cx="0" cy="0"/>
        </a:xfrm>
      </p:grpSpPr>
      <p:sp>
        <p:nvSpPr>
          <p:cNvPr id="1845" name="Google Shape;1845;g73ebe5debd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6" name="Google Shape;1846;g73ebe5debd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7" name="Shape 1857"/>
        <p:cNvGrpSpPr/>
        <p:nvPr/>
      </p:nvGrpSpPr>
      <p:grpSpPr>
        <a:xfrm>
          <a:off x="0" y="0"/>
          <a:ext cx="0" cy="0"/>
          <a:chOff x="0" y="0"/>
          <a:chExt cx="0" cy="0"/>
        </a:xfrm>
      </p:grpSpPr>
      <p:sp>
        <p:nvSpPr>
          <p:cNvPr id="1858" name="Google Shape;1858;g73ebe5debd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73ebe5debd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1" name="Shape 1871"/>
        <p:cNvGrpSpPr/>
        <p:nvPr/>
      </p:nvGrpSpPr>
      <p:grpSpPr>
        <a:xfrm>
          <a:off x="0" y="0"/>
          <a:ext cx="0" cy="0"/>
          <a:chOff x="0" y="0"/>
          <a:chExt cx="0" cy="0"/>
        </a:xfrm>
      </p:grpSpPr>
      <p:sp>
        <p:nvSpPr>
          <p:cNvPr id="1872" name="Google Shape;1872;g73ebe5debd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3" name="Google Shape;1873;g73ebe5debd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6" name="Shape 1886"/>
        <p:cNvGrpSpPr/>
        <p:nvPr/>
      </p:nvGrpSpPr>
      <p:grpSpPr>
        <a:xfrm>
          <a:off x="0" y="0"/>
          <a:ext cx="0" cy="0"/>
          <a:chOff x="0" y="0"/>
          <a:chExt cx="0" cy="0"/>
        </a:xfrm>
      </p:grpSpPr>
      <p:sp>
        <p:nvSpPr>
          <p:cNvPr id="1887" name="Google Shape;1887;g73ebe5debd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8" name="Google Shape;1888;g73ebe5debd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1" name="Shape 1901"/>
        <p:cNvGrpSpPr/>
        <p:nvPr/>
      </p:nvGrpSpPr>
      <p:grpSpPr>
        <a:xfrm>
          <a:off x="0" y="0"/>
          <a:ext cx="0" cy="0"/>
          <a:chOff x="0" y="0"/>
          <a:chExt cx="0" cy="0"/>
        </a:xfrm>
      </p:grpSpPr>
      <p:sp>
        <p:nvSpPr>
          <p:cNvPr id="1902" name="Google Shape;1902;g73ebe5debd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3" name="Google Shape;1903;g73ebe5debd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3ebe5de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ebe5de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4" name="Shape 1914"/>
        <p:cNvGrpSpPr/>
        <p:nvPr/>
      </p:nvGrpSpPr>
      <p:grpSpPr>
        <a:xfrm>
          <a:off x="0" y="0"/>
          <a:ext cx="0" cy="0"/>
          <a:chOff x="0" y="0"/>
          <a:chExt cx="0" cy="0"/>
        </a:xfrm>
      </p:grpSpPr>
      <p:sp>
        <p:nvSpPr>
          <p:cNvPr id="1915" name="Google Shape;1915;g73ebe5debd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6" name="Google Shape;1916;g73ebe5debd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7" name="Shape 1927"/>
        <p:cNvGrpSpPr/>
        <p:nvPr/>
      </p:nvGrpSpPr>
      <p:grpSpPr>
        <a:xfrm>
          <a:off x="0" y="0"/>
          <a:ext cx="0" cy="0"/>
          <a:chOff x="0" y="0"/>
          <a:chExt cx="0" cy="0"/>
        </a:xfrm>
      </p:grpSpPr>
      <p:sp>
        <p:nvSpPr>
          <p:cNvPr id="1928" name="Google Shape;1928;g73ebe5deb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9" name="Google Shape;1929;g73ebe5deb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0" name="Shape 1940"/>
        <p:cNvGrpSpPr/>
        <p:nvPr/>
      </p:nvGrpSpPr>
      <p:grpSpPr>
        <a:xfrm>
          <a:off x="0" y="0"/>
          <a:ext cx="0" cy="0"/>
          <a:chOff x="0" y="0"/>
          <a:chExt cx="0" cy="0"/>
        </a:xfrm>
      </p:grpSpPr>
      <p:sp>
        <p:nvSpPr>
          <p:cNvPr id="1941" name="Google Shape;1941;g73ebe5debd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2" name="Google Shape;1942;g73ebe5debd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3" name="Shape 1953"/>
        <p:cNvGrpSpPr/>
        <p:nvPr/>
      </p:nvGrpSpPr>
      <p:grpSpPr>
        <a:xfrm>
          <a:off x="0" y="0"/>
          <a:ext cx="0" cy="0"/>
          <a:chOff x="0" y="0"/>
          <a:chExt cx="0" cy="0"/>
        </a:xfrm>
      </p:grpSpPr>
      <p:sp>
        <p:nvSpPr>
          <p:cNvPr id="1954" name="Google Shape;1954;g73ebe5debd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5" name="Google Shape;1955;g73ebe5debd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8" name="Shape 1968"/>
        <p:cNvGrpSpPr/>
        <p:nvPr/>
      </p:nvGrpSpPr>
      <p:grpSpPr>
        <a:xfrm>
          <a:off x="0" y="0"/>
          <a:ext cx="0" cy="0"/>
          <a:chOff x="0" y="0"/>
          <a:chExt cx="0" cy="0"/>
        </a:xfrm>
      </p:grpSpPr>
      <p:sp>
        <p:nvSpPr>
          <p:cNvPr id="1969" name="Google Shape;1969;g73ebe5debd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0" name="Google Shape;1970;g73ebe5debd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4" name="Shape 1984"/>
        <p:cNvGrpSpPr/>
        <p:nvPr/>
      </p:nvGrpSpPr>
      <p:grpSpPr>
        <a:xfrm>
          <a:off x="0" y="0"/>
          <a:ext cx="0" cy="0"/>
          <a:chOff x="0" y="0"/>
          <a:chExt cx="0" cy="0"/>
        </a:xfrm>
      </p:grpSpPr>
      <p:sp>
        <p:nvSpPr>
          <p:cNvPr id="1985" name="Google Shape;1985;g73ebe5debd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6" name="Google Shape;1986;g73ebe5debd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1" name="Shape 2001"/>
        <p:cNvGrpSpPr/>
        <p:nvPr/>
      </p:nvGrpSpPr>
      <p:grpSpPr>
        <a:xfrm>
          <a:off x="0" y="0"/>
          <a:ext cx="0" cy="0"/>
          <a:chOff x="0" y="0"/>
          <a:chExt cx="0" cy="0"/>
        </a:xfrm>
      </p:grpSpPr>
      <p:sp>
        <p:nvSpPr>
          <p:cNvPr id="2002" name="Google Shape;2002;g73ebe5debd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3" name="Google Shape;2003;g73ebe5debd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8" name="Shape 2018"/>
        <p:cNvGrpSpPr/>
        <p:nvPr/>
      </p:nvGrpSpPr>
      <p:grpSpPr>
        <a:xfrm>
          <a:off x="0" y="0"/>
          <a:ext cx="0" cy="0"/>
          <a:chOff x="0" y="0"/>
          <a:chExt cx="0" cy="0"/>
        </a:xfrm>
      </p:grpSpPr>
      <p:sp>
        <p:nvSpPr>
          <p:cNvPr id="2019" name="Google Shape;2019;g73ebe5debd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0" name="Google Shape;2020;g73ebe5debd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5" name="Shape 2035"/>
        <p:cNvGrpSpPr/>
        <p:nvPr/>
      </p:nvGrpSpPr>
      <p:grpSpPr>
        <a:xfrm>
          <a:off x="0" y="0"/>
          <a:ext cx="0" cy="0"/>
          <a:chOff x="0" y="0"/>
          <a:chExt cx="0" cy="0"/>
        </a:xfrm>
      </p:grpSpPr>
      <p:sp>
        <p:nvSpPr>
          <p:cNvPr id="2036" name="Google Shape;2036;g73ebe5debd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7" name="Google Shape;2037;g73ebe5debd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2" name="Shape 2052"/>
        <p:cNvGrpSpPr/>
        <p:nvPr/>
      </p:nvGrpSpPr>
      <p:grpSpPr>
        <a:xfrm>
          <a:off x="0" y="0"/>
          <a:ext cx="0" cy="0"/>
          <a:chOff x="0" y="0"/>
          <a:chExt cx="0" cy="0"/>
        </a:xfrm>
      </p:grpSpPr>
      <p:sp>
        <p:nvSpPr>
          <p:cNvPr id="2053" name="Google Shape;2053;g73ebe5debd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4" name="Google Shape;2054;g73ebe5debd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3ebe5de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be5de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9" name="Shape 2069"/>
        <p:cNvGrpSpPr/>
        <p:nvPr/>
      </p:nvGrpSpPr>
      <p:grpSpPr>
        <a:xfrm>
          <a:off x="0" y="0"/>
          <a:ext cx="0" cy="0"/>
          <a:chOff x="0" y="0"/>
          <a:chExt cx="0" cy="0"/>
        </a:xfrm>
      </p:grpSpPr>
      <p:sp>
        <p:nvSpPr>
          <p:cNvPr id="2070" name="Google Shape;2070;g73ebe5debd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1" name="Google Shape;2071;g73ebe5debd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4" name="Shape 2084"/>
        <p:cNvGrpSpPr/>
        <p:nvPr/>
      </p:nvGrpSpPr>
      <p:grpSpPr>
        <a:xfrm>
          <a:off x="0" y="0"/>
          <a:ext cx="0" cy="0"/>
          <a:chOff x="0" y="0"/>
          <a:chExt cx="0" cy="0"/>
        </a:xfrm>
      </p:grpSpPr>
      <p:sp>
        <p:nvSpPr>
          <p:cNvPr id="2085" name="Google Shape;2085;g73ebe5debd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6" name="Google Shape;2086;g73ebe5debd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4" name="Shape 2104"/>
        <p:cNvGrpSpPr/>
        <p:nvPr/>
      </p:nvGrpSpPr>
      <p:grpSpPr>
        <a:xfrm>
          <a:off x="0" y="0"/>
          <a:ext cx="0" cy="0"/>
          <a:chOff x="0" y="0"/>
          <a:chExt cx="0" cy="0"/>
        </a:xfrm>
      </p:grpSpPr>
      <p:sp>
        <p:nvSpPr>
          <p:cNvPr id="2105" name="Google Shape;2105;g73ebe5debd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6" name="Google Shape;2106;g73ebe5debd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7" name="Shape 2127"/>
        <p:cNvGrpSpPr/>
        <p:nvPr/>
      </p:nvGrpSpPr>
      <p:grpSpPr>
        <a:xfrm>
          <a:off x="0" y="0"/>
          <a:ext cx="0" cy="0"/>
          <a:chOff x="0" y="0"/>
          <a:chExt cx="0" cy="0"/>
        </a:xfrm>
      </p:grpSpPr>
      <p:sp>
        <p:nvSpPr>
          <p:cNvPr id="2128" name="Google Shape;2128;g73ebe5deb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9" name="Google Shape;2129;g73ebe5debd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7" name="Shape 2147"/>
        <p:cNvGrpSpPr/>
        <p:nvPr/>
      </p:nvGrpSpPr>
      <p:grpSpPr>
        <a:xfrm>
          <a:off x="0" y="0"/>
          <a:ext cx="0" cy="0"/>
          <a:chOff x="0" y="0"/>
          <a:chExt cx="0" cy="0"/>
        </a:xfrm>
      </p:grpSpPr>
      <p:sp>
        <p:nvSpPr>
          <p:cNvPr id="2148" name="Google Shape;2148;g73ebe5debd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9" name="Google Shape;2149;g73ebe5debd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7" name="Shape 2167"/>
        <p:cNvGrpSpPr/>
        <p:nvPr/>
      </p:nvGrpSpPr>
      <p:grpSpPr>
        <a:xfrm>
          <a:off x="0" y="0"/>
          <a:ext cx="0" cy="0"/>
          <a:chOff x="0" y="0"/>
          <a:chExt cx="0" cy="0"/>
        </a:xfrm>
      </p:grpSpPr>
      <p:sp>
        <p:nvSpPr>
          <p:cNvPr id="2168" name="Google Shape;2168;g73ebe5debd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9" name="Google Shape;2169;g73ebe5debd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5" name="Shape 2175"/>
        <p:cNvGrpSpPr/>
        <p:nvPr/>
      </p:nvGrpSpPr>
      <p:grpSpPr>
        <a:xfrm>
          <a:off x="0" y="0"/>
          <a:ext cx="0" cy="0"/>
          <a:chOff x="0" y="0"/>
          <a:chExt cx="0" cy="0"/>
        </a:xfrm>
      </p:grpSpPr>
      <p:sp>
        <p:nvSpPr>
          <p:cNvPr id="2176" name="Google Shape;2176;g73ebe5debd_0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7" name="Google Shape;2177;g73ebe5debd_0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3" name="Shape 2183"/>
        <p:cNvGrpSpPr/>
        <p:nvPr/>
      </p:nvGrpSpPr>
      <p:grpSpPr>
        <a:xfrm>
          <a:off x="0" y="0"/>
          <a:ext cx="0" cy="0"/>
          <a:chOff x="0" y="0"/>
          <a:chExt cx="0" cy="0"/>
        </a:xfrm>
      </p:grpSpPr>
      <p:sp>
        <p:nvSpPr>
          <p:cNvPr id="2184" name="Google Shape;2184;g73ebe5debd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5" name="Google Shape;2185;g73ebe5debd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1" name="Shape 2191"/>
        <p:cNvGrpSpPr/>
        <p:nvPr/>
      </p:nvGrpSpPr>
      <p:grpSpPr>
        <a:xfrm>
          <a:off x="0" y="0"/>
          <a:ext cx="0" cy="0"/>
          <a:chOff x="0" y="0"/>
          <a:chExt cx="0" cy="0"/>
        </a:xfrm>
      </p:grpSpPr>
      <p:sp>
        <p:nvSpPr>
          <p:cNvPr id="2192" name="Google Shape;2192;g73ebe5debd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3" name="Google Shape;2193;g73ebe5debd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0" name="Shape 2200"/>
        <p:cNvGrpSpPr/>
        <p:nvPr/>
      </p:nvGrpSpPr>
      <p:grpSpPr>
        <a:xfrm>
          <a:off x="0" y="0"/>
          <a:ext cx="0" cy="0"/>
          <a:chOff x="0" y="0"/>
          <a:chExt cx="0" cy="0"/>
        </a:xfrm>
      </p:grpSpPr>
      <p:sp>
        <p:nvSpPr>
          <p:cNvPr id="2201" name="Google Shape;2201;g73ebe5debd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2" name="Google Shape;2202;g73ebe5debd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3ebe5de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ebe5de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9" name="Shape 2209"/>
        <p:cNvGrpSpPr/>
        <p:nvPr/>
      </p:nvGrpSpPr>
      <p:grpSpPr>
        <a:xfrm>
          <a:off x="0" y="0"/>
          <a:ext cx="0" cy="0"/>
          <a:chOff x="0" y="0"/>
          <a:chExt cx="0" cy="0"/>
        </a:xfrm>
      </p:grpSpPr>
      <p:sp>
        <p:nvSpPr>
          <p:cNvPr id="2210" name="Google Shape;2210;g73ebe5debd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73ebe5debd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7" name="Shape 2217"/>
        <p:cNvGrpSpPr/>
        <p:nvPr/>
      </p:nvGrpSpPr>
      <p:grpSpPr>
        <a:xfrm>
          <a:off x="0" y="0"/>
          <a:ext cx="0" cy="0"/>
          <a:chOff x="0" y="0"/>
          <a:chExt cx="0" cy="0"/>
        </a:xfrm>
      </p:grpSpPr>
      <p:sp>
        <p:nvSpPr>
          <p:cNvPr id="2218" name="Google Shape;2218;g73ebe5debd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9" name="Google Shape;2219;g73ebe5debd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5" name="Shape 2225"/>
        <p:cNvGrpSpPr/>
        <p:nvPr/>
      </p:nvGrpSpPr>
      <p:grpSpPr>
        <a:xfrm>
          <a:off x="0" y="0"/>
          <a:ext cx="0" cy="0"/>
          <a:chOff x="0" y="0"/>
          <a:chExt cx="0" cy="0"/>
        </a:xfrm>
      </p:grpSpPr>
      <p:sp>
        <p:nvSpPr>
          <p:cNvPr id="2226" name="Google Shape;2226;g73ebe5debd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7" name="Google Shape;2227;g73ebe5debd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5" name="Shape 2235"/>
        <p:cNvGrpSpPr/>
        <p:nvPr/>
      </p:nvGrpSpPr>
      <p:grpSpPr>
        <a:xfrm>
          <a:off x="0" y="0"/>
          <a:ext cx="0" cy="0"/>
          <a:chOff x="0" y="0"/>
          <a:chExt cx="0" cy="0"/>
        </a:xfrm>
      </p:grpSpPr>
      <p:sp>
        <p:nvSpPr>
          <p:cNvPr id="2236" name="Google Shape;2236;g73ebe5debd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7" name="Google Shape;2237;g73ebe5debd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3" name="Shape 2243"/>
        <p:cNvGrpSpPr/>
        <p:nvPr/>
      </p:nvGrpSpPr>
      <p:grpSpPr>
        <a:xfrm>
          <a:off x="0" y="0"/>
          <a:ext cx="0" cy="0"/>
          <a:chOff x="0" y="0"/>
          <a:chExt cx="0" cy="0"/>
        </a:xfrm>
      </p:grpSpPr>
      <p:sp>
        <p:nvSpPr>
          <p:cNvPr id="2244" name="Google Shape;2244;g73ebe5debd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5" name="Google Shape;2245;g73ebe5debd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1" name="Shape 2251"/>
        <p:cNvGrpSpPr/>
        <p:nvPr/>
      </p:nvGrpSpPr>
      <p:grpSpPr>
        <a:xfrm>
          <a:off x="0" y="0"/>
          <a:ext cx="0" cy="0"/>
          <a:chOff x="0" y="0"/>
          <a:chExt cx="0" cy="0"/>
        </a:xfrm>
      </p:grpSpPr>
      <p:sp>
        <p:nvSpPr>
          <p:cNvPr id="2252" name="Google Shape;2252;g73ebe5debd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3" name="Google Shape;2253;g73ebe5debd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9" name="Shape 2259"/>
        <p:cNvGrpSpPr/>
        <p:nvPr/>
      </p:nvGrpSpPr>
      <p:grpSpPr>
        <a:xfrm>
          <a:off x="0" y="0"/>
          <a:ext cx="0" cy="0"/>
          <a:chOff x="0" y="0"/>
          <a:chExt cx="0" cy="0"/>
        </a:xfrm>
      </p:grpSpPr>
      <p:sp>
        <p:nvSpPr>
          <p:cNvPr id="2260" name="Google Shape;2260;g73ebe5debd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1" name="Google Shape;2261;g73ebe5debd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6" name="Shape 2266"/>
        <p:cNvGrpSpPr/>
        <p:nvPr/>
      </p:nvGrpSpPr>
      <p:grpSpPr>
        <a:xfrm>
          <a:off x="0" y="0"/>
          <a:ext cx="0" cy="0"/>
          <a:chOff x="0" y="0"/>
          <a:chExt cx="0" cy="0"/>
        </a:xfrm>
      </p:grpSpPr>
      <p:sp>
        <p:nvSpPr>
          <p:cNvPr id="2267" name="Google Shape;2267;g73ebe5debd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8" name="Google Shape;2268;g73ebe5debd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4" name="Shape 2274"/>
        <p:cNvGrpSpPr/>
        <p:nvPr/>
      </p:nvGrpSpPr>
      <p:grpSpPr>
        <a:xfrm>
          <a:off x="0" y="0"/>
          <a:ext cx="0" cy="0"/>
          <a:chOff x="0" y="0"/>
          <a:chExt cx="0" cy="0"/>
        </a:xfrm>
      </p:grpSpPr>
      <p:sp>
        <p:nvSpPr>
          <p:cNvPr id="2275" name="Google Shape;2275;g73ebe5debd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6" name="Google Shape;2276;g73ebe5debd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2" name="Shape 2282"/>
        <p:cNvGrpSpPr/>
        <p:nvPr/>
      </p:nvGrpSpPr>
      <p:grpSpPr>
        <a:xfrm>
          <a:off x="0" y="0"/>
          <a:ext cx="0" cy="0"/>
          <a:chOff x="0" y="0"/>
          <a:chExt cx="0" cy="0"/>
        </a:xfrm>
      </p:grpSpPr>
      <p:sp>
        <p:nvSpPr>
          <p:cNvPr id="2283" name="Google Shape;2283;g73ebe5debd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4" name="Google Shape;2284;g73ebe5debd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3ebe5de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ebe5de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7" name="Shape 2297"/>
        <p:cNvGrpSpPr/>
        <p:nvPr/>
      </p:nvGrpSpPr>
      <p:grpSpPr>
        <a:xfrm>
          <a:off x="0" y="0"/>
          <a:ext cx="0" cy="0"/>
          <a:chOff x="0" y="0"/>
          <a:chExt cx="0" cy="0"/>
        </a:xfrm>
      </p:grpSpPr>
      <p:sp>
        <p:nvSpPr>
          <p:cNvPr id="2298" name="Google Shape;2298;g73ebe5debd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9" name="Google Shape;2299;g73ebe5debd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5" name="Shape 2315"/>
        <p:cNvGrpSpPr/>
        <p:nvPr/>
      </p:nvGrpSpPr>
      <p:grpSpPr>
        <a:xfrm>
          <a:off x="0" y="0"/>
          <a:ext cx="0" cy="0"/>
          <a:chOff x="0" y="0"/>
          <a:chExt cx="0" cy="0"/>
        </a:xfrm>
      </p:grpSpPr>
      <p:sp>
        <p:nvSpPr>
          <p:cNvPr id="2316" name="Google Shape;2316;g73ebe5debd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7" name="Google Shape;2317;g73ebe5debd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3" name="Shape 2333"/>
        <p:cNvGrpSpPr/>
        <p:nvPr/>
      </p:nvGrpSpPr>
      <p:grpSpPr>
        <a:xfrm>
          <a:off x="0" y="0"/>
          <a:ext cx="0" cy="0"/>
          <a:chOff x="0" y="0"/>
          <a:chExt cx="0" cy="0"/>
        </a:xfrm>
      </p:grpSpPr>
      <p:sp>
        <p:nvSpPr>
          <p:cNvPr id="2334" name="Google Shape;2334;g73ebe5debd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5" name="Google Shape;2335;g73ebe5debd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1" name="Shape 2351"/>
        <p:cNvGrpSpPr/>
        <p:nvPr/>
      </p:nvGrpSpPr>
      <p:grpSpPr>
        <a:xfrm>
          <a:off x="0" y="0"/>
          <a:ext cx="0" cy="0"/>
          <a:chOff x="0" y="0"/>
          <a:chExt cx="0" cy="0"/>
        </a:xfrm>
      </p:grpSpPr>
      <p:sp>
        <p:nvSpPr>
          <p:cNvPr id="2352" name="Google Shape;2352;g73ebe5debd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3" name="Google Shape;2353;g73ebe5debd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0" name="Shape 2370"/>
        <p:cNvGrpSpPr/>
        <p:nvPr/>
      </p:nvGrpSpPr>
      <p:grpSpPr>
        <a:xfrm>
          <a:off x="0" y="0"/>
          <a:ext cx="0" cy="0"/>
          <a:chOff x="0" y="0"/>
          <a:chExt cx="0" cy="0"/>
        </a:xfrm>
      </p:grpSpPr>
      <p:sp>
        <p:nvSpPr>
          <p:cNvPr id="2371" name="Google Shape;2371;g73ebe5debd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2" name="Google Shape;2372;g73ebe5debd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4" name="Shape 2384"/>
        <p:cNvGrpSpPr/>
        <p:nvPr/>
      </p:nvGrpSpPr>
      <p:grpSpPr>
        <a:xfrm>
          <a:off x="0" y="0"/>
          <a:ext cx="0" cy="0"/>
          <a:chOff x="0" y="0"/>
          <a:chExt cx="0" cy="0"/>
        </a:xfrm>
      </p:grpSpPr>
      <p:sp>
        <p:nvSpPr>
          <p:cNvPr id="2385" name="Google Shape;2385;g73ebe5debd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6" name="Google Shape;2386;g73ebe5debd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8" name="Shape 2398"/>
        <p:cNvGrpSpPr/>
        <p:nvPr/>
      </p:nvGrpSpPr>
      <p:grpSpPr>
        <a:xfrm>
          <a:off x="0" y="0"/>
          <a:ext cx="0" cy="0"/>
          <a:chOff x="0" y="0"/>
          <a:chExt cx="0" cy="0"/>
        </a:xfrm>
      </p:grpSpPr>
      <p:sp>
        <p:nvSpPr>
          <p:cNvPr id="2399" name="Google Shape;2399;g73ebe5debd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0" name="Google Shape;2400;g73ebe5debd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2" name="Shape 2412"/>
        <p:cNvGrpSpPr/>
        <p:nvPr/>
      </p:nvGrpSpPr>
      <p:grpSpPr>
        <a:xfrm>
          <a:off x="0" y="0"/>
          <a:ext cx="0" cy="0"/>
          <a:chOff x="0" y="0"/>
          <a:chExt cx="0" cy="0"/>
        </a:xfrm>
      </p:grpSpPr>
      <p:sp>
        <p:nvSpPr>
          <p:cNvPr id="2413" name="Google Shape;2413;g73ebe5debd_0_2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4" name="Google Shape;2414;g73ebe5deb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6" name="Shape 2426"/>
        <p:cNvGrpSpPr/>
        <p:nvPr/>
      </p:nvGrpSpPr>
      <p:grpSpPr>
        <a:xfrm>
          <a:off x="0" y="0"/>
          <a:ext cx="0" cy="0"/>
          <a:chOff x="0" y="0"/>
          <a:chExt cx="0" cy="0"/>
        </a:xfrm>
      </p:grpSpPr>
      <p:sp>
        <p:nvSpPr>
          <p:cNvPr id="2427" name="Google Shape;2427;g73ebe5debd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8" name="Google Shape;2428;g73ebe5debd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1" name="Shape 2441"/>
        <p:cNvGrpSpPr/>
        <p:nvPr/>
      </p:nvGrpSpPr>
      <p:grpSpPr>
        <a:xfrm>
          <a:off x="0" y="0"/>
          <a:ext cx="0" cy="0"/>
          <a:chOff x="0" y="0"/>
          <a:chExt cx="0" cy="0"/>
        </a:xfrm>
      </p:grpSpPr>
      <p:sp>
        <p:nvSpPr>
          <p:cNvPr id="2442" name="Google Shape;2442;g73ebe5debd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3" name="Google Shape;2443;g73ebe5debd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3ebe5de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be5de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6" name="Shape 2456"/>
        <p:cNvGrpSpPr/>
        <p:nvPr/>
      </p:nvGrpSpPr>
      <p:grpSpPr>
        <a:xfrm>
          <a:off x="0" y="0"/>
          <a:ext cx="0" cy="0"/>
          <a:chOff x="0" y="0"/>
          <a:chExt cx="0" cy="0"/>
        </a:xfrm>
      </p:grpSpPr>
      <p:sp>
        <p:nvSpPr>
          <p:cNvPr id="2457" name="Google Shape;2457;g73ebe5debd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73ebe5debd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2" name="Shape 2472"/>
        <p:cNvGrpSpPr/>
        <p:nvPr/>
      </p:nvGrpSpPr>
      <p:grpSpPr>
        <a:xfrm>
          <a:off x="0" y="0"/>
          <a:ext cx="0" cy="0"/>
          <a:chOff x="0" y="0"/>
          <a:chExt cx="0" cy="0"/>
        </a:xfrm>
      </p:grpSpPr>
      <p:sp>
        <p:nvSpPr>
          <p:cNvPr id="2473" name="Google Shape;2473;g73ebe5debd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4" name="Google Shape;2474;g73ebe5debd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0" name="Shape 2480"/>
        <p:cNvGrpSpPr/>
        <p:nvPr/>
      </p:nvGrpSpPr>
      <p:grpSpPr>
        <a:xfrm>
          <a:off x="0" y="0"/>
          <a:ext cx="0" cy="0"/>
          <a:chOff x="0" y="0"/>
          <a:chExt cx="0" cy="0"/>
        </a:xfrm>
      </p:grpSpPr>
      <p:sp>
        <p:nvSpPr>
          <p:cNvPr id="2481" name="Google Shape;2481;g73ebe5deb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2" name="Google Shape;2482;g73ebe5deb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9" name="Shape 2489"/>
        <p:cNvGrpSpPr/>
        <p:nvPr/>
      </p:nvGrpSpPr>
      <p:grpSpPr>
        <a:xfrm>
          <a:off x="0" y="0"/>
          <a:ext cx="0" cy="0"/>
          <a:chOff x="0" y="0"/>
          <a:chExt cx="0" cy="0"/>
        </a:xfrm>
      </p:grpSpPr>
      <p:sp>
        <p:nvSpPr>
          <p:cNvPr id="2490" name="Google Shape;2490;g73ebe5debd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1" name="Google Shape;2491;g73ebe5debd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7" name="Shape 2497"/>
        <p:cNvGrpSpPr/>
        <p:nvPr/>
      </p:nvGrpSpPr>
      <p:grpSpPr>
        <a:xfrm>
          <a:off x="0" y="0"/>
          <a:ext cx="0" cy="0"/>
          <a:chOff x="0" y="0"/>
          <a:chExt cx="0" cy="0"/>
        </a:xfrm>
      </p:grpSpPr>
      <p:sp>
        <p:nvSpPr>
          <p:cNvPr id="2498" name="Google Shape;2498;g73ebe5debd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9" name="Google Shape;2499;g73ebe5debd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5" name="Shape 2505"/>
        <p:cNvGrpSpPr/>
        <p:nvPr/>
      </p:nvGrpSpPr>
      <p:grpSpPr>
        <a:xfrm>
          <a:off x="0" y="0"/>
          <a:ext cx="0" cy="0"/>
          <a:chOff x="0" y="0"/>
          <a:chExt cx="0" cy="0"/>
        </a:xfrm>
      </p:grpSpPr>
      <p:sp>
        <p:nvSpPr>
          <p:cNvPr id="2506" name="Google Shape;2506;g73ebe5debd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7" name="Google Shape;2507;g73ebe5debd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3" name="Shape 2513"/>
        <p:cNvGrpSpPr/>
        <p:nvPr/>
      </p:nvGrpSpPr>
      <p:grpSpPr>
        <a:xfrm>
          <a:off x="0" y="0"/>
          <a:ext cx="0" cy="0"/>
          <a:chOff x="0" y="0"/>
          <a:chExt cx="0" cy="0"/>
        </a:xfrm>
      </p:grpSpPr>
      <p:sp>
        <p:nvSpPr>
          <p:cNvPr id="2514" name="Google Shape;2514;g73ebe5debd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5" name="Google Shape;2515;g73ebe5debd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1" name="Shape 2521"/>
        <p:cNvGrpSpPr/>
        <p:nvPr/>
      </p:nvGrpSpPr>
      <p:grpSpPr>
        <a:xfrm>
          <a:off x="0" y="0"/>
          <a:ext cx="0" cy="0"/>
          <a:chOff x="0" y="0"/>
          <a:chExt cx="0" cy="0"/>
        </a:xfrm>
      </p:grpSpPr>
      <p:sp>
        <p:nvSpPr>
          <p:cNvPr id="2522" name="Google Shape;2522;g73ebe5debd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3" name="Google Shape;2523;g73ebe5debd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0" name="Shape 2530"/>
        <p:cNvGrpSpPr/>
        <p:nvPr/>
      </p:nvGrpSpPr>
      <p:grpSpPr>
        <a:xfrm>
          <a:off x="0" y="0"/>
          <a:ext cx="0" cy="0"/>
          <a:chOff x="0" y="0"/>
          <a:chExt cx="0" cy="0"/>
        </a:xfrm>
      </p:grpSpPr>
      <p:sp>
        <p:nvSpPr>
          <p:cNvPr id="2531" name="Google Shape;2531;g73ebe5debd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2" name="Google Shape;2532;g73ebe5debd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8" name="Shape 2538"/>
        <p:cNvGrpSpPr/>
        <p:nvPr/>
      </p:nvGrpSpPr>
      <p:grpSpPr>
        <a:xfrm>
          <a:off x="0" y="0"/>
          <a:ext cx="0" cy="0"/>
          <a:chOff x="0" y="0"/>
          <a:chExt cx="0" cy="0"/>
        </a:xfrm>
      </p:grpSpPr>
      <p:sp>
        <p:nvSpPr>
          <p:cNvPr id="2539" name="Google Shape;2539;g73ebe5debd_0_2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0" name="Google Shape;2540;g73ebe5debd_0_2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3ebe5de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ebe5de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6" name="Shape 2546"/>
        <p:cNvGrpSpPr/>
        <p:nvPr/>
      </p:nvGrpSpPr>
      <p:grpSpPr>
        <a:xfrm>
          <a:off x="0" y="0"/>
          <a:ext cx="0" cy="0"/>
          <a:chOff x="0" y="0"/>
          <a:chExt cx="0" cy="0"/>
        </a:xfrm>
      </p:grpSpPr>
      <p:sp>
        <p:nvSpPr>
          <p:cNvPr id="2547" name="Google Shape;2547;g73ebe5debd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73ebe5debd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4" name="Shape 2554"/>
        <p:cNvGrpSpPr/>
        <p:nvPr/>
      </p:nvGrpSpPr>
      <p:grpSpPr>
        <a:xfrm>
          <a:off x="0" y="0"/>
          <a:ext cx="0" cy="0"/>
          <a:chOff x="0" y="0"/>
          <a:chExt cx="0" cy="0"/>
        </a:xfrm>
      </p:grpSpPr>
      <p:sp>
        <p:nvSpPr>
          <p:cNvPr id="2555" name="Google Shape;2555;g73ebe5debd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6" name="Google Shape;2556;g73ebe5debd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2" name="Shape 2562"/>
        <p:cNvGrpSpPr/>
        <p:nvPr/>
      </p:nvGrpSpPr>
      <p:grpSpPr>
        <a:xfrm>
          <a:off x="0" y="0"/>
          <a:ext cx="0" cy="0"/>
          <a:chOff x="0" y="0"/>
          <a:chExt cx="0" cy="0"/>
        </a:xfrm>
      </p:grpSpPr>
      <p:sp>
        <p:nvSpPr>
          <p:cNvPr id="2563" name="Google Shape;2563;g73ebe5debd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4" name="Google Shape;2564;g73ebe5debd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0" name="Shape 2570"/>
        <p:cNvGrpSpPr/>
        <p:nvPr/>
      </p:nvGrpSpPr>
      <p:grpSpPr>
        <a:xfrm>
          <a:off x="0" y="0"/>
          <a:ext cx="0" cy="0"/>
          <a:chOff x="0" y="0"/>
          <a:chExt cx="0" cy="0"/>
        </a:xfrm>
      </p:grpSpPr>
      <p:sp>
        <p:nvSpPr>
          <p:cNvPr id="2571" name="Google Shape;2571;g73ebe5deb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2" name="Google Shape;2572;g73ebe5debd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8" name="Shape 2578"/>
        <p:cNvGrpSpPr/>
        <p:nvPr/>
      </p:nvGrpSpPr>
      <p:grpSpPr>
        <a:xfrm>
          <a:off x="0" y="0"/>
          <a:ext cx="0" cy="0"/>
          <a:chOff x="0" y="0"/>
          <a:chExt cx="0" cy="0"/>
        </a:xfrm>
      </p:grpSpPr>
      <p:sp>
        <p:nvSpPr>
          <p:cNvPr id="2579" name="Google Shape;2579;g73ebe5debd_0_2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0" name="Google Shape;2580;g73ebe5debd_0_2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8" name="Shape 2588"/>
        <p:cNvGrpSpPr/>
        <p:nvPr/>
      </p:nvGrpSpPr>
      <p:grpSpPr>
        <a:xfrm>
          <a:off x="0" y="0"/>
          <a:ext cx="0" cy="0"/>
          <a:chOff x="0" y="0"/>
          <a:chExt cx="0" cy="0"/>
        </a:xfrm>
      </p:grpSpPr>
      <p:sp>
        <p:nvSpPr>
          <p:cNvPr id="2589" name="Google Shape;2589;g73ebe5debd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0" name="Google Shape;2590;g73ebe5debd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6" name="Shape 2596"/>
        <p:cNvGrpSpPr/>
        <p:nvPr/>
      </p:nvGrpSpPr>
      <p:grpSpPr>
        <a:xfrm>
          <a:off x="0" y="0"/>
          <a:ext cx="0" cy="0"/>
          <a:chOff x="0" y="0"/>
          <a:chExt cx="0" cy="0"/>
        </a:xfrm>
      </p:grpSpPr>
      <p:sp>
        <p:nvSpPr>
          <p:cNvPr id="2597" name="Google Shape;2597;g6ae82da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8" name="Google Shape;2598;g6ae82da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3" name="Shape 2603"/>
        <p:cNvGrpSpPr/>
        <p:nvPr/>
      </p:nvGrpSpPr>
      <p:grpSpPr>
        <a:xfrm>
          <a:off x="0" y="0"/>
          <a:ext cx="0" cy="0"/>
          <a:chOff x="0" y="0"/>
          <a:chExt cx="0" cy="0"/>
        </a:xfrm>
      </p:grpSpPr>
      <p:sp>
        <p:nvSpPr>
          <p:cNvPr id="2604" name="Google Shape;2604;g6ae82da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5" name="Google Shape;2605;g6ae82da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1" name="Shape 2611"/>
        <p:cNvGrpSpPr/>
        <p:nvPr/>
      </p:nvGrpSpPr>
      <p:grpSpPr>
        <a:xfrm>
          <a:off x="0" y="0"/>
          <a:ext cx="0" cy="0"/>
          <a:chOff x="0" y="0"/>
          <a:chExt cx="0" cy="0"/>
        </a:xfrm>
      </p:grpSpPr>
      <p:sp>
        <p:nvSpPr>
          <p:cNvPr id="2612" name="Google Shape;2612;g6b0b070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3" name="Google Shape;2613;g6b0b070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9" name="Shape 2619"/>
        <p:cNvGrpSpPr/>
        <p:nvPr/>
      </p:nvGrpSpPr>
      <p:grpSpPr>
        <a:xfrm>
          <a:off x="0" y="0"/>
          <a:ext cx="0" cy="0"/>
          <a:chOff x="0" y="0"/>
          <a:chExt cx="0" cy="0"/>
        </a:xfrm>
      </p:grpSpPr>
      <p:sp>
        <p:nvSpPr>
          <p:cNvPr id="2620" name="Google Shape;2620;g6b0b07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1" name="Google Shape;2621;g6b0b07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3ebe5de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ebe5de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7" name="Shape 2627"/>
        <p:cNvGrpSpPr/>
        <p:nvPr/>
      </p:nvGrpSpPr>
      <p:grpSpPr>
        <a:xfrm>
          <a:off x="0" y="0"/>
          <a:ext cx="0" cy="0"/>
          <a:chOff x="0" y="0"/>
          <a:chExt cx="0" cy="0"/>
        </a:xfrm>
      </p:grpSpPr>
      <p:sp>
        <p:nvSpPr>
          <p:cNvPr id="2628" name="Google Shape;2628;g6b0b070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9" name="Google Shape;2629;g6b0b070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5" name="Shape 2635"/>
        <p:cNvGrpSpPr/>
        <p:nvPr/>
      </p:nvGrpSpPr>
      <p:grpSpPr>
        <a:xfrm>
          <a:off x="0" y="0"/>
          <a:ext cx="0" cy="0"/>
          <a:chOff x="0" y="0"/>
          <a:chExt cx="0" cy="0"/>
        </a:xfrm>
      </p:grpSpPr>
      <p:sp>
        <p:nvSpPr>
          <p:cNvPr id="2636" name="Google Shape;2636;g6b0b070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7" name="Google Shape;2637;g6b0b070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3" name="Shape 2643"/>
        <p:cNvGrpSpPr/>
        <p:nvPr/>
      </p:nvGrpSpPr>
      <p:grpSpPr>
        <a:xfrm>
          <a:off x="0" y="0"/>
          <a:ext cx="0" cy="0"/>
          <a:chOff x="0" y="0"/>
          <a:chExt cx="0" cy="0"/>
        </a:xfrm>
      </p:grpSpPr>
      <p:sp>
        <p:nvSpPr>
          <p:cNvPr id="2644" name="Google Shape;2644;g6b0b070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6b0b070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1" name="Shape 2651"/>
        <p:cNvGrpSpPr/>
        <p:nvPr/>
      </p:nvGrpSpPr>
      <p:grpSpPr>
        <a:xfrm>
          <a:off x="0" y="0"/>
          <a:ext cx="0" cy="0"/>
          <a:chOff x="0" y="0"/>
          <a:chExt cx="0" cy="0"/>
        </a:xfrm>
      </p:grpSpPr>
      <p:sp>
        <p:nvSpPr>
          <p:cNvPr id="2652" name="Google Shape;2652;g6b0b0701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6b0b0701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9" name="Shape 2659"/>
        <p:cNvGrpSpPr/>
        <p:nvPr/>
      </p:nvGrpSpPr>
      <p:grpSpPr>
        <a:xfrm>
          <a:off x="0" y="0"/>
          <a:ext cx="0" cy="0"/>
          <a:chOff x="0" y="0"/>
          <a:chExt cx="0" cy="0"/>
        </a:xfrm>
      </p:grpSpPr>
      <p:sp>
        <p:nvSpPr>
          <p:cNvPr id="2660" name="Google Shape;2660;g6b0b0701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6b0b0701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6" name="Shape 2666"/>
        <p:cNvGrpSpPr/>
        <p:nvPr/>
      </p:nvGrpSpPr>
      <p:grpSpPr>
        <a:xfrm>
          <a:off x="0" y="0"/>
          <a:ext cx="0" cy="0"/>
          <a:chOff x="0" y="0"/>
          <a:chExt cx="0" cy="0"/>
        </a:xfrm>
      </p:grpSpPr>
      <p:sp>
        <p:nvSpPr>
          <p:cNvPr id="2667" name="Google Shape;2667;g6b0b070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8" name="Google Shape;2668;g6b0b070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4" name="Shape 2674"/>
        <p:cNvGrpSpPr/>
        <p:nvPr/>
      </p:nvGrpSpPr>
      <p:grpSpPr>
        <a:xfrm>
          <a:off x="0" y="0"/>
          <a:ext cx="0" cy="0"/>
          <a:chOff x="0" y="0"/>
          <a:chExt cx="0" cy="0"/>
        </a:xfrm>
      </p:grpSpPr>
      <p:sp>
        <p:nvSpPr>
          <p:cNvPr id="2675" name="Google Shape;2675;g6b0b0701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6" name="Google Shape;2676;g6b0b0701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2" name="Shape 2682"/>
        <p:cNvGrpSpPr/>
        <p:nvPr/>
      </p:nvGrpSpPr>
      <p:grpSpPr>
        <a:xfrm>
          <a:off x="0" y="0"/>
          <a:ext cx="0" cy="0"/>
          <a:chOff x="0" y="0"/>
          <a:chExt cx="0" cy="0"/>
        </a:xfrm>
      </p:grpSpPr>
      <p:sp>
        <p:nvSpPr>
          <p:cNvPr id="2683" name="Google Shape;2683;g6b0b0701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4" name="Google Shape;2684;g6b0b0701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0" name="Shape 2690"/>
        <p:cNvGrpSpPr/>
        <p:nvPr/>
      </p:nvGrpSpPr>
      <p:grpSpPr>
        <a:xfrm>
          <a:off x="0" y="0"/>
          <a:ext cx="0" cy="0"/>
          <a:chOff x="0" y="0"/>
          <a:chExt cx="0" cy="0"/>
        </a:xfrm>
      </p:grpSpPr>
      <p:sp>
        <p:nvSpPr>
          <p:cNvPr id="2691" name="Google Shape;2691;g6b1971c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2" name="Google Shape;2692;g6b1971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8" name="Shape 2698"/>
        <p:cNvGrpSpPr/>
        <p:nvPr/>
      </p:nvGrpSpPr>
      <p:grpSpPr>
        <a:xfrm>
          <a:off x="0" y="0"/>
          <a:ext cx="0" cy="0"/>
          <a:chOff x="0" y="0"/>
          <a:chExt cx="0" cy="0"/>
        </a:xfrm>
      </p:grpSpPr>
      <p:sp>
        <p:nvSpPr>
          <p:cNvPr id="2699" name="Google Shape;2699;g6b1971c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0" name="Google Shape;2700;g6b1971c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3ebe5de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ebe5de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73ebe5d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3ebe5d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5" name="Shape 2705"/>
        <p:cNvGrpSpPr/>
        <p:nvPr/>
      </p:nvGrpSpPr>
      <p:grpSpPr>
        <a:xfrm>
          <a:off x="0" y="0"/>
          <a:ext cx="0" cy="0"/>
          <a:chOff x="0" y="0"/>
          <a:chExt cx="0" cy="0"/>
        </a:xfrm>
      </p:grpSpPr>
      <p:sp>
        <p:nvSpPr>
          <p:cNvPr id="2706" name="Google Shape;2706;g6b1971c6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7" name="Google Shape;2707;g6b1971c6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3" name="Shape 2713"/>
        <p:cNvGrpSpPr/>
        <p:nvPr/>
      </p:nvGrpSpPr>
      <p:grpSpPr>
        <a:xfrm>
          <a:off x="0" y="0"/>
          <a:ext cx="0" cy="0"/>
          <a:chOff x="0" y="0"/>
          <a:chExt cx="0" cy="0"/>
        </a:xfrm>
      </p:grpSpPr>
      <p:sp>
        <p:nvSpPr>
          <p:cNvPr id="2714" name="Google Shape;2714;g6b1971c6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5" name="Google Shape;2715;g6b1971c6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1" name="Shape 2721"/>
        <p:cNvGrpSpPr/>
        <p:nvPr/>
      </p:nvGrpSpPr>
      <p:grpSpPr>
        <a:xfrm>
          <a:off x="0" y="0"/>
          <a:ext cx="0" cy="0"/>
          <a:chOff x="0" y="0"/>
          <a:chExt cx="0" cy="0"/>
        </a:xfrm>
      </p:grpSpPr>
      <p:sp>
        <p:nvSpPr>
          <p:cNvPr id="2722" name="Google Shape;2722;g6b1971c6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3" name="Google Shape;2723;g6b1971c6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9" name="Shape 2729"/>
        <p:cNvGrpSpPr/>
        <p:nvPr/>
      </p:nvGrpSpPr>
      <p:grpSpPr>
        <a:xfrm>
          <a:off x="0" y="0"/>
          <a:ext cx="0" cy="0"/>
          <a:chOff x="0" y="0"/>
          <a:chExt cx="0" cy="0"/>
        </a:xfrm>
      </p:grpSpPr>
      <p:sp>
        <p:nvSpPr>
          <p:cNvPr id="2730" name="Google Shape;2730;g6b1971c6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1" name="Google Shape;2731;g6b1971c6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7" name="Shape 2737"/>
        <p:cNvGrpSpPr/>
        <p:nvPr/>
      </p:nvGrpSpPr>
      <p:grpSpPr>
        <a:xfrm>
          <a:off x="0" y="0"/>
          <a:ext cx="0" cy="0"/>
          <a:chOff x="0" y="0"/>
          <a:chExt cx="0" cy="0"/>
        </a:xfrm>
      </p:grpSpPr>
      <p:sp>
        <p:nvSpPr>
          <p:cNvPr id="2738" name="Google Shape;2738;g6b1971c6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9" name="Google Shape;2739;g6b1971c6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5" name="Shape 2745"/>
        <p:cNvGrpSpPr/>
        <p:nvPr/>
      </p:nvGrpSpPr>
      <p:grpSpPr>
        <a:xfrm>
          <a:off x="0" y="0"/>
          <a:ext cx="0" cy="0"/>
          <a:chOff x="0" y="0"/>
          <a:chExt cx="0" cy="0"/>
        </a:xfrm>
      </p:grpSpPr>
      <p:sp>
        <p:nvSpPr>
          <p:cNvPr id="2746" name="Google Shape;2746;g6b1971c6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7" name="Google Shape;2747;g6b1971c6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3" name="Shape 2753"/>
        <p:cNvGrpSpPr/>
        <p:nvPr/>
      </p:nvGrpSpPr>
      <p:grpSpPr>
        <a:xfrm>
          <a:off x="0" y="0"/>
          <a:ext cx="0" cy="0"/>
          <a:chOff x="0" y="0"/>
          <a:chExt cx="0" cy="0"/>
        </a:xfrm>
      </p:grpSpPr>
      <p:sp>
        <p:nvSpPr>
          <p:cNvPr id="2754" name="Google Shape;2754;g6b1971c6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5" name="Google Shape;2755;g6b1971c6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0" name="Shape 2760"/>
        <p:cNvGrpSpPr/>
        <p:nvPr/>
      </p:nvGrpSpPr>
      <p:grpSpPr>
        <a:xfrm>
          <a:off x="0" y="0"/>
          <a:ext cx="0" cy="0"/>
          <a:chOff x="0" y="0"/>
          <a:chExt cx="0" cy="0"/>
        </a:xfrm>
      </p:grpSpPr>
      <p:sp>
        <p:nvSpPr>
          <p:cNvPr id="2761" name="Google Shape;2761;g6b1971c6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2" name="Google Shape;2762;g6b1971c6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7" name="Shape 2767"/>
        <p:cNvGrpSpPr/>
        <p:nvPr/>
      </p:nvGrpSpPr>
      <p:grpSpPr>
        <a:xfrm>
          <a:off x="0" y="0"/>
          <a:ext cx="0" cy="0"/>
          <a:chOff x="0" y="0"/>
          <a:chExt cx="0" cy="0"/>
        </a:xfrm>
      </p:grpSpPr>
      <p:sp>
        <p:nvSpPr>
          <p:cNvPr id="2768" name="Google Shape;2768;g6b1971c6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9" name="Google Shape;2769;g6b1971c6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4" name="Shape 2774"/>
        <p:cNvGrpSpPr/>
        <p:nvPr/>
      </p:nvGrpSpPr>
      <p:grpSpPr>
        <a:xfrm>
          <a:off x="0" y="0"/>
          <a:ext cx="0" cy="0"/>
          <a:chOff x="0" y="0"/>
          <a:chExt cx="0" cy="0"/>
        </a:xfrm>
      </p:grpSpPr>
      <p:sp>
        <p:nvSpPr>
          <p:cNvPr id="2775" name="Google Shape;2775;g6b1971c6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6" name="Google Shape;2776;g6b1971c6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3ebe5de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3ebe5de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1" name="Shape 2781"/>
        <p:cNvGrpSpPr/>
        <p:nvPr/>
      </p:nvGrpSpPr>
      <p:grpSpPr>
        <a:xfrm>
          <a:off x="0" y="0"/>
          <a:ext cx="0" cy="0"/>
          <a:chOff x="0" y="0"/>
          <a:chExt cx="0" cy="0"/>
        </a:xfrm>
      </p:grpSpPr>
      <p:sp>
        <p:nvSpPr>
          <p:cNvPr id="2782" name="Google Shape;2782;g6b1971c6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3" name="Google Shape;2783;g6b1971c6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8" name="Shape 2788"/>
        <p:cNvGrpSpPr/>
        <p:nvPr/>
      </p:nvGrpSpPr>
      <p:grpSpPr>
        <a:xfrm>
          <a:off x="0" y="0"/>
          <a:ext cx="0" cy="0"/>
          <a:chOff x="0" y="0"/>
          <a:chExt cx="0" cy="0"/>
        </a:xfrm>
      </p:grpSpPr>
      <p:sp>
        <p:nvSpPr>
          <p:cNvPr id="2789" name="Google Shape;2789;g6b1971c6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0" name="Google Shape;2790;g6b1971c6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5" name="Shape 2795"/>
        <p:cNvGrpSpPr/>
        <p:nvPr/>
      </p:nvGrpSpPr>
      <p:grpSpPr>
        <a:xfrm>
          <a:off x="0" y="0"/>
          <a:ext cx="0" cy="0"/>
          <a:chOff x="0" y="0"/>
          <a:chExt cx="0" cy="0"/>
        </a:xfrm>
      </p:grpSpPr>
      <p:sp>
        <p:nvSpPr>
          <p:cNvPr id="2796" name="Google Shape;2796;g6b1971c6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6b1971c6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2" name="Shape 2802"/>
        <p:cNvGrpSpPr/>
        <p:nvPr/>
      </p:nvGrpSpPr>
      <p:grpSpPr>
        <a:xfrm>
          <a:off x="0" y="0"/>
          <a:ext cx="0" cy="0"/>
          <a:chOff x="0" y="0"/>
          <a:chExt cx="0" cy="0"/>
        </a:xfrm>
      </p:grpSpPr>
      <p:sp>
        <p:nvSpPr>
          <p:cNvPr id="2803" name="Google Shape;2803;g6b1971c6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4" name="Google Shape;2804;g6b1971c6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9" name="Shape 2809"/>
        <p:cNvGrpSpPr/>
        <p:nvPr/>
      </p:nvGrpSpPr>
      <p:grpSpPr>
        <a:xfrm>
          <a:off x="0" y="0"/>
          <a:ext cx="0" cy="0"/>
          <a:chOff x="0" y="0"/>
          <a:chExt cx="0" cy="0"/>
        </a:xfrm>
      </p:grpSpPr>
      <p:sp>
        <p:nvSpPr>
          <p:cNvPr id="2810" name="Google Shape;2810;g6b1971c6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1" name="Google Shape;2811;g6b1971c6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7" name="Shape 2817"/>
        <p:cNvGrpSpPr/>
        <p:nvPr/>
      </p:nvGrpSpPr>
      <p:grpSpPr>
        <a:xfrm>
          <a:off x="0" y="0"/>
          <a:ext cx="0" cy="0"/>
          <a:chOff x="0" y="0"/>
          <a:chExt cx="0" cy="0"/>
        </a:xfrm>
      </p:grpSpPr>
      <p:sp>
        <p:nvSpPr>
          <p:cNvPr id="2818" name="Google Shape;2818;g6b1971c6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9" name="Google Shape;2819;g6b1971c6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5" name="Shape 2825"/>
        <p:cNvGrpSpPr/>
        <p:nvPr/>
      </p:nvGrpSpPr>
      <p:grpSpPr>
        <a:xfrm>
          <a:off x="0" y="0"/>
          <a:ext cx="0" cy="0"/>
          <a:chOff x="0" y="0"/>
          <a:chExt cx="0" cy="0"/>
        </a:xfrm>
      </p:grpSpPr>
      <p:sp>
        <p:nvSpPr>
          <p:cNvPr id="2826" name="Google Shape;2826;g6b1971c6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7" name="Google Shape;2827;g6b1971c6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3ebe5de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ebe5de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3ebe5deb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ebe5deb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3ebe5deb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ebe5deb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3ebe5deb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3ebe5deb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3ebe5de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3ebe5de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73ebe5de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3ebe5de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73ebe5de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ebe5de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73ebe5deb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3ebe5deb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3ebe5d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3ebe5d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73ebe5d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3ebe5d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73ebe5deb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3ebe5deb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73ebe5de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ebe5de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73ebe5d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3ebe5d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73ebe5deb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3ebe5deb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73ebe5deb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73ebe5deb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73ebe5deb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73ebe5deb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73ebe5deb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73ebe5deb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73ebe5de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73ebe5de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73ebe5deb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73ebe5deb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3ebe5d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ebe5d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g73ebe5deb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73ebe5deb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g73ebe5deb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73ebe5deb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g73ebe5deb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73ebe5deb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g73ebe5deb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73ebe5deb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g73ebe5deb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73ebe5deb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g73ebe5deb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73ebe5deb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Google Shape;750;g73ebe5deb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73ebe5deb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2" name="Shape 782"/>
        <p:cNvGrpSpPr/>
        <p:nvPr/>
      </p:nvGrpSpPr>
      <p:grpSpPr>
        <a:xfrm>
          <a:off x="0" y="0"/>
          <a:ext cx="0" cy="0"/>
          <a:chOff x="0" y="0"/>
          <a:chExt cx="0" cy="0"/>
        </a:xfrm>
      </p:grpSpPr>
      <p:sp>
        <p:nvSpPr>
          <p:cNvPr id="783" name="Google Shape;783;g73ebe5deb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73ebe5deb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1" name="Shape 791"/>
        <p:cNvGrpSpPr/>
        <p:nvPr/>
      </p:nvGrpSpPr>
      <p:grpSpPr>
        <a:xfrm>
          <a:off x="0" y="0"/>
          <a:ext cx="0" cy="0"/>
          <a:chOff x="0" y="0"/>
          <a:chExt cx="0" cy="0"/>
        </a:xfrm>
      </p:grpSpPr>
      <p:sp>
        <p:nvSpPr>
          <p:cNvPr id="792" name="Google Shape;792;g73ebe5de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73ebe5de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9" name="Shape 799"/>
        <p:cNvGrpSpPr/>
        <p:nvPr/>
      </p:nvGrpSpPr>
      <p:grpSpPr>
        <a:xfrm>
          <a:off x="0" y="0"/>
          <a:ext cx="0" cy="0"/>
          <a:chOff x="0" y="0"/>
          <a:chExt cx="0" cy="0"/>
        </a:xfrm>
      </p:grpSpPr>
      <p:sp>
        <p:nvSpPr>
          <p:cNvPr id="800" name="Google Shape;800;g73ebe5deb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73ebe5deb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3ebe5d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ebe5d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7" name="Shape 807"/>
        <p:cNvGrpSpPr/>
        <p:nvPr/>
      </p:nvGrpSpPr>
      <p:grpSpPr>
        <a:xfrm>
          <a:off x="0" y="0"/>
          <a:ext cx="0" cy="0"/>
          <a:chOff x="0" y="0"/>
          <a:chExt cx="0" cy="0"/>
        </a:xfrm>
      </p:grpSpPr>
      <p:sp>
        <p:nvSpPr>
          <p:cNvPr id="808" name="Google Shape;808;g73ebe5deb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73ebe5deb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Google Shape;816;g73ebe5deb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73ebe5deb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3" name="Shape 823"/>
        <p:cNvGrpSpPr/>
        <p:nvPr/>
      </p:nvGrpSpPr>
      <p:grpSpPr>
        <a:xfrm>
          <a:off x="0" y="0"/>
          <a:ext cx="0" cy="0"/>
          <a:chOff x="0" y="0"/>
          <a:chExt cx="0" cy="0"/>
        </a:xfrm>
      </p:grpSpPr>
      <p:sp>
        <p:nvSpPr>
          <p:cNvPr id="824" name="Google Shape;824;g73ebe5deb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73ebe5deb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1" name="Shape 831"/>
        <p:cNvGrpSpPr/>
        <p:nvPr/>
      </p:nvGrpSpPr>
      <p:grpSpPr>
        <a:xfrm>
          <a:off x="0" y="0"/>
          <a:ext cx="0" cy="0"/>
          <a:chOff x="0" y="0"/>
          <a:chExt cx="0" cy="0"/>
        </a:xfrm>
      </p:grpSpPr>
      <p:sp>
        <p:nvSpPr>
          <p:cNvPr id="832" name="Google Shape;832;g73ebe5deb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73ebe5deb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9" name="Shape 839"/>
        <p:cNvGrpSpPr/>
        <p:nvPr/>
      </p:nvGrpSpPr>
      <p:grpSpPr>
        <a:xfrm>
          <a:off x="0" y="0"/>
          <a:ext cx="0" cy="0"/>
          <a:chOff x="0" y="0"/>
          <a:chExt cx="0" cy="0"/>
        </a:xfrm>
      </p:grpSpPr>
      <p:sp>
        <p:nvSpPr>
          <p:cNvPr id="840" name="Google Shape;840;g73ebe5deb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73ebe5deb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Google Shape;848;g73ebe5deb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73ebe5deb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5" name="Shape 855"/>
        <p:cNvGrpSpPr/>
        <p:nvPr/>
      </p:nvGrpSpPr>
      <p:grpSpPr>
        <a:xfrm>
          <a:off x="0" y="0"/>
          <a:ext cx="0" cy="0"/>
          <a:chOff x="0" y="0"/>
          <a:chExt cx="0" cy="0"/>
        </a:xfrm>
      </p:grpSpPr>
      <p:sp>
        <p:nvSpPr>
          <p:cNvPr id="856" name="Google Shape;856;g73ebe5debd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73ebe5debd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3" name="Shape 863"/>
        <p:cNvGrpSpPr/>
        <p:nvPr/>
      </p:nvGrpSpPr>
      <p:grpSpPr>
        <a:xfrm>
          <a:off x="0" y="0"/>
          <a:ext cx="0" cy="0"/>
          <a:chOff x="0" y="0"/>
          <a:chExt cx="0" cy="0"/>
        </a:xfrm>
      </p:grpSpPr>
      <p:sp>
        <p:nvSpPr>
          <p:cNvPr id="864" name="Google Shape;864;g73ebe5debd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73ebe5debd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1" name="Shape 871"/>
        <p:cNvGrpSpPr/>
        <p:nvPr/>
      </p:nvGrpSpPr>
      <p:grpSpPr>
        <a:xfrm>
          <a:off x="0" y="0"/>
          <a:ext cx="0" cy="0"/>
          <a:chOff x="0" y="0"/>
          <a:chExt cx="0" cy="0"/>
        </a:xfrm>
      </p:grpSpPr>
      <p:sp>
        <p:nvSpPr>
          <p:cNvPr id="872" name="Google Shape;872;g73ebe5deb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73ebe5deb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Google Shape;880;g73ebe5deb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73ebe5deb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3ebe5de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ebe5de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0" name="Shape 900"/>
        <p:cNvGrpSpPr/>
        <p:nvPr/>
      </p:nvGrpSpPr>
      <p:grpSpPr>
        <a:xfrm>
          <a:off x="0" y="0"/>
          <a:ext cx="0" cy="0"/>
          <a:chOff x="0" y="0"/>
          <a:chExt cx="0" cy="0"/>
        </a:xfrm>
      </p:grpSpPr>
      <p:sp>
        <p:nvSpPr>
          <p:cNvPr id="901" name="Google Shape;901;g73ebe5debd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73ebe5debd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1" name="Shape 921"/>
        <p:cNvGrpSpPr/>
        <p:nvPr/>
      </p:nvGrpSpPr>
      <p:grpSpPr>
        <a:xfrm>
          <a:off x="0" y="0"/>
          <a:ext cx="0" cy="0"/>
          <a:chOff x="0" y="0"/>
          <a:chExt cx="0" cy="0"/>
        </a:xfrm>
      </p:grpSpPr>
      <p:sp>
        <p:nvSpPr>
          <p:cNvPr id="922" name="Google Shape;922;g73ebe5deb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73ebe5deb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9" name="Shape 929"/>
        <p:cNvGrpSpPr/>
        <p:nvPr/>
      </p:nvGrpSpPr>
      <p:grpSpPr>
        <a:xfrm>
          <a:off x="0" y="0"/>
          <a:ext cx="0" cy="0"/>
          <a:chOff x="0" y="0"/>
          <a:chExt cx="0" cy="0"/>
        </a:xfrm>
      </p:grpSpPr>
      <p:sp>
        <p:nvSpPr>
          <p:cNvPr id="930" name="Google Shape;930;g73ebe5deb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73ebe5deb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5" name="Shape 945"/>
        <p:cNvGrpSpPr/>
        <p:nvPr/>
      </p:nvGrpSpPr>
      <p:grpSpPr>
        <a:xfrm>
          <a:off x="0" y="0"/>
          <a:ext cx="0" cy="0"/>
          <a:chOff x="0" y="0"/>
          <a:chExt cx="0" cy="0"/>
        </a:xfrm>
      </p:grpSpPr>
      <p:sp>
        <p:nvSpPr>
          <p:cNvPr id="946" name="Google Shape;946;g73ebe5deb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73ebe5deb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1" name="Shape 961"/>
        <p:cNvGrpSpPr/>
        <p:nvPr/>
      </p:nvGrpSpPr>
      <p:grpSpPr>
        <a:xfrm>
          <a:off x="0" y="0"/>
          <a:ext cx="0" cy="0"/>
          <a:chOff x="0" y="0"/>
          <a:chExt cx="0" cy="0"/>
        </a:xfrm>
      </p:grpSpPr>
      <p:sp>
        <p:nvSpPr>
          <p:cNvPr id="962" name="Google Shape;962;g73ebe5deb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73ebe5deb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7" name="Shape 977"/>
        <p:cNvGrpSpPr/>
        <p:nvPr/>
      </p:nvGrpSpPr>
      <p:grpSpPr>
        <a:xfrm>
          <a:off x="0" y="0"/>
          <a:ext cx="0" cy="0"/>
          <a:chOff x="0" y="0"/>
          <a:chExt cx="0" cy="0"/>
        </a:xfrm>
      </p:grpSpPr>
      <p:sp>
        <p:nvSpPr>
          <p:cNvPr id="978" name="Google Shape;978;g73ebe5deb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73ebe5deb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3" name="Shape 993"/>
        <p:cNvGrpSpPr/>
        <p:nvPr/>
      </p:nvGrpSpPr>
      <p:grpSpPr>
        <a:xfrm>
          <a:off x="0" y="0"/>
          <a:ext cx="0" cy="0"/>
          <a:chOff x="0" y="0"/>
          <a:chExt cx="0" cy="0"/>
        </a:xfrm>
      </p:grpSpPr>
      <p:sp>
        <p:nvSpPr>
          <p:cNvPr id="994" name="Google Shape;994;g73ebe5deb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73ebe5deb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0" name="Shape 1010"/>
        <p:cNvGrpSpPr/>
        <p:nvPr/>
      </p:nvGrpSpPr>
      <p:grpSpPr>
        <a:xfrm>
          <a:off x="0" y="0"/>
          <a:ext cx="0" cy="0"/>
          <a:chOff x="0" y="0"/>
          <a:chExt cx="0" cy="0"/>
        </a:xfrm>
      </p:grpSpPr>
      <p:sp>
        <p:nvSpPr>
          <p:cNvPr id="1011" name="Google Shape;1011;g73ebe5deb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73ebe5deb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7" name="Shape 1027"/>
        <p:cNvGrpSpPr/>
        <p:nvPr/>
      </p:nvGrpSpPr>
      <p:grpSpPr>
        <a:xfrm>
          <a:off x="0" y="0"/>
          <a:ext cx="0" cy="0"/>
          <a:chOff x="0" y="0"/>
          <a:chExt cx="0" cy="0"/>
        </a:xfrm>
      </p:grpSpPr>
      <p:sp>
        <p:nvSpPr>
          <p:cNvPr id="1028" name="Google Shape;1028;g73ebe5deb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73ebe5deb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5" name="Shape 1045"/>
        <p:cNvGrpSpPr/>
        <p:nvPr/>
      </p:nvGrpSpPr>
      <p:grpSpPr>
        <a:xfrm>
          <a:off x="0" y="0"/>
          <a:ext cx="0" cy="0"/>
          <a:chOff x="0" y="0"/>
          <a:chExt cx="0" cy="0"/>
        </a:xfrm>
      </p:grpSpPr>
      <p:sp>
        <p:nvSpPr>
          <p:cNvPr id="1046" name="Google Shape;1046;g73ebe5deb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73ebe5deb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3ebe5d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ebe5d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3" name="Shape 1063"/>
        <p:cNvGrpSpPr/>
        <p:nvPr/>
      </p:nvGrpSpPr>
      <p:grpSpPr>
        <a:xfrm>
          <a:off x="0" y="0"/>
          <a:ext cx="0" cy="0"/>
          <a:chOff x="0" y="0"/>
          <a:chExt cx="0" cy="0"/>
        </a:xfrm>
      </p:grpSpPr>
      <p:sp>
        <p:nvSpPr>
          <p:cNvPr id="1064" name="Google Shape;1064;g73ebe5deb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73ebe5deb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1" name="Shape 1081"/>
        <p:cNvGrpSpPr/>
        <p:nvPr/>
      </p:nvGrpSpPr>
      <p:grpSpPr>
        <a:xfrm>
          <a:off x="0" y="0"/>
          <a:ext cx="0" cy="0"/>
          <a:chOff x="0" y="0"/>
          <a:chExt cx="0" cy="0"/>
        </a:xfrm>
      </p:grpSpPr>
      <p:sp>
        <p:nvSpPr>
          <p:cNvPr id="1082" name="Google Shape;1082;g73ebe5deb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73ebe5deb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6" name="Shape 1096"/>
        <p:cNvGrpSpPr/>
        <p:nvPr/>
      </p:nvGrpSpPr>
      <p:grpSpPr>
        <a:xfrm>
          <a:off x="0" y="0"/>
          <a:ext cx="0" cy="0"/>
          <a:chOff x="0" y="0"/>
          <a:chExt cx="0" cy="0"/>
        </a:xfrm>
      </p:grpSpPr>
      <p:sp>
        <p:nvSpPr>
          <p:cNvPr id="1097" name="Google Shape;1097;g73ebe5deb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73ebe5deb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3" name="Shape 1113"/>
        <p:cNvGrpSpPr/>
        <p:nvPr/>
      </p:nvGrpSpPr>
      <p:grpSpPr>
        <a:xfrm>
          <a:off x="0" y="0"/>
          <a:ext cx="0" cy="0"/>
          <a:chOff x="0" y="0"/>
          <a:chExt cx="0" cy="0"/>
        </a:xfrm>
      </p:grpSpPr>
      <p:sp>
        <p:nvSpPr>
          <p:cNvPr id="1114" name="Google Shape;1114;g73ebe5deb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73ebe5deb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0" name="Shape 1130"/>
        <p:cNvGrpSpPr/>
        <p:nvPr/>
      </p:nvGrpSpPr>
      <p:grpSpPr>
        <a:xfrm>
          <a:off x="0" y="0"/>
          <a:ext cx="0" cy="0"/>
          <a:chOff x="0" y="0"/>
          <a:chExt cx="0" cy="0"/>
        </a:xfrm>
      </p:grpSpPr>
      <p:sp>
        <p:nvSpPr>
          <p:cNvPr id="1131" name="Google Shape;1131;g73ebe5deb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2" name="Google Shape;1132;g73ebe5deb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4" name="Shape 1144"/>
        <p:cNvGrpSpPr/>
        <p:nvPr/>
      </p:nvGrpSpPr>
      <p:grpSpPr>
        <a:xfrm>
          <a:off x="0" y="0"/>
          <a:ext cx="0" cy="0"/>
          <a:chOff x="0" y="0"/>
          <a:chExt cx="0" cy="0"/>
        </a:xfrm>
      </p:grpSpPr>
      <p:sp>
        <p:nvSpPr>
          <p:cNvPr id="1145" name="Google Shape;1145;g73ebe5deb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73ebe5deb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2" name="Shape 1152"/>
        <p:cNvGrpSpPr/>
        <p:nvPr/>
      </p:nvGrpSpPr>
      <p:grpSpPr>
        <a:xfrm>
          <a:off x="0" y="0"/>
          <a:ext cx="0" cy="0"/>
          <a:chOff x="0" y="0"/>
          <a:chExt cx="0" cy="0"/>
        </a:xfrm>
      </p:grpSpPr>
      <p:sp>
        <p:nvSpPr>
          <p:cNvPr id="1153" name="Google Shape;1153;g73ebe5deb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73ebe5deb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0" name="Shape 1160"/>
        <p:cNvGrpSpPr/>
        <p:nvPr/>
      </p:nvGrpSpPr>
      <p:grpSpPr>
        <a:xfrm>
          <a:off x="0" y="0"/>
          <a:ext cx="0" cy="0"/>
          <a:chOff x="0" y="0"/>
          <a:chExt cx="0" cy="0"/>
        </a:xfrm>
      </p:grpSpPr>
      <p:sp>
        <p:nvSpPr>
          <p:cNvPr id="1161" name="Google Shape;1161;g73ebe5deb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73ebe5deb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8" name="Shape 1168"/>
        <p:cNvGrpSpPr/>
        <p:nvPr/>
      </p:nvGrpSpPr>
      <p:grpSpPr>
        <a:xfrm>
          <a:off x="0" y="0"/>
          <a:ext cx="0" cy="0"/>
          <a:chOff x="0" y="0"/>
          <a:chExt cx="0" cy="0"/>
        </a:xfrm>
      </p:grpSpPr>
      <p:sp>
        <p:nvSpPr>
          <p:cNvPr id="1169" name="Google Shape;1169;g73ebe5deb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73ebe5deb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6" name="Shape 1176"/>
        <p:cNvGrpSpPr/>
        <p:nvPr/>
      </p:nvGrpSpPr>
      <p:grpSpPr>
        <a:xfrm>
          <a:off x="0" y="0"/>
          <a:ext cx="0" cy="0"/>
          <a:chOff x="0" y="0"/>
          <a:chExt cx="0" cy="0"/>
        </a:xfrm>
      </p:grpSpPr>
      <p:sp>
        <p:nvSpPr>
          <p:cNvPr id="1177" name="Google Shape;1177;g73ebe5deb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73ebe5deb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3ebe5d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ebe5d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4" name="Shape 1184"/>
        <p:cNvGrpSpPr/>
        <p:nvPr/>
      </p:nvGrpSpPr>
      <p:grpSpPr>
        <a:xfrm>
          <a:off x="0" y="0"/>
          <a:ext cx="0" cy="0"/>
          <a:chOff x="0" y="0"/>
          <a:chExt cx="0" cy="0"/>
        </a:xfrm>
      </p:grpSpPr>
      <p:sp>
        <p:nvSpPr>
          <p:cNvPr id="1185" name="Google Shape;1185;g73ebe5deb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73ebe5deb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2" name="Shape 1192"/>
        <p:cNvGrpSpPr/>
        <p:nvPr/>
      </p:nvGrpSpPr>
      <p:grpSpPr>
        <a:xfrm>
          <a:off x="0" y="0"/>
          <a:ext cx="0" cy="0"/>
          <a:chOff x="0" y="0"/>
          <a:chExt cx="0" cy="0"/>
        </a:xfrm>
      </p:grpSpPr>
      <p:sp>
        <p:nvSpPr>
          <p:cNvPr id="1193" name="Google Shape;1193;g73ebe5deb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73ebe5deb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0" name="Shape 1200"/>
        <p:cNvGrpSpPr/>
        <p:nvPr/>
      </p:nvGrpSpPr>
      <p:grpSpPr>
        <a:xfrm>
          <a:off x="0" y="0"/>
          <a:ext cx="0" cy="0"/>
          <a:chOff x="0" y="0"/>
          <a:chExt cx="0" cy="0"/>
        </a:xfrm>
      </p:grpSpPr>
      <p:sp>
        <p:nvSpPr>
          <p:cNvPr id="1201" name="Google Shape;1201;g73ebe5deb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73ebe5deb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8" name="Shape 1208"/>
        <p:cNvGrpSpPr/>
        <p:nvPr/>
      </p:nvGrpSpPr>
      <p:grpSpPr>
        <a:xfrm>
          <a:off x="0" y="0"/>
          <a:ext cx="0" cy="0"/>
          <a:chOff x="0" y="0"/>
          <a:chExt cx="0" cy="0"/>
        </a:xfrm>
      </p:grpSpPr>
      <p:sp>
        <p:nvSpPr>
          <p:cNvPr id="1209" name="Google Shape;1209;g73ebe5deb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73ebe5deb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0" name="Shape 1240"/>
        <p:cNvGrpSpPr/>
        <p:nvPr/>
      </p:nvGrpSpPr>
      <p:grpSpPr>
        <a:xfrm>
          <a:off x="0" y="0"/>
          <a:ext cx="0" cy="0"/>
          <a:chOff x="0" y="0"/>
          <a:chExt cx="0" cy="0"/>
        </a:xfrm>
      </p:grpSpPr>
      <p:sp>
        <p:nvSpPr>
          <p:cNvPr id="1241" name="Google Shape;1241;g73ebe5deb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73ebe5deb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2" name="Shape 1272"/>
        <p:cNvGrpSpPr/>
        <p:nvPr/>
      </p:nvGrpSpPr>
      <p:grpSpPr>
        <a:xfrm>
          <a:off x="0" y="0"/>
          <a:ext cx="0" cy="0"/>
          <a:chOff x="0" y="0"/>
          <a:chExt cx="0" cy="0"/>
        </a:xfrm>
      </p:grpSpPr>
      <p:sp>
        <p:nvSpPr>
          <p:cNvPr id="1273" name="Google Shape;1273;g73ebe5deb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73ebe5deb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4" name="Shape 1304"/>
        <p:cNvGrpSpPr/>
        <p:nvPr/>
      </p:nvGrpSpPr>
      <p:grpSpPr>
        <a:xfrm>
          <a:off x="0" y="0"/>
          <a:ext cx="0" cy="0"/>
          <a:chOff x="0" y="0"/>
          <a:chExt cx="0" cy="0"/>
        </a:xfrm>
      </p:grpSpPr>
      <p:sp>
        <p:nvSpPr>
          <p:cNvPr id="1305" name="Google Shape;1305;g73ebe5de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73ebe5de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4" name="Shape 1344"/>
        <p:cNvGrpSpPr/>
        <p:nvPr/>
      </p:nvGrpSpPr>
      <p:grpSpPr>
        <a:xfrm>
          <a:off x="0" y="0"/>
          <a:ext cx="0" cy="0"/>
          <a:chOff x="0" y="0"/>
          <a:chExt cx="0" cy="0"/>
        </a:xfrm>
      </p:grpSpPr>
      <p:sp>
        <p:nvSpPr>
          <p:cNvPr id="1345" name="Google Shape;1345;g73ebe5debd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73ebe5debd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7" name="Shape 1387"/>
        <p:cNvGrpSpPr/>
        <p:nvPr/>
      </p:nvGrpSpPr>
      <p:grpSpPr>
        <a:xfrm>
          <a:off x="0" y="0"/>
          <a:ext cx="0" cy="0"/>
          <a:chOff x="0" y="0"/>
          <a:chExt cx="0" cy="0"/>
        </a:xfrm>
      </p:grpSpPr>
      <p:sp>
        <p:nvSpPr>
          <p:cNvPr id="1388" name="Google Shape;1388;g73ebe5debd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9" name="Google Shape;1389;g73ebe5debd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5" name="Shape 1395"/>
        <p:cNvGrpSpPr/>
        <p:nvPr/>
      </p:nvGrpSpPr>
      <p:grpSpPr>
        <a:xfrm>
          <a:off x="0" y="0"/>
          <a:ext cx="0" cy="0"/>
          <a:chOff x="0" y="0"/>
          <a:chExt cx="0" cy="0"/>
        </a:xfrm>
      </p:grpSpPr>
      <p:sp>
        <p:nvSpPr>
          <p:cNvPr id="1396" name="Google Shape;1396;g73ebe5deb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7" name="Google Shape;1397;g73ebe5deb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3ebe5d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ebe5d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3" name="Shape 1403"/>
        <p:cNvGrpSpPr/>
        <p:nvPr/>
      </p:nvGrpSpPr>
      <p:grpSpPr>
        <a:xfrm>
          <a:off x="0" y="0"/>
          <a:ext cx="0" cy="0"/>
          <a:chOff x="0" y="0"/>
          <a:chExt cx="0" cy="0"/>
        </a:xfrm>
      </p:grpSpPr>
      <p:sp>
        <p:nvSpPr>
          <p:cNvPr id="1404" name="Google Shape;1404;g73ebe5deb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73ebe5deb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3" name="Shape 1413"/>
        <p:cNvGrpSpPr/>
        <p:nvPr/>
      </p:nvGrpSpPr>
      <p:grpSpPr>
        <a:xfrm>
          <a:off x="0" y="0"/>
          <a:ext cx="0" cy="0"/>
          <a:chOff x="0" y="0"/>
          <a:chExt cx="0" cy="0"/>
        </a:xfrm>
      </p:grpSpPr>
      <p:sp>
        <p:nvSpPr>
          <p:cNvPr id="1414" name="Google Shape;1414;g73ebe5deb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5" name="Google Shape;1415;g73ebe5deb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5" name="Shape 1425"/>
        <p:cNvGrpSpPr/>
        <p:nvPr/>
      </p:nvGrpSpPr>
      <p:grpSpPr>
        <a:xfrm>
          <a:off x="0" y="0"/>
          <a:ext cx="0" cy="0"/>
          <a:chOff x="0" y="0"/>
          <a:chExt cx="0" cy="0"/>
        </a:xfrm>
      </p:grpSpPr>
      <p:sp>
        <p:nvSpPr>
          <p:cNvPr id="1426" name="Google Shape;1426;g73ebe5deb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7" name="Google Shape;1427;g73ebe5deb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7" name="Shape 1437"/>
        <p:cNvGrpSpPr/>
        <p:nvPr/>
      </p:nvGrpSpPr>
      <p:grpSpPr>
        <a:xfrm>
          <a:off x="0" y="0"/>
          <a:ext cx="0" cy="0"/>
          <a:chOff x="0" y="0"/>
          <a:chExt cx="0" cy="0"/>
        </a:xfrm>
      </p:grpSpPr>
      <p:sp>
        <p:nvSpPr>
          <p:cNvPr id="1438" name="Google Shape;1438;g73ebe5deb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9" name="Google Shape;1439;g73ebe5deb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5" name="Shape 1445"/>
        <p:cNvGrpSpPr/>
        <p:nvPr/>
      </p:nvGrpSpPr>
      <p:grpSpPr>
        <a:xfrm>
          <a:off x="0" y="0"/>
          <a:ext cx="0" cy="0"/>
          <a:chOff x="0" y="0"/>
          <a:chExt cx="0" cy="0"/>
        </a:xfrm>
      </p:grpSpPr>
      <p:sp>
        <p:nvSpPr>
          <p:cNvPr id="1446" name="Google Shape;1446;g73ebe5deb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7" name="Google Shape;1447;g73ebe5deb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3" name="Shape 1453"/>
        <p:cNvGrpSpPr/>
        <p:nvPr/>
      </p:nvGrpSpPr>
      <p:grpSpPr>
        <a:xfrm>
          <a:off x="0" y="0"/>
          <a:ext cx="0" cy="0"/>
          <a:chOff x="0" y="0"/>
          <a:chExt cx="0" cy="0"/>
        </a:xfrm>
      </p:grpSpPr>
      <p:sp>
        <p:nvSpPr>
          <p:cNvPr id="1454" name="Google Shape;1454;g73ebe5deb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5" name="Google Shape;1455;g73ebe5deb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6" name="Shape 1496"/>
        <p:cNvGrpSpPr/>
        <p:nvPr/>
      </p:nvGrpSpPr>
      <p:grpSpPr>
        <a:xfrm>
          <a:off x="0" y="0"/>
          <a:ext cx="0" cy="0"/>
          <a:chOff x="0" y="0"/>
          <a:chExt cx="0" cy="0"/>
        </a:xfrm>
      </p:grpSpPr>
      <p:sp>
        <p:nvSpPr>
          <p:cNvPr id="1497" name="Google Shape;1497;g73ebe5debd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8" name="Google Shape;1498;g73ebe5debd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4" name="Shape 1554"/>
        <p:cNvGrpSpPr/>
        <p:nvPr/>
      </p:nvGrpSpPr>
      <p:grpSpPr>
        <a:xfrm>
          <a:off x="0" y="0"/>
          <a:ext cx="0" cy="0"/>
          <a:chOff x="0" y="0"/>
          <a:chExt cx="0" cy="0"/>
        </a:xfrm>
      </p:grpSpPr>
      <p:sp>
        <p:nvSpPr>
          <p:cNvPr id="1555" name="Google Shape;1555;g73ebe5deb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6" name="Google Shape;1556;g73ebe5deb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2" name="Shape 1612"/>
        <p:cNvGrpSpPr/>
        <p:nvPr/>
      </p:nvGrpSpPr>
      <p:grpSpPr>
        <a:xfrm>
          <a:off x="0" y="0"/>
          <a:ext cx="0" cy="0"/>
          <a:chOff x="0" y="0"/>
          <a:chExt cx="0" cy="0"/>
        </a:xfrm>
      </p:grpSpPr>
      <p:sp>
        <p:nvSpPr>
          <p:cNvPr id="1613" name="Google Shape;1613;g73ebe5deb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4" name="Google Shape;1614;g73ebe5deb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0" name="Shape 1620"/>
        <p:cNvGrpSpPr/>
        <p:nvPr/>
      </p:nvGrpSpPr>
      <p:grpSpPr>
        <a:xfrm>
          <a:off x="0" y="0"/>
          <a:ext cx="0" cy="0"/>
          <a:chOff x="0" y="0"/>
          <a:chExt cx="0" cy="0"/>
        </a:xfrm>
      </p:grpSpPr>
      <p:sp>
        <p:nvSpPr>
          <p:cNvPr id="1621" name="Google Shape;1621;g73ebe5debd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2" name="Google Shape;1622;g73ebe5debd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6.jpg"/><Relationship Id="rId4" Type="http://schemas.openxmlformats.org/officeDocument/2006/relationships/image" Target="../media/image8.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6.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6.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6.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6.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6.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6.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6.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6.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6.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6.jpg"/><Relationship Id="rId4" Type="http://schemas.openxmlformats.org/officeDocument/2006/relationships/image" Target="../media/image9.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9.png"/><Relationship Id="rId4" Type="http://schemas.openxmlformats.org/officeDocument/2006/relationships/image" Target="../media/image6.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9.png"/><Relationship Id="rId4" Type="http://schemas.openxmlformats.org/officeDocument/2006/relationships/image" Target="../media/image6.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9.png"/><Relationship Id="rId4" Type="http://schemas.openxmlformats.org/officeDocument/2006/relationships/image" Target="../media/image6.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6.jpg"/><Relationship Id="rId4" Type="http://schemas.openxmlformats.org/officeDocument/2006/relationships/image" Target="../media/image10.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6.jpg"/><Relationship Id="rId4" Type="http://schemas.openxmlformats.org/officeDocument/2006/relationships/image" Target="../media/image10.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9.png"/><Relationship Id="rId4" Type="http://schemas.openxmlformats.org/officeDocument/2006/relationships/image" Target="../media/image6.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6.jp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21.png"/><Relationship Id="rId4" Type="http://schemas.openxmlformats.org/officeDocument/2006/relationships/image" Target="../media/image6.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21.png"/><Relationship Id="rId4" Type="http://schemas.openxmlformats.org/officeDocument/2006/relationships/image" Target="../media/image6.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6.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6.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6.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6.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6.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6.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6.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6.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6.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6.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6.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6.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6.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6.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6.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6.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6.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6.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6.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6.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6.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6.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6.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6.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20.png"/><Relationship Id="rId4" Type="http://schemas.openxmlformats.org/officeDocument/2006/relationships/image" Target="../media/image6.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6.jp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6.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6.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6.jpg"/><Relationship Id="rId4" Type="http://schemas.openxmlformats.org/officeDocument/2006/relationships/image" Target="../media/image19.png"/><Relationship Id="rId5" Type="http://schemas.openxmlformats.org/officeDocument/2006/relationships/image" Target="../media/image22.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6.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6.jp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6.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Relationship Id="rId3" Type="http://schemas.openxmlformats.org/officeDocument/2006/relationships/image" Target="../media/image18.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6.jp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6.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6.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 Id="rId3" Type="http://schemas.openxmlformats.org/officeDocument/2006/relationships/image" Target="../media/image6.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6.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6.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6.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6.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6.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6.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6.jpg"/><Relationship Id="rId4" Type="http://schemas.openxmlformats.org/officeDocument/2006/relationships/image" Target="../media/image17.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17.png"/><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16.png"/><Relationship Id="rId4" Type="http://schemas.openxmlformats.org/officeDocument/2006/relationships/image" Target="../media/image6.jpg"/><Relationship Id="rId5" Type="http://schemas.openxmlformats.org/officeDocument/2006/relationships/image" Target="../media/image1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6.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6.jpg"/><Relationship Id="rId4" Type="http://schemas.openxmlformats.org/officeDocument/2006/relationships/image" Target="../media/image13.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6.jp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6.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6.jp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6.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6.jp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6.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6.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6.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6.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6.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6.jpg"/><Relationship Id="rId4" Type="http://schemas.openxmlformats.org/officeDocument/2006/relationships/image" Target="../media/image15.png"/><Relationship Id="rId5" Type="http://schemas.openxmlformats.org/officeDocument/2006/relationships/image" Target="../media/image23.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6.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6.xml"/><Relationship Id="rId3" Type="http://schemas.openxmlformats.org/officeDocument/2006/relationships/image" Target="../media/image18.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6.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6.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6.jp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 Id="rId3" Type="http://schemas.openxmlformats.org/officeDocument/2006/relationships/image" Target="../media/image6.jp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6.jp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6.jp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4.xml"/><Relationship Id="rId3" Type="http://schemas.openxmlformats.org/officeDocument/2006/relationships/image" Target="../media/image18.jp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6.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6.jp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6.jp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6.jp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6.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6.jp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6.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6.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 Id="rId3" Type="http://schemas.openxmlformats.org/officeDocument/2006/relationships/image" Target="../media/image6.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6.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6.xml"/><Relationship Id="rId3" Type="http://schemas.openxmlformats.org/officeDocument/2006/relationships/image" Target="../media/image18.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7.xml"/><Relationship Id="rId3" Type="http://schemas.openxmlformats.org/officeDocument/2006/relationships/image" Target="../media/image18.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8.xml"/><Relationship Id="rId3" Type="http://schemas.openxmlformats.org/officeDocument/2006/relationships/image" Target="../media/image18.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9.xml"/><Relationship Id="rId3" Type="http://schemas.openxmlformats.org/officeDocument/2006/relationships/image" Target="../media/image1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0.xml"/><Relationship Id="rId3" Type="http://schemas.openxmlformats.org/officeDocument/2006/relationships/image" Target="../media/image18.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18.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18.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 Id="rId3" Type="http://schemas.openxmlformats.org/officeDocument/2006/relationships/image" Target="../media/image18.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 Id="rId3" Type="http://schemas.openxmlformats.org/officeDocument/2006/relationships/image" Target="../media/image6.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 Id="rId3" Type="http://schemas.openxmlformats.org/officeDocument/2006/relationships/image" Target="../media/image6.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 Id="rId3" Type="http://schemas.openxmlformats.org/officeDocument/2006/relationships/image" Target="../media/image6.jpg"/><Relationship Id="rId4" Type="http://schemas.openxmlformats.org/officeDocument/2006/relationships/hyperlink" Target="https://www.tensorflow.org/tensorboard/tensorboard_in_notebook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png"/><Relationship Id="rId4"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6.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6.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6.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6.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6.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6.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6.jpg"/><Relationship Id="rId4" Type="http://schemas.openxmlformats.org/officeDocument/2006/relationships/image" Target="../media/image1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6.jp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6.jpg"/><Relationship Id="rId4" Type="http://schemas.openxmlformats.org/officeDocument/2006/relationships/image" Target="../media/image1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6.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6.jpg"/><Relationship Id="rId4" Type="http://schemas.openxmlformats.org/officeDocument/2006/relationships/image" Target="../media/image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6.jpg"/><Relationship Id="rId4" Type="http://schemas.openxmlformats.org/officeDocument/2006/relationships/image" Target="../media/image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6.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6.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6.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6.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6.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6.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6.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6.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6.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6.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6.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6.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6.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6.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Understanding Artificial Neural Networks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6" name="Google Shape;126;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Stained Neurons in cerebral cortex</a:t>
            </a:r>
            <a:endParaRPr sz="2900">
              <a:solidFill>
                <a:srgbClr val="434343"/>
              </a:solidFill>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1" name="Shape 1631"/>
        <p:cNvGrpSpPr/>
        <p:nvPr/>
      </p:nvGrpSpPr>
      <p:grpSpPr>
        <a:xfrm>
          <a:off x="0" y="0"/>
          <a:ext cx="0" cy="0"/>
          <a:chOff x="0" y="0"/>
          <a:chExt cx="0" cy="0"/>
        </a:xfrm>
      </p:grpSpPr>
      <p:sp>
        <p:nvSpPr>
          <p:cNvPr id="1632" name="Google Shape;1632;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33" name="Google Shape;1633;p11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34" name="Google Shape;1634;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35" name="Google Shape;1635;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36" name="Google Shape;1636;p112"/>
          <p:cNvPicPr preferRelativeResize="0"/>
          <p:nvPr/>
        </p:nvPicPr>
        <p:blipFill>
          <a:blip r:embed="rId4">
            <a:alphaModFix/>
          </a:blip>
          <a:stretch>
            <a:fillRect/>
          </a:stretch>
        </p:blipFill>
        <p:spPr>
          <a:xfrm>
            <a:off x="1240275" y="2171375"/>
            <a:ext cx="6838950" cy="176212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0" name="Shape 1640"/>
        <p:cNvGrpSpPr/>
        <p:nvPr/>
      </p:nvGrpSpPr>
      <p:grpSpPr>
        <a:xfrm>
          <a:off x="0" y="0"/>
          <a:ext cx="0" cy="0"/>
          <a:chOff x="0" y="0"/>
          <a:chExt cx="0" cy="0"/>
        </a:xfrm>
      </p:grpSpPr>
      <p:sp>
        <p:nvSpPr>
          <p:cNvPr id="1641" name="Google Shape;1641;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42" name="Google Shape;1642;p11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 calculates the probabilities distribution of the event over </a:t>
            </a:r>
            <a:r>
              <a:rPr b="1" lang="en" sz="3000">
                <a:solidFill>
                  <a:srgbClr val="434343"/>
                </a:solidFill>
                <a:latin typeface="Montserrat"/>
                <a:ea typeface="Montserrat"/>
                <a:cs typeface="Montserrat"/>
                <a:sym typeface="Montserrat"/>
              </a:rPr>
              <a:t>K </a:t>
            </a:r>
            <a:r>
              <a:rPr lang="en" sz="3000">
                <a:solidFill>
                  <a:srgbClr val="434343"/>
                </a:solidFill>
                <a:latin typeface="Montserrat"/>
                <a:ea typeface="Montserrat"/>
                <a:cs typeface="Montserrat"/>
                <a:sym typeface="Montserrat"/>
              </a:rPr>
              <a:t>different events.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function will calculate the probabilities of each target class over all possible target classes.</a:t>
            </a:r>
            <a:endParaRPr sz="3000">
              <a:solidFill>
                <a:srgbClr val="434343"/>
              </a:solidFill>
              <a:latin typeface="Montserrat"/>
              <a:ea typeface="Montserrat"/>
              <a:cs typeface="Montserrat"/>
              <a:sym typeface="Montserrat"/>
            </a:endParaRPr>
          </a:p>
        </p:txBody>
      </p:sp>
      <p:pic>
        <p:nvPicPr>
          <p:cNvPr descr="watermark.jpg" id="1643" name="Google Shape;1643;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4" name="Google Shape;1644;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8" name="Shape 1648"/>
        <p:cNvGrpSpPr/>
        <p:nvPr/>
      </p:nvGrpSpPr>
      <p:grpSpPr>
        <a:xfrm>
          <a:off x="0" y="0"/>
          <a:ext cx="0" cy="0"/>
          <a:chOff x="0" y="0"/>
          <a:chExt cx="0" cy="0"/>
        </a:xfrm>
      </p:grpSpPr>
      <p:sp>
        <p:nvSpPr>
          <p:cNvPr id="1649" name="Google Shape;1649;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0" name="Google Shape;1650;p11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will be 0 to 1, and </a:t>
            </a:r>
            <a:r>
              <a:rPr b="1" lang="en" sz="3000">
                <a:solidFill>
                  <a:srgbClr val="434343"/>
                </a:solidFill>
                <a:latin typeface="Montserrat"/>
                <a:ea typeface="Montserrat"/>
                <a:cs typeface="Montserrat"/>
                <a:sym typeface="Montserrat"/>
              </a:rPr>
              <a:t>the sum of all the probabilities will be equal to 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model returns the probabilities of each class and the target class chosen will have the highest probability.</a:t>
            </a:r>
            <a:endParaRPr sz="3000">
              <a:solidFill>
                <a:srgbClr val="434343"/>
              </a:solidFill>
              <a:latin typeface="Montserrat"/>
              <a:ea typeface="Montserrat"/>
              <a:cs typeface="Montserrat"/>
              <a:sym typeface="Montserrat"/>
            </a:endParaRPr>
          </a:p>
        </p:txBody>
      </p:sp>
      <p:pic>
        <p:nvPicPr>
          <p:cNvPr descr="watermark.jpg" id="1651" name="Google Shape;1651;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2" name="Google Shape;1652;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6" name="Shape 1656"/>
        <p:cNvGrpSpPr/>
        <p:nvPr/>
      </p:nvGrpSpPr>
      <p:grpSpPr>
        <a:xfrm>
          <a:off x="0" y="0"/>
          <a:ext cx="0" cy="0"/>
          <a:chOff x="0" y="0"/>
          <a:chExt cx="0" cy="0"/>
        </a:xfrm>
      </p:grpSpPr>
      <p:sp>
        <p:nvSpPr>
          <p:cNvPr id="1657" name="Google Shape;1657;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8" name="Google Shape;1658;p11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thing to keep in mind is that if you use softmax for multi-class problems you get this sort of output: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659" name="Google Shape;1659;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0" name="Google Shape;1660;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4" name="Shape 1664"/>
        <p:cNvGrpSpPr/>
        <p:nvPr/>
      </p:nvGrpSpPr>
      <p:grpSpPr>
        <a:xfrm>
          <a:off x="0" y="0"/>
          <a:ext cx="0" cy="0"/>
          <a:chOff x="0" y="0"/>
          <a:chExt cx="0" cy="0"/>
        </a:xfrm>
      </p:grpSpPr>
      <p:sp>
        <p:nvSpPr>
          <p:cNvPr id="1665" name="Google Shape;1665;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66" name="Google Shape;1666;p11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probabilities for each class all sum up to 1. We choose the highest probability as our assignment.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667" name="Google Shape;1667;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8" name="Google Shape;1668;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2" name="Shape 1672"/>
        <p:cNvGrpSpPr/>
        <p:nvPr/>
      </p:nvGrpSpPr>
      <p:grpSpPr>
        <a:xfrm>
          <a:off x="0" y="0"/>
          <a:ext cx="0" cy="0"/>
          <a:chOff x="0" y="0"/>
          <a:chExt cx="0" cy="0"/>
        </a:xfrm>
      </p:grpSpPr>
      <p:sp>
        <p:nvSpPr>
          <p:cNvPr id="1673" name="Google Shape;1673;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74" name="Google Shape;1674;p11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Perceptrons expanded to neural network model</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Weights and Biases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Activation Functions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to learn about Cost Functions!</a:t>
            </a:r>
            <a:endParaRPr sz="3000">
              <a:solidFill>
                <a:srgbClr val="434343"/>
              </a:solidFill>
              <a:latin typeface="Montserrat"/>
              <a:ea typeface="Montserrat"/>
              <a:cs typeface="Montserrat"/>
              <a:sym typeface="Montserrat"/>
            </a:endParaRPr>
          </a:p>
        </p:txBody>
      </p:sp>
      <p:pic>
        <p:nvPicPr>
          <p:cNvPr descr="watermark.jpg" id="1675" name="Google Shape;1675;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76" name="Google Shape;1676;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0" name="Shape 1680"/>
        <p:cNvGrpSpPr/>
        <p:nvPr/>
      </p:nvGrpSpPr>
      <p:grpSpPr>
        <a:xfrm>
          <a:off x="0" y="0"/>
          <a:ext cx="0" cy="0"/>
          <a:chOff x="0" y="0"/>
          <a:chExt cx="0" cy="0"/>
        </a:xfrm>
      </p:grpSpPr>
      <p:sp>
        <p:nvSpPr>
          <p:cNvPr id="1681" name="Google Shape;1681;p1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Cost Functions and Gradient Descent</a:t>
            </a:r>
            <a:endParaRPr b="1">
              <a:latin typeface="Montserrat"/>
              <a:ea typeface="Montserrat"/>
              <a:cs typeface="Montserrat"/>
              <a:sym typeface="Montserrat"/>
            </a:endParaRPr>
          </a:p>
        </p:txBody>
      </p:sp>
      <p:sp>
        <p:nvSpPr>
          <p:cNvPr id="1682" name="Google Shape;1682;p1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683" name="Google Shape;1683;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4" name="Google Shape;1684;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8" name="Shape 1688"/>
        <p:cNvGrpSpPr/>
        <p:nvPr/>
      </p:nvGrpSpPr>
      <p:grpSpPr>
        <a:xfrm>
          <a:off x="0" y="0"/>
          <a:ext cx="0" cy="0"/>
          <a:chOff x="0" y="0"/>
          <a:chExt cx="0" cy="0"/>
        </a:xfrm>
      </p:grpSpPr>
      <p:sp>
        <p:nvSpPr>
          <p:cNvPr id="1689" name="Google Shape;1689;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90" name="Google Shape;1690;p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understand that neural networks take in inputs, multiply them by weights, and add biases to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this result is passed through an activation function which at the end of all the layers leads to some output.</a:t>
            </a:r>
            <a:endParaRPr sz="3000">
              <a:solidFill>
                <a:srgbClr val="434343"/>
              </a:solidFill>
              <a:latin typeface="Montserrat"/>
              <a:ea typeface="Montserrat"/>
              <a:cs typeface="Montserrat"/>
              <a:sym typeface="Montserrat"/>
            </a:endParaRPr>
          </a:p>
        </p:txBody>
      </p:sp>
      <p:pic>
        <p:nvPicPr>
          <p:cNvPr descr="watermark.jpg" id="1691" name="Google Shape;1691;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2" name="Google Shape;1692;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6" name="Shape 1696"/>
        <p:cNvGrpSpPr/>
        <p:nvPr/>
      </p:nvGrpSpPr>
      <p:grpSpPr>
        <a:xfrm>
          <a:off x="0" y="0"/>
          <a:ext cx="0" cy="0"/>
          <a:chOff x="0" y="0"/>
          <a:chExt cx="0" cy="0"/>
        </a:xfrm>
      </p:grpSpPr>
      <p:sp>
        <p:nvSpPr>
          <p:cNvPr id="1697" name="Google Shape;1697;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98" name="Google Shape;1698;p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output </a:t>
            </a:r>
            <a:r>
              <a:rPr b="1" lang="en" sz="3000">
                <a:solidFill>
                  <a:srgbClr val="434343"/>
                </a:solidFill>
                <a:latin typeface="Montserrat"/>
                <a:ea typeface="Montserrat"/>
                <a:cs typeface="Montserrat"/>
                <a:sym typeface="Montserrat"/>
              </a:rPr>
              <a:t>ŷ </a:t>
            </a:r>
            <a:r>
              <a:rPr lang="en" sz="3000">
                <a:solidFill>
                  <a:srgbClr val="434343"/>
                </a:solidFill>
                <a:latin typeface="Montserrat"/>
                <a:ea typeface="Montserrat"/>
                <a:cs typeface="Montserrat"/>
                <a:sym typeface="Montserrat"/>
              </a:rPr>
              <a:t>is the model’s estimation of what it predicts the label to be.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after the network creates its prediction, how do we evaluate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after the evaluation how can we update the network’s weights and biases?</a:t>
            </a:r>
            <a:endParaRPr sz="3000">
              <a:solidFill>
                <a:srgbClr val="434343"/>
              </a:solidFill>
              <a:latin typeface="Montserrat"/>
              <a:ea typeface="Montserrat"/>
              <a:cs typeface="Montserrat"/>
              <a:sym typeface="Montserrat"/>
            </a:endParaRPr>
          </a:p>
        </p:txBody>
      </p:sp>
      <p:pic>
        <p:nvPicPr>
          <p:cNvPr descr="watermark.jpg" id="1699" name="Google Shape;1699;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0" name="Google Shape;1700;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4" name="Shape 1704"/>
        <p:cNvGrpSpPr/>
        <p:nvPr/>
      </p:nvGrpSpPr>
      <p:grpSpPr>
        <a:xfrm>
          <a:off x="0" y="0"/>
          <a:ext cx="0" cy="0"/>
          <a:chOff x="0" y="0"/>
          <a:chExt cx="0" cy="0"/>
        </a:xfrm>
      </p:grpSpPr>
      <p:sp>
        <p:nvSpPr>
          <p:cNvPr id="1705" name="Google Shape;1705;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06" name="Google Shape;1706;p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take the estimated outputs of the network and then compare them to the real values of the label.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is using the training data set during the fitting/training of the model.</a:t>
            </a:r>
            <a:endParaRPr sz="3000">
              <a:solidFill>
                <a:srgbClr val="434343"/>
              </a:solidFill>
              <a:latin typeface="Montserrat"/>
              <a:ea typeface="Montserrat"/>
              <a:cs typeface="Montserrat"/>
              <a:sym typeface="Montserrat"/>
            </a:endParaRPr>
          </a:p>
        </p:txBody>
      </p:sp>
      <p:pic>
        <p:nvPicPr>
          <p:cNvPr descr="watermark.jpg" id="1707" name="Google Shape;1707;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8" name="Google Shape;1708;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6" name="Google Shape;136;p2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2" name="Shape 1712"/>
        <p:cNvGrpSpPr/>
        <p:nvPr/>
      </p:nvGrpSpPr>
      <p:grpSpPr>
        <a:xfrm>
          <a:off x="0" y="0"/>
          <a:ext cx="0" cy="0"/>
          <a:chOff x="0" y="0"/>
          <a:chExt cx="0" cy="0"/>
        </a:xfrm>
      </p:grpSpPr>
      <p:sp>
        <p:nvSpPr>
          <p:cNvPr id="1713" name="Google Shape;1713;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14" name="Google Shape;1714;p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cost function (often referred to as a loss function) must be an average so it can output a single value.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keep track of our loss/cost during training to monitor network performance.</a:t>
            </a:r>
            <a:endParaRPr sz="3000">
              <a:solidFill>
                <a:srgbClr val="434343"/>
              </a:solidFill>
              <a:latin typeface="Montserrat"/>
              <a:ea typeface="Montserrat"/>
              <a:cs typeface="Montserrat"/>
              <a:sym typeface="Montserrat"/>
            </a:endParaRPr>
          </a:p>
        </p:txBody>
      </p:sp>
      <p:pic>
        <p:nvPicPr>
          <p:cNvPr descr="watermark.jpg" id="1715" name="Google Shape;1715;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16" name="Google Shape;1716;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0" name="Shape 1720"/>
        <p:cNvGrpSpPr/>
        <p:nvPr/>
      </p:nvGrpSpPr>
      <p:grpSpPr>
        <a:xfrm>
          <a:off x="0" y="0"/>
          <a:ext cx="0" cy="0"/>
          <a:chOff x="0" y="0"/>
          <a:chExt cx="0" cy="0"/>
        </a:xfrm>
      </p:grpSpPr>
      <p:sp>
        <p:nvSpPr>
          <p:cNvPr id="1721" name="Google Shape;1721;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22" name="Google Shape;1722;p123"/>
          <p:cNvSpPr txBox="1"/>
          <p:nvPr>
            <p:ph idx="1" type="body"/>
          </p:nvPr>
        </p:nvSpPr>
        <p:spPr>
          <a:xfrm>
            <a:off x="311700" y="1152475"/>
            <a:ext cx="87498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the following variables: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 to represent the true value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to represent neuron’s prediction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terms of weights and bias: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w*x + b = z</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 z into activation function σ(z) = a </a:t>
            </a:r>
            <a:endParaRPr sz="3000">
              <a:solidFill>
                <a:srgbClr val="434343"/>
              </a:solidFill>
              <a:latin typeface="Montserrat"/>
              <a:ea typeface="Montserrat"/>
              <a:cs typeface="Montserrat"/>
              <a:sym typeface="Montserrat"/>
            </a:endParaRPr>
          </a:p>
        </p:txBody>
      </p:sp>
      <p:pic>
        <p:nvPicPr>
          <p:cNvPr descr="watermark.jpg" id="1723" name="Google Shape;1723;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4" name="Google Shape;1724;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8" name="Shape 1728"/>
        <p:cNvGrpSpPr/>
        <p:nvPr/>
      </p:nvGrpSpPr>
      <p:grpSpPr>
        <a:xfrm>
          <a:off x="0" y="0"/>
          <a:ext cx="0" cy="0"/>
          <a:chOff x="0" y="0"/>
          <a:chExt cx="0" cy="0"/>
        </a:xfrm>
      </p:grpSpPr>
      <p:sp>
        <p:nvSpPr>
          <p:cNvPr id="1729" name="Google Shape;1729;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30" name="Google Shape;1730;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very common cost function is the quadratic cost function:</a:t>
            </a:r>
            <a:endParaRPr sz="3000">
              <a:solidFill>
                <a:srgbClr val="434343"/>
              </a:solidFill>
              <a:latin typeface="Montserrat"/>
              <a:ea typeface="Montserrat"/>
              <a:cs typeface="Montserrat"/>
              <a:sym typeface="Montserrat"/>
            </a:endParaRPr>
          </a:p>
        </p:txBody>
      </p:sp>
      <p:pic>
        <p:nvPicPr>
          <p:cNvPr descr="watermark.jpg" id="1731" name="Google Shape;1731;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2" name="Google Shape;1732;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33" name="Google Shape;1733;p124"/>
          <p:cNvPicPr preferRelativeResize="0"/>
          <p:nvPr/>
        </p:nvPicPr>
        <p:blipFill>
          <a:blip r:embed="rId4">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7" name="Shape 1737"/>
        <p:cNvGrpSpPr/>
        <p:nvPr/>
      </p:nvGrpSpPr>
      <p:grpSpPr>
        <a:xfrm>
          <a:off x="0" y="0"/>
          <a:ext cx="0" cy="0"/>
          <a:chOff x="0" y="0"/>
          <a:chExt cx="0" cy="0"/>
        </a:xfrm>
      </p:grpSpPr>
      <p:pic>
        <p:nvPicPr>
          <p:cNvPr id="1738" name="Google Shape;1738;p125"/>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39" name="Google Shape;1739;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40" name="Google Shape;1740;p12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simply calculate the difference between the real values y(x) against our predicted values a(x).</a:t>
            </a:r>
            <a:endParaRPr sz="3000">
              <a:solidFill>
                <a:srgbClr val="434343"/>
              </a:solidFill>
              <a:latin typeface="Montserrat"/>
              <a:ea typeface="Montserrat"/>
              <a:cs typeface="Montserrat"/>
              <a:sym typeface="Montserrat"/>
            </a:endParaRPr>
          </a:p>
        </p:txBody>
      </p:sp>
      <p:pic>
        <p:nvPicPr>
          <p:cNvPr descr="watermark.jpg" id="1741" name="Google Shape;1741;p1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42" name="Google Shape;1742;p1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6" name="Shape 1746"/>
        <p:cNvGrpSpPr/>
        <p:nvPr/>
      </p:nvGrpSpPr>
      <p:grpSpPr>
        <a:xfrm>
          <a:off x="0" y="0"/>
          <a:ext cx="0" cy="0"/>
          <a:chOff x="0" y="0"/>
          <a:chExt cx="0" cy="0"/>
        </a:xfrm>
      </p:grpSpPr>
      <p:pic>
        <p:nvPicPr>
          <p:cNvPr id="1747" name="Google Shape;1747;p126"/>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48" name="Google Shape;1748;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49" name="Google Shape;1749;p12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The notation shown here corresponds to vector inputs and outputs, since we will be dealing with a </a:t>
            </a:r>
            <a:r>
              <a:rPr b="1" lang="en" sz="3000">
                <a:solidFill>
                  <a:srgbClr val="434343"/>
                </a:solidFill>
                <a:latin typeface="Montserrat"/>
                <a:ea typeface="Montserrat"/>
                <a:cs typeface="Montserrat"/>
                <a:sym typeface="Montserrat"/>
              </a:rPr>
              <a:t>batch </a:t>
            </a:r>
            <a:r>
              <a:rPr lang="en" sz="3000">
                <a:solidFill>
                  <a:srgbClr val="434343"/>
                </a:solidFill>
                <a:latin typeface="Montserrat"/>
                <a:ea typeface="Montserrat"/>
                <a:cs typeface="Montserrat"/>
                <a:sym typeface="Montserrat"/>
              </a:rPr>
              <a:t>of training points and predictions.</a:t>
            </a:r>
            <a:endParaRPr sz="3000">
              <a:solidFill>
                <a:srgbClr val="434343"/>
              </a:solidFill>
              <a:latin typeface="Montserrat"/>
              <a:ea typeface="Montserrat"/>
              <a:cs typeface="Montserrat"/>
              <a:sym typeface="Montserrat"/>
            </a:endParaRPr>
          </a:p>
        </p:txBody>
      </p:sp>
      <p:pic>
        <p:nvPicPr>
          <p:cNvPr descr="watermark.jpg" id="1750" name="Google Shape;1750;p12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51" name="Google Shape;1751;p12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5" name="Shape 1755"/>
        <p:cNvGrpSpPr/>
        <p:nvPr/>
      </p:nvGrpSpPr>
      <p:grpSpPr>
        <a:xfrm>
          <a:off x="0" y="0"/>
          <a:ext cx="0" cy="0"/>
          <a:chOff x="0" y="0"/>
          <a:chExt cx="0" cy="0"/>
        </a:xfrm>
      </p:grpSpPr>
      <p:pic>
        <p:nvPicPr>
          <p:cNvPr id="1756" name="Google Shape;1756;p127"/>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57" name="Google Shape;1757;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58" name="Google Shape;1758;p12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squaring this does 2 useful things for us, keeps everything positive and </a:t>
            </a:r>
            <a:r>
              <a:rPr b="1" lang="en" sz="3000">
                <a:solidFill>
                  <a:srgbClr val="434343"/>
                </a:solidFill>
                <a:latin typeface="Montserrat"/>
                <a:ea typeface="Montserrat"/>
                <a:cs typeface="Montserrat"/>
                <a:sym typeface="Montserrat"/>
              </a:rPr>
              <a:t>punishes</a:t>
            </a:r>
            <a:r>
              <a:rPr lang="en" sz="3000">
                <a:solidFill>
                  <a:srgbClr val="434343"/>
                </a:solidFill>
                <a:latin typeface="Montserrat"/>
                <a:ea typeface="Montserrat"/>
                <a:cs typeface="Montserrat"/>
                <a:sym typeface="Montserrat"/>
              </a:rPr>
              <a:t> large errors!</a:t>
            </a:r>
            <a:endParaRPr sz="3000">
              <a:solidFill>
                <a:srgbClr val="434343"/>
              </a:solidFill>
              <a:latin typeface="Montserrat"/>
              <a:ea typeface="Montserrat"/>
              <a:cs typeface="Montserrat"/>
              <a:sym typeface="Montserrat"/>
            </a:endParaRPr>
          </a:p>
        </p:txBody>
      </p:sp>
      <p:pic>
        <p:nvPicPr>
          <p:cNvPr descr="watermark.jpg" id="1759" name="Google Shape;1759;p12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60" name="Google Shape;1760;p12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4" name="Shape 1764"/>
        <p:cNvGrpSpPr/>
        <p:nvPr/>
      </p:nvGrpSpPr>
      <p:grpSpPr>
        <a:xfrm>
          <a:off x="0" y="0"/>
          <a:ext cx="0" cy="0"/>
          <a:chOff x="0" y="0"/>
          <a:chExt cx="0" cy="0"/>
        </a:xfrm>
      </p:grpSpPr>
      <p:sp>
        <p:nvSpPr>
          <p:cNvPr id="1765" name="Google Shape;1765;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66" name="Google Shape;1766;p12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think of the cost function as:</a:t>
            </a:r>
            <a:endParaRPr sz="3000">
              <a:solidFill>
                <a:srgbClr val="434343"/>
              </a:solidFill>
              <a:latin typeface="Montserrat"/>
              <a:ea typeface="Montserrat"/>
              <a:cs typeface="Montserrat"/>
              <a:sym typeface="Montserrat"/>
            </a:endParaRPr>
          </a:p>
        </p:txBody>
      </p:sp>
      <p:pic>
        <p:nvPicPr>
          <p:cNvPr descr="watermark.jpg" id="1767" name="Google Shape;1767;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8" name="Google Shape;1768;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69" name="Google Shape;1769;p128"/>
          <p:cNvPicPr preferRelativeResize="0"/>
          <p:nvPr/>
        </p:nvPicPr>
        <p:blipFill>
          <a:blip r:embed="rId4">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3" name="Shape 1773"/>
        <p:cNvGrpSpPr/>
        <p:nvPr/>
      </p:nvGrpSpPr>
      <p:grpSpPr>
        <a:xfrm>
          <a:off x="0" y="0"/>
          <a:ext cx="0" cy="0"/>
          <a:chOff x="0" y="0"/>
          <a:chExt cx="0" cy="0"/>
        </a:xfrm>
      </p:grpSpPr>
      <p:sp>
        <p:nvSpPr>
          <p:cNvPr id="1774" name="Google Shape;177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75" name="Google Shape;1775;p12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is our neural network's weights, </a:t>
            </a:r>
            <a:r>
              <a:rPr b="1"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 is our neural network's biases, </a:t>
            </a:r>
            <a:r>
              <a:rPr b="1" lang="en" sz="3000">
                <a:solidFill>
                  <a:srgbClr val="434343"/>
                </a:solidFill>
                <a:latin typeface="Montserrat"/>
                <a:ea typeface="Montserrat"/>
                <a:cs typeface="Montserrat"/>
                <a:sym typeface="Montserrat"/>
              </a:rPr>
              <a:t>S</a:t>
            </a:r>
            <a:r>
              <a:rPr b="1" baseline="30000" lang="en" sz="31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input of a single training sample, and </a:t>
            </a:r>
            <a:r>
              <a:rPr b="1" lang="en" sz="3000">
                <a:solidFill>
                  <a:srgbClr val="434343"/>
                </a:solidFill>
                <a:latin typeface="Montserrat"/>
                <a:ea typeface="Montserrat"/>
                <a:cs typeface="Montserrat"/>
                <a:sym typeface="Montserrat"/>
              </a:rPr>
              <a:t>E</a:t>
            </a:r>
            <a:r>
              <a:rPr b="1" baseline="30000" lang="en" sz="30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desired output of that training sample. </a:t>
            </a:r>
            <a:endParaRPr sz="3000">
              <a:solidFill>
                <a:srgbClr val="434343"/>
              </a:solidFill>
              <a:latin typeface="Montserrat"/>
              <a:ea typeface="Montserrat"/>
              <a:cs typeface="Montserrat"/>
              <a:sym typeface="Montserrat"/>
            </a:endParaRPr>
          </a:p>
        </p:txBody>
      </p:sp>
      <p:pic>
        <p:nvPicPr>
          <p:cNvPr descr="watermark.jpg" id="1776" name="Google Shape;177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7" name="Google Shape;177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78" name="Google Shape;1778;p129"/>
          <p:cNvPicPr preferRelativeResize="0"/>
          <p:nvPr/>
        </p:nvPicPr>
        <p:blipFill>
          <a:blip r:embed="rId4">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2" name="Shape 1782"/>
        <p:cNvGrpSpPr/>
        <p:nvPr/>
      </p:nvGrpSpPr>
      <p:grpSpPr>
        <a:xfrm>
          <a:off x="0" y="0"/>
          <a:ext cx="0" cy="0"/>
          <a:chOff x="0" y="0"/>
          <a:chExt cx="0" cy="0"/>
        </a:xfrm>
      </p:grpSpPr>
      <p:pic>
        <p:nvPicPr>
          <p:cNvPr id="1783" name="Google Shape;1783;p130"/>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84" name="Google Shape;1784;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85" name="Google Shape;1785;p13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that information was all encoded in our simplified notation.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t>
            </a:r>
            <a:r>
              <a:rPr b="1" lang="en" sz="3000">
                <a:solidFill>
                  <a:srgbClr val="434343"/>
                </a:solidFill>
                <a:latin typeface="Montserrat"/>
                <a:ea typeface="Montserrat"/>
                <a:cs typeface="Montserrat"/>
                <a:sym typeface="Montserrat"/>
              </a:rPr>
              <a:t>a(x)</a:t>
            </a:r>
            <a:r>
              <a:rPr lang="en" sz="3000">
                <a:solidFill>
                  <a:srgbClr val="434343"/>
                </a:solidFill>
                <a:latin typeface="Montserrat"/>
                <a:ea typeface="Montserrat"/>
                <a:cs typeface="Montserrat"/>
                <a:sym typeface="Montserrat"/>
              </a:rPr>
              <a:t> holds information about weights and biases.</a:t>
            </a:r>
            <a:endParaRPr sz="3000">
              <a:solidFill>
                <a:srgbClr val="434343"/>
              </a:solidFill>
              <a:latin typeface="Montserrat"/>
              <a:ea typeface="Montserrat"/>
              <a:cs typeface="Montserrat"/>
              <a:sym typeface="Montserrat"/>
            </a:endParaRPr>
          </a:p>
        </p:txBody>
      </p:sp>
      <p:pic>
        <p:nvPicPr>
          <p:cNvPr descr="watermark.jpg" id="1786" name="Google Shape;1786;p1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87" name="Google Shape;1787;p1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1" name="Shape 1791"/>
        <p:cNvGrpSpPr/>
        <p:nvPr/>
      </p:nvGrpSpPr>
      <p:grpSpPr>
        <a:xfrm>
          <a:off x="0" y="0"/>
          <a:ext cx="0" cy="0"/>
          <a:chOff x="0" y="0"/>
          <a:chExt cx="0" cy="0"/>
        </a:xfrm>
      </p:grpSpPr>
      <p:sp>
        <p:nvSpPr>
          <p:cNvPr id="1792" name="Google Shape;1792;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93" name="Google Shape;1793;p13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if we have a huge network, we can expect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to be quite complex, with huge vectors of weights and biases.</a:t>
            </a:r>
            <a:endParaRPr sz="3000">
              <a:solidFill>
                <a:srgbClr val="434343"/>
              </a:solidFill>
              <a:latin typeface="Montserrat"/>
              <a:ea typeface="Montserrat"/>
              <a:cs typeface="Montserrat"/>
              <a:sym typeface="Montserrat"/>
            </a:endParaRPr>
          </a:p>
        </p:txBody>
      </p:sp>
      <p:pic>
        <p:nvPicPr>
          <p:cNvPr descr="watermark.jpg" id="1794" name="Google Shape;1794;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5" name="Google Shape;1795;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96" name="Google Shape;1796;p131"/>
          <p:cNvPicPr preferRelativeResize="0"/>
          <p:nvPr/>
        </p:nvPicPr>
        <p:blipFill>
          <a:blip r:embed="rId4">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5" name="Google Shape;145;p2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0" name="Shape 1800"/>
        <p:cNvGrpSpPr/>
        <p:nvPr/>
      </p:nvGrpSpPr>
      <p:grpSpPr>
        <a:xfrm>
          <a:off x="0" y="0"/>
          <a:ext cx="0" cy="0"/>
          <a:chOff x="0" y="0"/>
          <a:chExt cx="0" cy="0"/>
        </a:xfrm>
      </p:grpSpPr>
      <p:pic>
        <p:nvPicPr>
          <p:cNvPr id="1801" name="Google Shape;1801;p132"/>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802" name="Google Shape;180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3" name="Google Shape;1803;p13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is a small network with all its parameters labeled:</a:t>
            </a:r>
            <a:endParaRPr sz="3000">
              <a:solidFill>
                <a:srgbClr val="434343"/>
              </a:solidFill>
              <a:latin typeface="Montserrat"/>
              <a:ea typeface="Montserrat"/>
              <a:cs typeface="Montserrat"/>
              <a:sym typeface="Montserrat"/>
            </a:endParaRPr>
          </a:p>
        </p:txBody>
      </p:sp>
      <p:pic>
        <p:nvPicPr>
          <p:cNvPr descr="watermark.jpg" id="1804" name="Google Shape;1804;p13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05" name="Google Shape;1805;p13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9" name="Shape 1809"/>
        <p:cNvGrpSpPr/>
        <p:nvPr/>
      </p:nvGrpSpPr>
      <p:grpSpPr>
        <a:xfrm>
          <a:off x="0" y="0"/>
          <a:ext cx="0" cy="0"/>
          <a:chOff x="0" y="0"/>
          <a:chExt cx="0" cy="0"/>
        </a:xfrm>
      </p:grpSpPr>
      <p:pic>
        <p:nvPicPr>
          <p:cNvPr id="1810" name="Google Shape;1810;p133"/>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811" name="Google Shape;1811;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2" name="Google Shape;1812;p13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a lot to calculate!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solve this?</a:t>
            </a:r>
            <a:endParaRPr sz="3000">
              <a:solidFill>
                <a:srgbClr val="434343"/>
              </a:solidFill>
              <a:latin typeface="Montserrat"/>
              <a:ea typeface="Montserrat"/>
              <a:cs typeface="Montserrat"/>
              <a:sym typeface="Montserrat"/>
            </a:endParaRPr>
          </a:p>
        </p:txBody>
      </p:sp>
      <p:pic>
        <p:nvPicPr>
          <p:cNvPr descr="watermark.jpg" id="1813" name="Google Shape;1813;p13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14" name="Google Shape;1814;p13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8" name="Shape 1818"/>
        <p:cNvGrpSpPr/>
        <p:nvPr/>
      </p:nvGrpSpPr>
      <p:grpSpPr>
        <a:xfrm>
          <a:off x="0" y="0"/>
          <a:ext cx="0" cy="0"/>
          <a:chOff x="0" y="0"/>
          <a:chExt cx="0" cy="0"/>
        </a:xfrm>
      </p:grpSpPr>
      <p:pic>
        <p:nvPicPr>
          <p:cNvPr descr="watermark.jpg" id="1819" name="Google Shape;1819;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20" name="Google Shape;1820;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1" name="Google Shape;1821;p13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real case, this means we have some cost function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dependent lots of weights!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C(w1,w2,w3,....wn)</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figure out which weights lead us to the lowest cost?</a:t>
            </a:r>
            <a:endParaRPr sz="3000">
              <a:solidFill>
                <a:srgbClr val="434343"/>
              </a:solidFill>
              <a:latin typeface="Montserrat"/>
              <a:ea typeface="Montserrat"/>
              <a:cs typeface="Montserrat"/>
              <a:sym typeface="Montserrat"/>
            </a:endParaRPr>
          </a:p>
        </p:txBody>
      </p:sp>
      <p:pic>
        <p:nvPicPr>
          <p:cNvPr descr="watermark.jpg" id="1822" name="Google Shape;1822;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6" name="Shape 1826"/>
        <p:cNvGrpSpPr/>
        <p:nvPr/>
      </p:nvGrpSpPr>
      <p:grpSpPr>
        <a:xfrm>
          <a:off x="0" y="0"/>
          <a:ext cx="0" cy="0"/>
          <a:chOff x="0" y="0"/>
          <a:chExt cx="0" cy="0"/>
        </a:xfrm>
      </p:grpSpPr>
      <p:pic>
        <p:nvPicPr>
          <p:cNvPr descr="watermark.jpg" id="1827" name="Google Shape;1827;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28" name="Google Shape;1828;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9" name="Google Shape;1829;p13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simplicity, let’s imagine we only had one weight in our cost function </a:t>
            </a:r>
            <a:r>
              <a:rPr b="1" lang="en" sz="3000">
                <a:solidFill>
                  <a:srgbClr val="434343"/>
                </a:solidFill>
                <a:latin typeface="Montserrat"/>
                <a:ea typeface="Montserrat"/>
                <a:cs typeface="Montserrat"/>
                <a:sym typeface="Montserrat"/>
              </a:rPr>
              <a:t>w.</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a:t>
            </a:r>
            <a:r>
              <a:rPr b="1" lang="en" sz="3000">
                <a:solidFill>
                  <a:srgbClr val="434343"/>
                </a:solidFill>
                <a:latin typeface="Montserrat"/>
                <a:ea typeface="Montserrat"/>
                <a:cs typeface="Montserrat"/>
                <a:sym typeface="Montserrat"/>
              </a:rPr>
              <a:t>minimize</a:t>
            </a:r>
            <a:r>
              <a:rPr lang="en" sz="3000">
                <a:solidFill>
                  <a:srgbClr val="434343"/>
                </a:solidFill>
                <a:latin typeface="Montserrat"/>
                <a:ea typeface="Montserrat"/>
                <a:cs typeface="Montserrat"/>
                <a:sym typeface="Montserrat"/>
              </a:rPr>
              <a:t> our loss/cost (overall error).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means we need to figure out 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results in the minimum of </a:t>
            </a:r>
            <a:r>
              <a:rPr b="1" lang="en" sz="3000">
                <a:solidFill>
                  <a:srgbClr val="434343"/>
                </a:solidFill>
                <a:latin typeface="Montserrat"/>
                <a:ea typeface="Montserrat"/>
                <a:cs typeface="Montserrat"/>
                <a:sym typeface="Montserrat"/>
              </a:rPr>
              <a:t>C(w)</a:t>
            </a:r>
            <a:endParaRPr b="1" sz="3000">
              <a:solidFill>
                <a:srgbClr val="434343"/>
              </a:solidFill>
              <a:latin typeface="Montserrat"/>
              <a:ea typeface="Montserrat"/>
              <a:cs typeface="Montserrat"/>
              <a:sym typeface="Montserrat"/>
            </a:endParaRPr>
          </a:p>
        </p:txBody>
      </p:sp>
      <p:pic>
        <p:nvPicPr>
          <p:cNvPr descr="watermark.jpg" id="1830" name="Google Shape;1830;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4" name="Shape 1834"/>
        <p:cNvGrpSpPr/>
        <p:nvPr/>
      </p:nvGrpSpPr>
      <p:grpSpPr>
        <a:xfrm>
          <a:off x="0" y="0"/>
          <a:ext cx="0" cy="0"/>
          <a:chOff x="0" y="0"/>
          <a:chExt cx="0" cy="0"/>
        </a:xfrm>
      </p:grpSpPr>
      <p:pic>
        <p:nvPicPr>
          <p:cNvPr descr="watermark.jpg" id="1835" name="Google Shape;1835;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36" name="Google Shape;1836;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37" name="Google Shape;1837;p136"/>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“simple” function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pic>
        <p:nvPicPr>
          <p:cNvPr descr="watermark.jpg" id="1838" name="Google Shape;1838;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39" name="Google Shape;1839;p136"/>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40" name="Google Shape;1840;p13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41" name="Google Shape;1841;p13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3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43" name="Google Shape;1843;p13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7" name="Shape 1847"/>
        <p:cNvGrpSpPr/>
        <p:nvPr/>
      </p:nvGrpSpPr>
      <p:grpSpPr>
        <a:xfrm>
          <a:off x="0" y="0"/>
          <a:ext cx="0" cy="0"/>
          <a:chOff x="0" y="0"/>
          <a:chExt cx="0" cy="0"/>
        </a:xfrm>
      </p:grpSpPr>
      <p:pic>
        <p:nvPicPr>
          <p:cNvPr descr="watermark.jpg" id="1848" name="Google Shape;1848;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49" name="Google Shape;1849;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0" name="Google Shape;1850;p137"/>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51" name="Google Shape;1851;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52" name="Google Shape;1852;p137"/>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53" name="Google Shape;1853;p13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54" name="Google Shape;1854;p13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3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56" name="Google Shape;1856;p13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0" name="Shape 1860"/>
        <p:cNvGrpSpPr/>
        <p:nvPr/>
      </p:nvGrpSpPr>
      <p:grpSpPr>
        <a:xfrm>
          <a:off x="0" y="0"/>
          <a:ext cx="0" cy="0"/>
          <a:chOff x="0" y="0"/>
          <a:chExt cx="0" cy="0"/>
        </a:xfrm>
      </p:grpSpPr>
      <p:pic>
        <p:nvPicPr>
          <p:cNvPr descr="watermark.jpg" id="1861" name="Google Shape;1861;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62" name="Google Shape;1862;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3" name="Google Shape;1863;p138"/>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64" name="Google Shape;1864;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65" name="Google Shape;1865;p138"/>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66" name="Google Shape;1866;p13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67" name="Google Shape;1867;p13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3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69" name="Google Shape;1869;p138"/>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3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4" name="Shape 1874"/>
        <p:cNvGrpSpPr/>
        <p:nvPr/>
      </p:nvGrpSpPr>
      <p:grpSpPr>
        <a:xfrm>
          <a:off x="0" y="0"/>
          <a:ext cx="0" cy="0"/>
          <a:chOff x="0" y="0"/>
          <a:chExt cx="0" cy="0"/>
        </a:xfrm>
      </p:grpSpPr>
      <p:pic>
        <p:nvPicPr>
          <p:cNvPr descr="watermark.jpg" id="1875" name="Google Shape;1875;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76" name="Google Shape;1876;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7" name="Google Shape;1877;p139"/>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78" name="Google Shape;1878;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79" name="Google Shape;1879;p139"/>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80" name="Google Shape;1880;p13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81" name="Google Shape;1881;p13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3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83" name="Google Shape;1883;p13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884" name="Google Shape;1884;p13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885" name="Google Shape;1885;p13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9" name="Shape 1889"/>
        <p:cNvGrpSpPr/>
        <p:nvPr/>
      </p:nvGrpSpPr>
      <p:grpSpPr>
        <a:xfrm>
          <a:off x="0" y="0"/>
          <a:ext cx="0" cy="0"/>
          <a:chOff x="0" y="0"/>
          <a:chExt cx="0" cy="0"/>
        </a:xfrm>
      </p:grpSpPr>
      <p:pic>
        <p:nvPicPr>
          <p:cNvPr descr="watermark.jpg" id="1890" name="Google Shape;1890;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91" name="Google Shape;1891;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2" name="Google Shape;1892;p14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of calculus know we could take a derivative and solve for 0.</a:t>
            </a:r>
            <a:endParaRPr sz="3000">
              <a:solidFill>
                <a:srgbClr val="434343"/>
              </a:solidFill>
              <a:latin typeface="Montserrat"/>
              <a:ea typeface="Montserrat"/>
              <a:cs typeface="Montserrat"/>
              <a:sym typeface="Montserrat"/>
            </a:endParaRPr>
          </a:p>
        </p:txBody>
      </p:sp>
      <p:pic>
        <p:nvPicPr>
          <p:cNvPr descr="watermark.jpg" id="1893" name="Google Shape;1893;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94" name="Google Shape;1894;p14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895" name="Google Shape;1895;p14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96" name="Google Shape;1896;p14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4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98" name="Google Shape;1898;p14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899" name="Google Shape;1899;p14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00" name="Google Shape;1900;p14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4" name="Shape 1904"/>
        <p:cNvGrpSpPr/>
        <p:nvPr/>
      </p:nvGrpSpPr>
      <p:grpSpPr>
        <a:xfrm>
          <a:off x="0" y="0"/>
          <a:ext cx="0" cy="0"/>
          <a:chOff x="0" y="0"/>
          <a:chExt cx="0" cy="0"/>
        </a:xfrm>
      </p:grpSpPr>
      <p:pic>
        <p:nvPicPr>
          <p:cNvPr descr="watermark.jpg" id="1905" name="Google Shape;1905;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06" name="Google Shape;1906;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7" name="Google Shape;1907;p14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recall our real cost function will be very complex!</a:t>
            </a:r>
            <a:endParaRPr sz="3000">
              <a:solidFill>
                <a:srgbClr val="434343"/>
              </a:solidFill>
              <a:latin typeface="Montserrat"/>
              <a:ea typeface="Montserrat"/>
              <a:cs typeface="Montserrat"/>
              <a:sym typeface="Montserrat"/>
            </a:endParaRPr>
          </a:p>
        </p:txBody>
      </p:sp>
      <p:pic>
        <p:nvPicPr>
          <p:cNvPr descr="watermark.jpg" id="1908" name="Google Shape;1908;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09" name="Google Shape;1909;p14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10" name="Google Shape;1910;p14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11" name="Google Shape;1911;p14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12" name="Google Shape;1912;p14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13" name="Google Shape;1913;p141"/>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4" name="Google Shape;154;p2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really simplify this!</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7" name="Shape 1917"/>
        <p:cNvGrpSpPr/>
        <p:nvPr/>
      </p:nvGrpSpPr>
      <p:grpSpPr>
        <a:xfrm>
          <a:off x="0" y="0"/>
          <a:ext cx="0" cy="0"/>
          <a:chOff x="0" y="0"/>
          <a:chExt cx="0" cy="0"/>
        </a:xfrm>
      </p:grpSpPr>
      <p:pic>
        <p:nvPicPr>
          <p:cNvPr descr="watermark.jpg" id="1918" name="Google Shape;1918;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19" name="Google Shape;1919;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20" name="Google Shape;1920;p14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a:t>
            </a:r>
            <a:endParaRPr b="1" sz="3000">
              <a:solidFill>
                <a:srgbClr val="434343"/>
              </a:solidFill>
              <a:latin typeface="Montserrat"/>
              <a:ea typeface="Montserrat"/>
              <a:cs typeface="Montserrat"/>
              <a:sym typeface="Montserrat"/>
            </a:endParaRPr>
          </a:p>
        </p:txBody>
      </p:sp>
      <p:pic>
        <p:nvPicPr>
          <p:cNvPr descr="watermark.jpg" id="1921" name="Google Shape;1921;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22" name="Google Shape;1922;p14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23" name="Google Shape;1923;p14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24" name="Google Shape;1924;p14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25" name="Google Shape;1925;p14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26" name="Google Shape;1926;p142"/>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0" name="Shape 1930"/>
        <p:cNvGrpSpPr/>
        <p:nvPr/>
      </p:nvGrpSpPr>
      <p:grpSpPr>
        <a:xfrm>
          <a:off x="0" y="0"/>
          <a:ext cx="0" cy="0"/>
          <a:chOff x="0" y="0"/>
          <a:chExt cx="0" cy="0"/>
        </a:xfrm>
      </p:grpSpPr>
      <p:pic>
        <p:nvPicPr>
          <p:cNvPr descr="watermark.jpg" id="1931" name="Google Shape;1931;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32" name="Google Shape;1932;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3" name="Google Shape;1933;p14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 </a:t>
            </a:r>
            <a:r>
              <a:rPr lang="en" sz="3000">
                <a:solidFill>
                  <a:srgbClr val="434343"/>
                </a:solidFill>
                <a:latin typeface="Montserrat"/>
                <a:ea typeface="Montserrat"/>
                <a:cs typeface="Montserrat"/>
                <a:sym typeface="Montserrat"/>
              </a:rPr>
              <a:t>since our networks will have 1000s of weights</a:t>
            </a:r>
            <a:endParaRPr b="1" sz="3000">
              <a:solidFill>
                <a:srgbClr val="434343"/>
              </a:solidFill>
              <a:latin typeface="Montserrat"/>
              <a:ea typeface="Montserrat"/>
              <a:cs typeface="Montserrat"/>
              <a:sym typeface="Montserrat"/>
            </a:endParaRPr>
          </a:p>
        </p:txBody>
      </p:sp>
      <p:pic>
        <p:nvPicPr>
          <p:cNvPr descr="watermark.jpg" id="1934" name="Google Shape;1934;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35" name="Google Shape;1935;p14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36" name="Google Shape;1936;p14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37" name="Google Shape;1937;p14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38" name="Google Shape;1938;p14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39" name="Google Shape;1939;p143"/>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3" name="Shape 1943"/>
        <p:cNvGrpSpPr/>
        <p:nvPr/>
      </p:nvGrpSpPr>
      <p:grpSpPr>
        <a:xfrm>
          <a:off x="0" y="0"/>
          <a:ext cx="0" cy="0"/>
          <a:chOff x="0" y="0"/>
          <a:chExt cx="0" cy="0"/>
        </a:xfrm>
      </p:grpSpPr>
      <p:pic>
        <p:nvPicPr>
          <p:cNvPr descr="watermark.jpg" id="1944" name="Google Shape;1944;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5" name="Google Shape;1945;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6" name="Google Shape;1946;p14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t>
            </a:r>
            <a:r>
              <a:rPr b="1" lang="en" sz="3000">
                <a:solidFill>
                  <a:srgbClr val="434343"/>
                </a:solidFill>
                <a:latin typeface="Montserrat"/>
                <a:ea typeface="Montserrat"/>
                <a:cs typeface="Montserrat"/>
                <a:sym typeface="Montserrat"/>
              </a:rPr>
              <a:t>gradient descent </a:t>
            </a:r>
            <a:r>
              <a:rPr lang="en" sz="3000">
                <a:solidFill>
                  <a:srgbClr val="434343"/>
                </a:solidFill>
                <a:latin typeface="Montserrat"/>
                <a:ea typeface="Montserrat"/>
                <a:cs typeface="Montserrat"/>
                <a:sym typeface="Montserrat"/>
              </a:rPr>
              <a:t>to solve this problem.</a:t>
            </a:r>
            <a:endParaRPr sz="3000">
              <a:solidFill>
                <a:srgbClr val="434343"/>
              </a:solidFill>
              <a:latin typeface="Montserrat"/>
              <a:ea typeface="Montserrat"/>
              <a:cs typeface="Montserrat"/>
              <a:sym typeface="Montserrat"/>
            </a:endParaRPr>
          </a:p>
        </p:txBody>
      </p:sp>
      <p:pic>
        <p:nvPicPr>
          <p:cNvPr descr="watermark.jpg" id="1947" name="Google Shape;1947;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48" name="Google Shape;1948;p14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49" name="Google Shape;1949;p14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50" name="Google Shape;1950;p14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51" name="Google Shape;1951;p14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52" name="Google Shape;1952;p144"/>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6" name="Shape 1956"/>
        <p:cNvGrpSpPr/>
        <p:nvPr/>
      </p:nvGrpSpPr>
      <p:grpSpPr>
        <a:xfrm>
          <a:off x="0" y="0"/>
          <a:ext cx="0" cy="0"/>
          <a:chOff x="0" y="0"/>
          <a:chExt cx="0" cy="0"/>
        </a:xfrm>
      </p:grpSpPr>
      <p:pic>
        <p:nvPicPr>
          <p:cNvPr descr="watermark.jpg" id="1957" name="Google Shape;1957;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8" name="Google Shape;1958;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9" name="Google Shape;1959;p14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back to our simplified version to see how this works.</a:t>
            </a:r>
            <a:endParaRPr sz="3000">
              <a:solidFill>
                <a:srgbClr val="434343"/>
              </a:solidFill>
              <a:latin typeface="Montserrat"/>
              <a:ea typeface="Montserrat"/>
              <a:cs typeface="Montserrat"/>
              <a:sym typeface="Montserrat"/>
            </a:endParaRPr>
          </a:p>
        </p:txBody>
      </p:sp>
      <p:pic>
        <p:nvPicPr>
          <p:cNvPr descr="watermark.jpg" id="1960" name="Google Shape;1960;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61" name="Google Shape;1961;p14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62" name="Google Shape;1962;p14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63" name="Google Shape;1963;p14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4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65" name="Google Shape;1965;p14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66" name="Google Shape;1966;p14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67" name="Google Shape;1967;p14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1" name="Shape 1971"/>
        <p:cNvGrpSpPr/>
        <p:nvPr/>
      </p:nvGrpSpPr>
      <p:grpSpPr>
        <a:xfrm>
          <a:off x="0" y="0"/>
          <a:ext cx="0" cy="0"/>
          <a:chOff x="0" y="0"/>
          <a:chExt cx="0" cy="0"/>
        </a:xfrm>
      </p:grpSpPr>
      <p:pic>
        <p:nvPicPr>
          <p:cNvPr descr="watermark.jpg" id="1972" name="Google Shape;1972;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73" name="Google Shape;1973;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74" name="Google Shape;1974;p14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1975" name="Google Shape;1975;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76" name="Google Shape;1976;p14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77" name="Google Shape;1977;p14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78" name="Google Shape;1978;p14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4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80" name="Google Shape;1980;p14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81" name="Google Shape;1981;p14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82" name="Google Shape;1982;p14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1983" name="Google Shape;1983;p146"/>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7" name="Shape 1987"/>
        <p:cNvGrpSpPr/>
        <p:nvPr/>
      </p:nvGrpSpPr>
      <p:grpSpPr>
        <a:xfrm>
          <a:off x="0" y="0"/>
          <a:ext cx="0" cy="0"/>
          <a:chOff x="0" y="0"/>
          <a:chExt cx="0" cy="0"/>
        </a:xfrm>
      </p:grpSpPr>
      <p:pic>
        <p:nvPicPr>
          <p:cNvPr descr="watermark.jpg" id="1988" name="Google Shape;1988;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89" name="Google Shape;1989;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0" name="Google Shape;1990;p14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1991" name="Google Shape;1991;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92" name="Google Shape;1992;p14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93" name="Google Shape;1993;p14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94" name="Google Shape;1994;p14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4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96" name="Google Shape;1996;p14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97" name="Google Shape;1997;p14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98" name="Google Shape;1998;p14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1999" name="Google Shape;1999;p147"/>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000" name="Google Shape;2000;p147"/>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4" name="Shape 2004"/>
        <p:cNvGrpSpPr/>
        <p:nvPr/>
      </p:nvGrpSpPr>
      <p:grpSpPr>
        <a:xfrm>
          <a:off x="0" y="0"/>
          <a:ext cx="0" cy="0"/>
          <a:chOff x="0" y="0"/>
          <a:chExt cx="0" cy="0"/>
        </a:xfrm>
      </p:grpSpPr>
      <p:pic>
        <p:nvPicPr>
          <p:cNvPr descr="watermark.jpg" id="2005" name="Google Shape;2005;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06" name="Google Shape;2006;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07" name="Google Shape;2007;p14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08" name="Google Shape;2008;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09" name="Google Shape;2009;p14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10" name="Google Shape;2010;p14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11" name="Google Shape;2011;p14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4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13" name="Google Shape;2013;p14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14" name="Google Shape;2014;p14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15" name="Google Shape;2015;p148"/>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16" name="Google Shape;2016;p148"/>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017" name="Google Shape;2017;p14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1" name="Shape 2021"/>
        <p:cNvGrpSpPr/>
        <p:nvPr/>
      </p:nvGrpSpPr>
      <p:grpSpPr>
        <a:xfrm>
          <a:off x="0" y="0"/>
          <a:ext cx="0" cy="0"/>
          <a:chOff x="0" y="0"/>
          <a:chExt cx="0" cy="0"/>
        </a:xfrm>
      </p:grpSpPr>
      <p:pic>
        <p:nvPicPr>
          <p:cNvPr descr="watermark.jpg" id="2022" name="Google Shape;2022;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3" name="Google Shape;2023;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4" name="Google Shape;2024;p14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25" name="Google Shape;2025;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26" name="Google Shape;2026;p14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27" name="Google Shape;2027;p14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28" name="Google Shape;2028;p14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4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30" name="Google Shape;2030;p14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31" name="Google Shape;2031;p14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32" name="Google Shape;2032;p14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33" name="Google Shape;2033;p149"/>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2034" name="Google Shape;2034;p149"/>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8" name="Shape 2038"/>
        <p:cNvGrpSpPr/>
        <p:nvPr/>
      </p:nvGrpSpPr>
      <p:grpSpPr>
        <a:xfrm>
          <a:off x="0" y="0"/>
          <a:ext cx="0" cy="0"/>
          <a:chOff x="0" y="0"/>
          <a:chExt cx="0" cy="0"/>
        </a:xfrm>
      </p:grpSpPr>
      <p:pic>
        <p:nvPicPr>
          <p:cNvPr descr="watermark.jpg" id="2039" name="Google Shape;2039;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40" name="Google Shape;2040;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41" name="Google Shape;2041;p15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42" name="Google Shape;2042;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43" name="Google Shape;2043;p15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44" name="Google Shape;2044;p15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45" name="Google Shape;2045;p15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5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47" name="Google Shape;2047;p15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48" name="Google Shape;2048;p15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49" name="Google Shape;2049;p15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50" name="Google Shape;2050;p150"/>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2051" name="Google Shape;2051;p150"/>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5" name="Shape 2055"/>
        <p:cNvGrpSpPr/>
        <p:nvPr/>
      </p:nvGrpSpPr>
      <p:grpSpPr>
        <a:xfrm>
          <a:off x="0" y="0"/>
          <a:ext cx="0" cy="0"/>
          <a:chOff x="0" y="0"/>
          <a:chExt cx="0" cy="0"/>
        </a:xfrm>
      </p:grpSpPr>
      <p:pic>
        <p:nvPicPr>
          <p:cNvPr descr="watermark.jpg" id="2056" name="Google Shape;2056;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57" name="Google Shape;2057;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8" name="Google Shape;2058;p15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Until we converge to zero, indicating a minimum.</a:t>
            </a:r>
            <a:endParaRPr sz="3000">
              <a:solidFill>
                <a:srgbClr val="434343"/>
              </a:solidFill>
              <a:latin typeface="Montserrat"/>
              <a:ea typeface="Montserrat"/>
              <a:cs typeface="Montserrat"/>
              <a:sym typeface="Montserrat"/>
            </a:endParaRPr>
          </a:p>
        </p:txBody>
      </p:sp>
      <p:pic>
        <p:nvPicPr>
          <p:cNvPr descr="watermark.jpg" id="2059" name="Google Shape;2059;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60" name="Google Shape;2060;p15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61" name="Google Shape;2061;p15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62" name="Google Shape;2062;p15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5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64" name="Google Shape;2064;p15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65" name="Google Shape;2065;p15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66" name="Google Shape;2066;p15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67" name="Google Shape;2067;p151"/>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2068" name="Google Shape;2068;p151"/>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2" name="Google Shape;162;p2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Simplified Biological Neuron Model</a:t>
            </a:r>
            <a:endParaRPr sz="2900">
              <a:solidFill>
                <a:srgbClr val="434343"/>
              </a:solidFill>
              <a:latin typeface="Montserrat"/>
              <a:ea typeface="Montserrat"/>
              <a:cs typeface="Montserrat"/>
              <a:sym typeface="Montserrat"/>
            </a:endParaRPr>
          </a:p>
        </p:txBody>
      </p:sp>
      <p:pic>
        <p:nvPicPr>
          <p:cNvPr descr="watermark.jpg" id="163" name="Google Shape;16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 name="Google Shape;16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 name="Google Shape;165;p26"/>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66" name="Google Shape;166;p26"/>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7" name="Google Shape;167;p26"/>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8" name="Google Shape;168;p26"/>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69" name="Google Shape;169;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2" name="Shape 2072"/>
        <p:cNvGrpSpPr/>
        <p:nvPr/>
      </p:nvGrpSpPr>
      <p:grpSpPr>
        <a:xfrm>
          <a:off x="0" y="0"/>
          <a:ext cx="0" cy="0"/>
          <a:chOff x="0" y="0"/>
          <a:chExt cx="0" cy="0"/>
        </a:xfrm>
      </p:grpSpPr>
      <p:pic>
        <p:nvPicPr>
          <p:cNvPr descr="watermark.jpg" id="2073" name="Google Shape;2073;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74" name="Google Shape;207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5" name="Google Shape;2075;p15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have changed our step size to find the next point!</a:t>
            </a:r>
            <a:endParaRPr sz="3000">
              <a:solidFill>
                <a:srgbClr val="434343"/>
              </a:solidFill>
              <a:latin typeface="Montserrat"/>
              <a:ea typeface="Montserrat"/>
              <a:cs typeface="Montserrat"/>
              <a:sym typeface="Montserrat"/>
            </a:endParaRPr>
          </a:p>
        </p:txBody>
      </p:sp>
      <p:pic>
        <p:nvPicPr>
          <p:cNvPr descr="watermark.jpg" id="2076" name="Google Shape;207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77" name="Google Shape;2077;p15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78" name="Google Shape;2078;p15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79" name="Google Shape;2079;p15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5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81" name="Google Shape;2081;p15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82" name="Google Shape;2082;p15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83" name="Google Shape;2083;p152"/>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7" name="Shape 2087"/>
        <p:cNvGrpSpPr/>
        <p:nvPr/>
      </p:nvGrpSpPr>
      <p:grpSpPr>
        <a:xfrm>
          <a:off x="0" y="0"/>
          <a:ext cx="0" cy="0"/>
          <a:chOff x="0" y="0"/>
          <a:chExt cx="0" cy="0"/>
        </a:xfrm>
      </p:grpSpPr>
      <p:pic>
        <p:nvPicPr>
          <p:cNvPr descr="watermark.jpg" id="2088" name="Google Shape;2088;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89" name="Google Shape;2089;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90" name="Google Shape;2090;p15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steps:</a:t>
            </a:r>
            <a:endParaRPr sz="3000">
              <a:solidFill>
                <a:srgbClr val="434343"/>
              </a:solidFill>
              <a:latin typeface="Montserrat"/>
              <a:ea typeface="Montserrat"/>
              <a:cs typeface="Montserrat"/>
              <a:sym typeface="Montserrat"/>
            </a:endParaRPr>
          </a:p>
        </p:txBody>
      </p:sp>
      <p:pic>
        <p:nvPicPr>
          <p:cNvPr descr="watermark.jpg" id="2091" name="Google Shape;2091;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92" name="Google Shape;2092;p15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93" name="Google Shape;2093;p15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94" name="Google Shape;2094;p15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5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96" name="Google Shape;2096;p15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97" name="Google Shape;2097;p15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98" name="Google Shape;2098;p153"/>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099" name="Google Shape;2099;p153"/>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3"/>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53"/>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53"/>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53"/>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7" name="Shape 2107"/>
        <p:cNvGrpSpPr/>
        <p:nvPr/>
      </p:nvGrpSpPr>
      <p:grpSpPr>
        <a:xfrm>
          <a:off x="0" y="0"/>
          <a:ext cx="0" cy="0"/>
          <a:chOff x="0" y="0"/>
          <a:chExt cx="0" cy="0"/>
        </a:xfrm>
      </p:grpSpPr>
      <p:pic>
        <p:nvPicPr>
          <p:cNvPr descr="watermark.jpg" id="2108" name="Google Shape;2108;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9" name="Google Shape;2109;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0" name="Google Shape;2110;p15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steps sizes take longer to find the minimum.</a:t>
            </a:r>
            <a:endParaRPr sz="3000">
              <a:solidFill>
                <a:srgbClr val="434343"/>
              </a:solidFill>
              <a:latin typeface="Montserrat"/>
              <a:ea typeface="Montserrat"/>
              <a:cs typeface="Montserrat"/>
              <a:sym typeface="Montserrat"/>
            </a:endParaRPr>
          </a:p>
        </p:txBody>
      </p:sp>
      <p:pic>
        <p:nvPicPr>
          <p:cNvPr descr="watermark.jpg" id="2111" name="Google Shape;2111;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12" name="Google Shape;2112;p15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13" name="Google Shape;2113;p15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14" name="Google Shape;2114;p15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5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16" name="Google Shape;2116;p15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17" name="Google Shape;2117;p15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18" name="Google Shape;2118;p15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19" name="Google Shape;2119;p154"/>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54"/>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54"/>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54"/>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54"/>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54"/>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54"/>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54"/>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0" name="Shape 2130"/>
        <p:cNvGrpSpPr/>
        <p:nvPr/>
      </p:nvGrpSpPr>
      <p:grpSpPr>
        <a:xfrm>
          <a:off x="0" y="0"/>
          <a:ext cx="0" cy="0"/>
          <a:chOff x="0" y="0"/>
          <a:chExt cx="0" cy="0"/>
        </a:xfrm>
      </p:grpSpPr>
      <p:pic>
        <p:nvPicPr>
          <p:cNvPr descr="watermark.jpg" id="2131" name="Google Shape;2131;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32" name="Google Shape;2132;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33" name="Google Shape;2133;p15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Larger steps are faster, but we risk overshooting the minimum!</a:t>
            </a:r>
            <a:endParaRPr sz="3000">
              <a:solidFill>
                <a:srgbClr val="434343"/>
              </a:solidFill>
              <a:latin typeface="Montserrat"/>
              <a:ea typeface="Montserrat"/>
              <a:cs typeface="Montserrat"/>
              <a:sym typeface="Montserrat"/>
            </a:endParaRPr>
          </a:p>
        </p:txBody>
      </p:sp>
      <p:pic>
        <p:nvPicPr>
          <p:cNvPr descr="watermark.jpg" id="2134" name="Google Shape;2134;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35" name="Google Shape;2135;p15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36" name="Google Shape;2136;p15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37" name="Google Shape;2137;p15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5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39" name="Google Shape;2139;p15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40" name="Google Shape;2140;p15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41" name="Google Shape;2141;p15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42" name="Google Shape;2142;p155"/>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55"/>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55"/>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55"/>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55"/>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0" name="Shape 2150"/>
        <p:cNvGrpSpPr/>
        <p:nvPr/>
      </p:nvGrpSpPr>
      <p:grpSpPr>
        <a:xfrm>
          <a:off x="0" y="0"/>
          <a:ext cx="0" cy="0"/>
          <a:chOff x="0" y="0"/>
          <a:chExt cx="0" cy="0"/>
        </a:xfrm>
      </p:grpSpPr>
      <p:pic>
        <p:nvPicPr>
          <p:cNvPr descr="watermark.jpg" id="2151" name="Google Shape;2151;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2" name="Google Shape;2152;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53" name="Google Shape;2153;p15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step size is known as the </a:t>
            </a:r>
            <a:r>
              <a:rPr b="1" lang="en" sz="3000">
                <a:solidFill>
                  <a:srgbClr val="434343"/>
                </a:solidFill>
                <a:latin typeface="Montserrat"/>
                <a:ea typeface="Montserrat"/>
                <a:cs typeface="Montserrat"/>
                <a:sym typeface="Montserrat"/>
              </a:rPr>
              <a:t>learning rate.</a:t>
            </a:r>
            <a:endParaRPr b="1" sz="3000">
              <a:solidFill>
                <a:srgbClr val="434343"/>
              </a:solidFill>
              <a:latin typeface="Montserrat"/>
              <a:ea typeface="Montserrat"/>
              <a:cs typeface="Montserrat"/>
              <a:sym typeface="Montserrat"/>
            </a:endParaRPr>
          </a:p>
        </p:txBody>
      </p:sp>
      <p:pic>
        <p:nvPicPr>
          <p:cNvPr descr="watermark.jpg" id="2154" name="Google Shape;2154;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55" name="Google Shape;2155;p15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56" name="Google Shape;2156;p15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57" name="Google Shape;2157;p15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5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59" name="Google Shape;2159;p15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60" name="Google Shape;2160;p15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61" name="Google Shape;2161;p15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62" name="Google Shape;2162;p156"/>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56"/>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56"/>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56"/>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56"/>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0" name="Shape 2170"/>
        <p:cNvGrpSpPr/>
        <p:nvPr/>
      </p:nvGrpSpPr>
      <p:grpSpPr>
        <a:xfrm>
          <a:off x="0" y="0"/>
          <a:ext cx="0" cy="0"/>
          <a:chOff x="0" y="0"/>
          <a:chExt cx="0" cy="0"/>
        </a:xfrm>
      </p:grpSpPr>
      <p:pic>
        <p:nvPicPr>
          <p:cNvPr descr="watermark.jpg" id="2171" name="Google Shape;2171;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72" name="Google Shape;2172;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73" name="Google Shape;2173;p15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learning rate we showed in our illustrations was constant (each step size was equal)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can be clever and adapt our step size as we go along.</a:t>
            </a:r>
            <a:endParaRPr sz="3000">
              <a:solidFill>
                <a:srgbClr val="434343"/>
              </a:solidFill>
              <a:latin typeface="Montserrat"/>
              <a:ea typeface="Montserrat"/>
              <a:cs typeface="Montserrat"/>
              <a:sym typeface="Montserrat"/>
            </a:endParaRPr>
          </a:p>
        </p:txBody>
      </p:sp>
      <p:pic>
        <p:nvPicPr>
          <p:cNvPr descr="watermark.jpg" id="2174" name="Google Shape;2174;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8" name="Shape 2178"/>
        <p:cNvGrpSpPr/>
        <p:nvPr/>
      </p:nvGrpSpPr>
      <p:grpSpPr>
        <a:xfrm>
          <a:off x="0" y="0"/>
          <a:ext cx="0" cy="0"/>
          <a:chOff x="0" y="0"/>
          <a:chExt cx="0" cy="0"/>
        </a:xfrm>
      </p:grpSpPr>
      <p:pic>
        <p:nvPicPr>
          <p:cNvPr descr="watermark.jpg" id="2179" name="Google Shape;2179;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80" name="Google Shape;2180;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1" name="Google Shape;2181;p15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start with larger steps, then go smaller as we realize the slope gets closer to zero.</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known as </a:t>
            </a:r>
            <a:r>
              <a:rPr b="1" lang="en" sz="3000">
                <a:solidFill>
                  <a:srgbClr val="434343"/>
                </a:solidFill>
                <a:latin typeface="Montserrat"/>
                <a:ea typeface="Montserrat"/>
                <a:cs typeface="Montserrat"/>
                <a:sym typeface="Montserrat"/>
              </a:rPr>
              <a:t>adaptive gradient descent.</a:t>
            </a:r>
            <a:endParaRPr b="1" sz="3000">
              <a:solidFill>
                <a:srgbClr val="434343"/>
              </a:solidFill>
              <a:latin typeface="Montserrat"/>
              <a:ea typeface="Montserrat"/>
              <a:cs typeface="Montserrat"/>
              <a:sym typeface="Montserrat"/>
            </a:endParaRPr>
          </a:p>
        </p:txBody>
      </p:sp>
      <p:pic>
        <p:nvPicPr>
          <p:cNvPr descr="watermark.jpg" id="2182" name="Google Shape;2182;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6" name="Shape 2186"/>
        <p:cNvGrpSpPr/>
        <p:nvPr/>
      </p:nvGrpSpPr>
      <p:grpSpPr>
        <a:xfrm>
          <a:off x="0" y="0"/>
          <a:ext cx="0" cy="0"/>
          <a:chOff x="0" y="0"/>
          <a:chExt cx="0" cy="0"/>
        </a:xfrm>
      </p:grpSpPr>
      <p:pic>
        <p:nvPicPr>
          <p:cNvPr descr="watermark.jpg" id="2187" name="Google Shape;2187;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88" name="Google Shape;2188;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9" name="Google Shape;2189;p15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2015, Kingma and Ba published their paper: “Adam: A Method for Stochastic Optimization“.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is a much more efficient way of searching for these minimums, so you will see us use it for our code!</a:t>
            </a:r>
            <a:endParaRPr sz="3000">
              <a:solidFill>
                <a:srgbClr val="434343"/>
              </a:solidFill>
              <a:latin typeface="Montserrat"/>
              <a:ea typeface="Montserrat"/>
              <a:cs typeface="Montserrat"/>
              <a:sym typeface="Montserrat"/>
            </a:endParaRPr>
          </a:p>
        </p:txBody>
      </p:sp>
      <p:pic>
        <p:nvPicPr>
          <p:cNvPr descr="watermark.jpg" id="2190" name="Google Shape;2190;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4" name="Shape 2194"/>
        <p:cNvGrpSpPr/>
        <p:nvPr/>
      </p:nvGrpSpPr>
      <p:grpSpPr>
        <a:xfrm>
          <a:off x="0" y="0"/>
          <a:ext cx="0" cy="0"/>
          <a:chOff x="0" y="0"/>
          <a:chExt cx="0" cy="0"/>
        </a:xfrm>
      </p:grpSpPr>
      <p:pic>
        <p:nvPicPr>
          <p:cNvPr id="2195" name="Google Shape;2195;p160"/>
          <p:cNvPicPr preferRelativeResize="0"/>
          <p:nvPr/>
        </p:nvPicPr>
        <p:blipFill>
          <a:blip r:embed="rId3">
            <a:alphaModFix/>
          </a:blip>
          <a:stretch>
            <a:fillRect/>
          </a:stretch>
        </p:blipFill>
        <p:spPr>
          <a:xfrm>
            <a:off x="2976550" y="2047863"/>
            <a:ext cx="3190875" cy="3095625"/>
          </a:xfrm>
          <a:prstGeom prst="rect">
            <a:avLst/>
          </a:prstGeom>
          <a:noFill/>
          <a:ln>
            <a:noFill/>
          </a:ln>
        </p:spPr>
      </p:pic>
      <p:pic>
        <p:nvPicPr>
          <p:cNvPr descr="watermark.jpg" id="2196" name="Google Shape;2196;p16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197" name="Google Shape;2197;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98" name="Google Shape;2198;p16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versus other gradient descent algorithms:</a:t>
            </a:r>
            <a:endParaRPr sz="3000">
              <a:solidFill>
                <a:srgbClr val="434343"/>
              </a:solidFill>
              <a:latin typeface="Montserrat"/>
              <a:ea typeface="Montserrat"/>
              <a:cs typeface="Montserrat"/>
              <a:sym typeface="Montserrat"/>
            </a:endParaRPr>
          </a:p>
        </p:txBody>
      </p:sp>
      <p:pic>
        <p:nvPicPr>
          <p:cNvPr descr="watermark.jpg" id="2199" name="Google Shape;2199;p16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3" name="Shape 2203"/>
        <p:cNvGrpSpPr/>
        <p:nvPr/>
      </p:nvGrpSpPr>
      <p:grpSpPr>
        <a:xfrm>
          <a:off x="0" y="0"/>
          <a:ext cx="0" cy="0"/>
          <a:chOff x="0" y="0"/>
          <a:chExt cx="0" cy="0"/>
        </a:xfrm>
      </p:grpSpPr>
      <p:pic>
        <p:nvPicPr>
          <p:cNvPr descr="watermark.jpg" id="2204" name="Google Shape;2204;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05" name="Google Shape;2205;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06" name="Google Shape;2206;p16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Realistically we’re calculating this descent in an n-dimensional space for all our weights.</a:t>
            </a:r>
            <a:endParaRPr sz="3000">
              <a:solidFill>
                <a:srgbClr val="434343"/>
              </a:solidFill>
              <a:latin typeface="Montserrat"/>
              <a:ea typeface="Montserrat"/>
              <a:cs typeface="Montserrat"/>
              <a:sym typeface="Montserrat"/>
            </a:endParaRPr>
          </a:p>
        </p:txBody>
      </p:sp>
      <p:pic>
        <p:nvPicPr>
          <p:cNvPr descr="watermark.jpg" id="2207" name="Google Shape;2207;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208" name="Google Shape;2208;p161"/>
          <p:cNvPicPr preferRelativeResize="0"/>
          <p:nvPr/>
        </p:nvPicPr>
        <p:blipFill>
          <a:blip r:embed="rId4">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5" name="Google Shape;17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perceptron was a form of neural network introduced in 1958 by Frank Rosenblatt.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Amazingly, even back then he saw huge potential: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may eventually be able to learn, make decisions, and translate languages."</a:t>
            </a:r>
            <a:endParaRPr sz="2900">
              <a:solidFill>
                <a:srgbClr val="434343"/>
              </a:solidFill>
              <a:latin typeface="Montserrat"/>
              <a:ea typeface="Montserrat"/>
              <a:cs typeface="Montserrat"/>
              <a:sym typeface="Montserrat"/>
            </a:endParaRPr>
          </a:p>
        </p:txBody>
      </p:sp>
      <p:pic>
        <p:nvPicPr>
          <p:cNvPr descr="watermark.jpg" id="176" name="Google Shape;17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2" name="Shape 2212"/>
        <p:cNvGrpSpPr/>
        <p:nvPr/>
      </p:nvGrpSpPr>
      <p:grpSpPr>
        <a:xfrm>
          <a:off x="0" y="0"/>
          <a:ext cx="0" cy="0"/>
          <a:chOff x="0" y="0"/>
          <a:chExt cx="0" cy="0"/>
        </a:xfrm>
      </p:grpSpPr>
      <p:pic>
        <p:nvPicPr>
          <p:cNvPr descr="watermark.jpg" id="2213" name="Google Shape;2213;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14" name="Google Shape;2214;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5" name="Google Shape;2215;p16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dealing with these N-dimensional vectors (tensors), the notation changes from </a:t>
            </a:r>
            <a:r>
              <a:rPr b="1" lang="en" sz="3000">
                <a:solidFill>
                  <a:srgbClr val="434343"/>
                </a:solidFill>
                <a:latin typeface="Montserrat"/>
                <a:ea typeface="Montserrat"/>
                <a:cs typeface="Montserrat"/>
                <a:sym typeface="Montserrat"/>
              </a:rPr>
              <a:t>derivative</a:t>
            </a:r>
            <a:r>
              <a:rPr lang="en" sz="3000">
                <a:solidFill>
                  <a:srgbClr val="434343"/>
                </a:solidFill>
                <a:latin typeface="Montserrat"/>
                <a:ea typeface="Montserrat"/>
                <a:cs typeface="Montserrat"/>
                <a:sym typeface="Montserrat"/>
              </a:rPr>
              <a:t> to </a:t>
            </a:r>
            <a:r>
              <a:rPr b="1" lang="en" sz="3000">
                <a:solidFill>
                  <a:srgbClr val="434343"/>
                </a:solidFill>
                <a:latin typeface="Montserrat"/>
                <a:ea typeface="Montserrat"/>
                <a:cs typeface="Montserrat"/>
                <a:sym typeface="Montserrat"/>
              </a:rPr>
              <a:t>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calculate </a:t>
            </a:r>
            <a:r>
              <a:rPr b="1" lang="en" sz="3700">
                <a:solidFill>
                  <a:srgbClr val="434343"/>
                </a:solidFill>
                <a:latin typeface="Montserrat"/>
                <a:ea typeface="Montserrat"/>
                <a:cs typeface="Montserrat"/>
                <a:sym typeface="Montserrat"/>
              </a:rPr>
              <a:t>∇</a:t>
            </a:r>
            <a:r>
              <a:rPr b="1" lang="en" sz="3000">
                <a:solidFill>
                  <a:srgbClr val="434343"/>
                </a:solidFill>
                <a:latin typeface="Montserrat"/>
                <a:ea typeface="Montserrat"/>
                <a:cs typeface="Montserrat"/>
                <a:sym typeface="Montserrat"/>
              </a:rPr>
              <a:t>C(w1,w2,...wn)</a:t>
            </a:r>
            <a:endParaRPr b="1" sz="3000">
              <a:solidFill>
                <a:srgbClr val="434343"/>
              </a:solidFill>
              <a:latin typeface="Montserrat"/>
              <a:ea typeface="Montserrat"/>
              <a:cs typeface="Montserrat"/>
              <a:sym typeface="Montserrat"/>
            </a:endParaRPr>
          </a:p>
        </p:txBody>
      </p:sp>
      <p:pic>
        <p:nvPicPr>
          <p:cNvPr descr="watermark.jpg" id="2216" name="Google Shape;2216;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0" name="Shape 2220"/>
        <p:cNvGrpSpPr/>
        <p:nvPr/>
      </p:nvGrpSpPr>
      <p:grpSpPr>
        <a:xfrm>
          <a:off x="0" y="0"/>
          <a:ext cx="0" cy="0"/>
          <a:chOff x="0" y="0"/>
          <a:chExt cx="0" cy="0"/>
        </a:xfrm>
      </p:grpSpPr>
      <p:pic>
        <p:nvPicPr>
          <p:cNvPr descr="watermark.jpg" id="2221" name="Google Shape;2221;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22" name="Google Shape;2222;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23" name="Google Shape;2223;p16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classification problems, we often use the </a:t>
            </a:r>
            <a:r>
              <a:rPr b="1" lang="en" sz="3000">
                <a:solidFill>
                  <a:srgbClr val="434343"/>
                </a:solidFill>
                <a:latin typeface="Montserrat"/>
                <a:ea typeface="Montserrat"/>
                <a:cs typeface="Montserrat"/>
                <a:sym typeface="Montserrat"/>
              </a:rPr>
              <a:t>cross entropy</a:t>
            </a:r>
            <a:r>
              <a:rPr lang="en" sz="3000">
                <a:solidFill>
                  <a:srgbClr val="434343"/>
                </a:solidFill>
                <a:latin typeface="Montserrat"/>
                <a:ea typeface="Montserrat"/>
                <a:cs typeface="Montserrat"/>
                <a:sym typeface="Montserrat"/>
              </a:rPr>
              <a:t> loss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assumption is that your model predicts a probability distribution p(y=i) for each class i=1,2,…,C. </a:t>
            </a:r>
            <a:endParaRPr sz="3000">
              <a:solidFill>
                <a:srgbClr val="434343"/>
              </a:solidFill>
              <a:latin typeface="Montserrat"/>
              <a:ea typeface="Montserrat"/>
              <a:cs typeface="Montserrat"/>
              <a:sym typeface="Montserrat"/>
            </a:endParaRPr>
          </a:p>
        </p:txBody>
      </p:sp>
      <p:pic>
        <p:nvPicPr>
          <p:cNvPr descr="watermark.jpg" id="2224" name="Google Shape;2224;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8" name="Shape 2228"/>
        <p:cNvGrpSpPr/>
        <p:nvPr/>
      </p:nvGrpSpPr>
      <p:grpSpPr>
        <a:xfrm>
          <a:off x="0" y="0"/>
          <a:ext cx="0" cy="0"/>
          <a:chOff x="0" y="0"/>
          <a:chExt cx="0" cy="0"/>
        </a:xfrm>
      </p:grpSpPr>
      <p:pic>
        <p:nvPicPr>
          <p:cNvPr descr="watermark.jpg" id="2229" name="Google Shape;2229;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30" name="Google Shape;2230;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1" name="Google Shape;2231;p16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binary classification this results in: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t>
            </a:r>
            <a:r>
              <a:rPr b="1" lang="en" sz="3000">
                <a:solidFill>
                  <a:srgbClr val="434343"/>
                </a:solidFill>
                <a:latin typeface="Montserrat"/>
                <a:ea typeface="Montserrat"/>
                <a:cs typeface="Montserrat"/>
                <a:sym typeface="Montserrat"/>
              </a:rPr>
              <a:t>M</a:t>
            </a:r>
            <a:r>
              <a:rPr lang="en" sz="3000">
                <a:solidFill>
                  <a:srgbClr val="434343"/>
                </a:solidFill>
                <a:latin typeface="Montserrat"/>
                <a:ea typeface="Montserrat"/>
                <a:cs typeface="Montserrat"/>
                <a:sym typeface="Montserrat"/>
              </a:rPr>
              <a:t> number of classes &gt; 2</a:t>
            </a:r>
            <a:endParaRPr sz="3000">
              <a:solidFill>
                <a:srgbClr val="434343"/>
              </a:solidFill>
              <a:latin typeface="Montserrat"/>
              <a:ea typeface="Montserrat"/>
              <a:cs typeface="Montserrat"/>
              <a:sym typeface="Montserrat"/>
            </a:endParaRPr>
          </a:p>
        </p:txBody>
      </p:sp>
      <p:pic>
        <p:nvPicPr>
          <p:cNvPr descr="watermark.jpg" id="2232" name="Google Shape;2232;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233" name="Google Shape;2233;p164"/>
          <p:cNvPicPr preferRelativeResize="0"/>
          <p:nvPr/>
        </p:nvPicPr>
        <p:blipFill>
          <a:blip r:embed="rId4">
            <a:alphaModFix/>
          </a:blip>
          <a:stretch>
            <a:fillRect/>
          </a:stretch>
        </p:blipFill>
        <p:spPr>
          <a:xfrm>
            <a:off x="2061396" y="1824425"/>
            <a:ext cx="5200650" cy="800100"/>
          </a:xfrm>
          <a:prstGeom prst="rect">
            <a:avLst/>
          </a:prstGeom>
          <a:noFill/>
          <a:ln>
            <a:noFill/>
          </a:ln>
        </p:spPr>
      </p:pic>
      <p:pic>
        <p:nvPicPr>
          <p:cNvPr id="2234" name="Google Shape;2234;p164"/>
          <p:cNvPicPr preferRelativeResize="0"/>
          <p:nvPr/>
        </p:nvPicPr>
        <p:blipFill>
          <a:blip r:embed="rId5">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8" name="Shape 2238"/>
        <p:cNvGrpSpPr/>
        <p:nvPr/>
      </p:nvGrpSpPr>
      <p:grpSpPr>
        <a:xfrm>
          <a:off x="0" y="0"/>
          <a:ext cx="0" cy="0"/>
          <a:chOff x="0" y="0"/>
          <a:chExt cx="0" cy="0"/>
        </a:xfrm>
      </p:grpSpPr>
      <p:sp>
        <p:nvSpPr>
          <p:cNvPr id="2239" name="Google Shape;2239;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40" name="Google Shape;2240;p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Cost Functions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Gradient Descent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Optimizer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Quadratic Cost and Cross-Entropy</a:t>
            </a:r>
            <a:endParaRPr sz="3000">
              <a:solidFill>
                <a:srgbClr val="434343"/>
              </a:solidFill>
              <a:latin typeface="Montserrat"/>
              <a:ea typeface="Montserrat"/>
              <a:cs typeface="Montserrat"/>
              <a:sym typeface="Montserrat"/>
            </a:endParaRPr>
          </a:p>
        </p:txBody>
      </p:sp>
      <p:pic>
        <p:nvPicPr>
          <p:cNvPr descr="watermark.jpg" id="2241" name="Google Shape;2241;p1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42" name="Google Shape;2242;p1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6" name="Shape 2246"/>
        <p:cNvGrpSpPr/>
        <p:nvPr/>
      </p:nvGrpSpPr>
      <p:grpSpPr>
        <a:xfrm>
          <a:off x="0" y="0"/>
          <a:ext cx="0" cy="0"/>
          <a:chOff x="0" y="0"/>
          <a:chExt cx="0" cy="0"/>
        </a:xfrm>
      </p:grpSpPr>
      <p:sp>
        <p:nvSpPr>
          <p:cNvPr id="2247" name="Google Shape;2247;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48" name="Google Shape;2248;p1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understand how networks can take in input , effect that input with weights, biases, and activation functions to produce an estimated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learned how to evaluate that output.</a:t>
            </a:r>
            <a:endParaRPr sz="3000">
              <a:solidFill>
                <a:srgbClr val="434343"/>
              </a:solidFill>
              <a:latin typeface="Montserrat"/>
              <a:ea typeface="Montserrat"/>
              <a:cs typeface="Montserrat"/>
              <a:sym typeface="Montserrat"/>
            </a:endParaRPr>
          </a:p>
        </p:txBody>
      </p:sp>
      <p:pic>
        <p:nvPicPr>
          <p:cNvPr descr="watermark.jpg" id="2249" name="Google Shape;2249;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0" name="Google Shape;2250;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4" name="Shape 2254"/>
        <p:cNvGrpSpPr/>
        <p:nvPr/>
      </p:nvGrpSpPr>
      <p:grpSpPr>
        <a:xfrm>
          <a:off x="0" y="0"/>
          <a:ext cx="0" cy="0"/>
          <a:chOff x="0" y="0"/>
          <a:chExt cx="0" cy="0"/>
        </a:xfrm>
      </p:grpSpPr>
      <p:sp>
        <p:nvSpPr>
          <p:cNvPr id="2255" name="Google Shape;2255;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56" name="Google Shape;2256;p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thing we need to learn about theory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get our cost/loss value, how do we actually go back and adjust our weights and biases?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t>
            </a:r>
            <a:r>
              <a:rPr b="1" lang="en" sz="3000">
                <a:solidFill>
                  <a:srgbClr val="434343"/>
                </a:solidFill>
                <a:latin typeface="Montserrat"/>
                <a:ea typeface="Montserrat"/>
                <a:cs typeface="Montserrat"/>
                <a:sym typeface="Montserrat"/>
              </a:rPr>
              <a:t>backpropagation</a:t>
            </a:r>
            <a:r>
              <a:rPr lang="en" sz="3000">
                <a:solidFill>
                  <a:srgbClr val="434343"/>
                </a:solidFill>
                <a:latin typeface="Montserrat"/>
                <a:ea typeface="Montserrat"/>
                <a:cs typeface="Montserrat"/>
                <a:sym typeface="Montserrat"/>
              </a:rPr>
              <a:t>, and it is what we are going to cover next!</a:t>
            </a:r>
            <a:endParaRPr sz="3000">
              <a:solidFill>
                <a:srgbClr val="434343"/>
              </a:solidFill>
              <a:latin typeface="Montserrat"/>
              <a:ea typeface="Montserrat"/>
              <a:cs typeface="Montserrat"/>
              <a:sym typeface="Montserrat"/>
            </a:endParaRPr>
          </a:p>
        </p:txBody>
      </p:sp>
      <p:pic>
        <p:nvPicPr>
          <p:cNvPr descr="watermark.jpg" id="2257" name="Google Shape;2257;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8" name="Google Shape;2258;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2" name="Shape 2262"/>
        <p:cNvGrpSpPr/>
        <p:nvPr/>
      </p:nvGrpSpPr>
      <p:grpSpPr>
        <a:xfrm>
          <a:off x="0" y="0"/>
          <a:ext cx="0" cy="0"/>
          <a:chOff x="0" y="0"/>
          <a:chExt cx="0" cy="0"/>
        </a:xfrm>
      </p:grpSpPr>
      <p:sp>
        <p:nvSpPr>
          <p:cNvPr id="2263" name="Google Shape;2263;p168"/>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pic>
        <p:nvPicPr>
          <p:cNvPr descr="watermark.jpg" id="2264" name="Google Shape;2264;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5" name="Google Shape;2265;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9" name="Shape 2269"/>
        <p:cNvGrpSpPr/>
        <p:nvPr/>
      </p:nvGrpSpPr>
      <p:grpSpPr>
        <a:xfrm>
          <a:off x="0" y="0"/>
          <a:ext cx="0" cy="0"/>
          <a:chOff x="0" y="0"/>
          <a:chExt cx="0" cy="0"/>
        </a:xfrm>
      </p:grpSpPr>
      <p:sp>
        <p:nvSpPr>
          <p:cNvPr id="2270" name="Google Shape;2270;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1" name="Google Shape;2271;p1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theory topic we will cover is </a:t>
            </a:r>
            <a:r>
              <a:rPr b="1" lang="en" sz="3000">
                <a:solidFill>
                  <a:srgbClr val="434343"/>
                </a:solidFill>
                <a:latin typeface="Montserrat"/>
                <a:ea typeface="Montserrat"/>
                <a:cs typeface="Montserrat"/>
                <a:sym typeface="Montserrat"/>
              </a:rPr>
              <a:t>backpropagation.</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by building an intuition behind backpropagation, and then we’ll dive into the calculus and notation of backpropagation.</a:t>
            </a:r>
            <a:endParaRPr sz="3000">
              <a:solidFill>
                <a:srgbClr val="434343"/>
              </a:solidFill>
              <a:latin typeface="Montserrat"/>
              <a:ea typeface="Montserrat"/>
              <a:cs typeface="Montserrat"/>
              <a:sym typeface="Montserrat"/>
            </a:endParaRPr>
          </a:p>
        </p:txBody>
      </p:sp>
      <p:pic>
        <p:nvPicPr>
          <p:cNvPr descr="watermark.jpg" id="2272" name="Google Shape;2272;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3" name="Google Shape;2273;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7" name="Shape 2277"/>
        <p:cNvGrpSpPr/>
        <p:nvPr/>
      </p:nvGrpSpPr>
      <p:grpSpPr>
        <a:xfrm>
          <a:off x="0" y="0"/>
          <a:ext cx="0" cy="0"/>
          <a:chOff x="0" y="0"/>
          <a:chExt cx="0" cy="0"/>
        </a:xfrm>
      </p:grpSpPr>
      <p:sp>
        <p:nvSpPr>
          <p:cNvPr id="2278" name="Google Shape;2278;p1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9" name="Google Shape;2279;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Fundamentally, we want to know how the cost function results changes with respect to the weights in the network, so we can update the weights to minimize the cost function</a:t>
            </a:r>
            <a:endParaRPr sz="3000">
              <a:solidFill>
                <a:srgbClr val="434343"/>
              </a:solidFill>
              <a:latin typeface="Montserrat"/>
              <a:ea typeface="Montserrat"/>
              <a:cs typeface="Montserrat"/>
              <a:sym typeface="Montserrat"/>
            </a:endParaRPr>
          </a:p>
        </p:txBody>
      </p:sp>
      <p:pic>
        <p:nvPicPr>
          <p:cNvPr descr="watermark.jpg" id="2280" name="Google Shape;2280;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1" name="Google Shape;2281;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5" name="Shape 2285"/>
        <p:cNvGrpSpPr/>
        <p:nvPr/>
      </p:nvGrpSpPr>
      <p:grpSpPr>
        <a:xfrm>
          <a:off x="0" y="0"/>
          <a:ext cx="0" cy="0"/>
          <a:chOff x="0" y="0"/>
          <a:chExt cx="0" cy="0"/>
        </a:xfrm>
      </p:grpSpPr>
      <p:sp>
        <p:nvSpPr>
          <p:cNvPr id="2286" name="Google Shape;2286;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87" name="Google Shape;2287;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with a very simple network, where each layer only has 1 neuron</a:t>
            </a:r>
            <a:endParaRPr sz="3000">
              <a:solidFill>
                <a:srgbClr val="434343"/>
              </a:solidFill>
              <a:latin typeface="Montserrat"/>
              <a:ea typeface="Montserrat"/>
              <a:cs typeface="Montserrat"/>
              <a:sym typeface="Montserrat"/>
            </a:endParaRPr>
          </a:p>
        </p:txBody>
      </p:sp>
      <p:pic>
        <p:nvPicPr>
          <p:cNvPr descr="watermark.jpg" id="2288" name="Google Shape;2288;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9" name="Google Shape;2289;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0" name="Google Shape;2290;p171"/>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71"/>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7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7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4" name="Google Shape;2294;p171"/>
          <p:cNvCxnSpPr>
            <a:stCxn id="2290" idx="6"/>
            <a:endCxn id="2291"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295" name="Google Shape;2295;p171"/>
          <p:cNvCxnSpPr>
            <a:stCxn id="2291" idx="6"/>
            <a:endCxn id="2292"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296" name="Google Shape;2296;p171"/>
          <p:cNvCxnSpPr>
            <a:stCxn id="2292" idx="6"/>
            <a:endCxn id="229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3" name="Google Shape;183;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 1969 Marvin  Minsky and Seymour Papert's published their book </a:t>
            </a:r>
            <a:r>
              <a:rPr b="1" i="1" lang="en" sz="2900">
                <a:solidFill>
                  <a:srgbClr val="434343"/>
                </a:solidFill>
                <a:latin typeface="Montserrat"/>
                <a:ea typeface="Montserrat"/>
                <a:cs typeface="Montserrat"/>
                <a:sym typeface="Montserrat"/>
              </a:rPr>
              <a:t>Perceptrons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suggested that there were severe limitations to what perceptrons could do.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2900">
              <a:solidFill>
                <a:srgbClr val="434343"/>
              </a:solidFill>
              <a:latin typeface="Montserrat"/>
              <a:ea typeface="Montserrat"/>
              <a:cs typeface="Montserrat"/>
              <a:sym typeface="Montserrat"/>
            </a:endParaRPr>
          </a:p>
        </p:txBody>
      </p:sp>
      <p:pic>
        <p:nvPicPr>
          <p:cNvPr descr="watermark.jpg" id="184" name="Google Shape;18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0" name="Shape 2300"/>
        <p:cNvGrpSpPr/>
        <p:nvPr/>
      </p:nvGrpSpPr>
      <p:grpSpPr>
        <a:xfrm>
          <a:off x="0" y="0"/>
          <a:ext cx="0" cy="0"/>
          <a:chOff x="0" y="0"/>
          <a:chExt cx="0" cy="0"/>
        </a:xfrm>
      </p:grpSpPr>
      <p:sp>
        <p:nvSpPr>
          <p:cNvPr id="2301" name="Google Shape;2301;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2" name="Google Shape;2302;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input will receive a weight and bias</a:t>
            </a:r>
            <a:endParaRPr b="1" sz="3000">
              <a:solidFill>
                <a:srgbClr val="434343"/>
              </a:solidFill>
              <a:latin typeface="Montserrat"/>
              <a:ea typeface="Montserrat"/>
              <a:cs typeface="Montserrat"/>
              <a:sym typeface="Montserrat"/>
            </a:endParaRPr>
          </a:p>
        </p:txBody>
      </p:sp>
      <p:pic>
        <p:nvPicPr>
          <p:cNvPr descr="watermark.jpg" id="2303" name="Google Shape;2303;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04" name="Google Shape;2304;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05" name="Google Shape;2305;p172"/>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72"/>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7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7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9" name="Google Shape;2309;p172"/>
          <p:cNvCxnSpPr>
            <a:stCxn id="2305" idx="6"/>
            <a:endCxn id="2306"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10" name="Google Shape;2310;p172"/>
          <p:cNvCxnSpPr>
            <a:stCxn id="2306" idx="6"/>
            <a:endCxn id="2307"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11" name="Google Shape;2311;p172"/>
          <p:cNvCxnSpPr>
            <a:stCxn id="2307" idx="6"/>
            <a:endCxn id="230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12" name="Google Shape;2312;p172"/>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13" name="Google Shape;2313;p172"/>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14" name="Google Shape;2314;p172"/>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8" name="Shape 2318"/>
        <p:cNvGrpSpPr/>
        <p:nvPr/>
      </p:nvGrpSpPr>
      <p:grpSpPr>
        <a:xfrm>
          <a:off x="0" y="0"/>
          <a:ext cx="0" cy="0"/>
          <a:chOff x="0" y="0"/>
          <a:chExt cx="0" cy="0"/>
        </a:xfrm>
      </p:grpSpPr>
      <p:sp>
        <p:nvSpPr>
          <p:cNvPr id="2319" name="Google Shape;2319;p1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0" name="Google Shape;2320;p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pic>
        <p:nvPicPr>
          <p:cNvPr descr="watermark.jpg" id="2321" name="Google Shape;2321;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2" name="Google Shape;2322;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23" name="Google Shape;2323;p173"/>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73"/>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7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7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7" name="Google Shape;2327;p173"/>
          <p:cNvCxnSpPr>
            <a:stCxn id="2323" idx="6"/>
            <a:endCxn id="2324"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28" name="Google Shape;2328;p173"/>
          <p:cNvCxnSpPr>
            <a:stCxn id="2324" idx="6"/>
            <a:endCxn id="2325"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29" name="Google Shape;2329;p173"/>
          <p:cNvCxnSpPr>
            <a:stCxn id="2325" idx="6"/>
            <a:endCxn id="232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30" name="Google Shape;2330;p173"/>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31" name="Google Shape;2331;p173"/>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32" name="Google Shape;2332;p173"/>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6" name="Shape 2336"/>
        <p:cNvGrpSpPr/>
        <p:nvPr/>
      </p:nvGrpSpPr>
      <p:grpSpPr>
        <a:xfrm>
          <a:off x="0" y="0"/>
          <a:ext cx="0" cy="0"/>
          <a:chOff x="0" y="0"/>
          <a:chExt cx="0" cy="0"/>
        </a:xfrm>
      </p:grpSpPr>
      <p:sp>
        <p:nvSpPr>
          <p:cNvPr id="2337" name="Google Shape;2337;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8" name="Google Shape;2338;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this process propagates forward.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start at the end to see the backpropagation.</a:t>
            </a:r>
            <a:endParaRPr sz="3000">
              <a:solidFill>
                <a:srgbClr val="434343"/>
              </a:solidFill>
              <a:latin typeface="Montserrat"/>
              <a:ea typeface="Montserrat"/>
              <a:cs typeface="Montserrat"/>
              <a:sym typeface="Montserrat"/>
            </a:endParaRPr>
          </a:p>
        </p:txBody>
      </p:sp>
      <p:pic>
        <p:nvPicPr>
          <p:cNvPr descr="watermark.jpg" id="2339" name="Google Shape;2339;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0" name="Google Shape;2340;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41" name="Google Shape;2341;p174"/>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174"/>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17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17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5" name="Google Shape;2345;p174"/>
          <p:cNvCxnSpPr>
            <a:stCxn id="2341" idx="6"/>
            <a:endCxn id="2342"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46" name="Google Shape;2346;p174"/>
          <p:cNvCxnSpPr>
            <a:stCxn id="2342" idx="6"/>
            <a:endCxn id="2343"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47" name="Google Shape;2347;p174"/>
          <p:cNvCxnSpPr>
            <a:stCxn id="2343" idx="6"/>
            <a:endCxn id="2344"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48" name="Google Shape;2348;p174"/>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49" name="Google Shape;2349;p174"/>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50" name="Google Shape;2350;p174"/>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4" name="Shape 2354"/>
        <p:cNvGrpSpPr/>
        <p:nvPr/>
      </p:nvGrpSpPr>
      <p:grpSpPr>
        <a:xfrm>
          <a:off x="0" y="0"/>
          <a:ext cx="0" cy="0"/>
          <a:chOff x="0" y="0"/>
          <a:chExt cx="0" cy="0"/>
        </a:xfrm>
      </p:grpSpPr>
      <p:sp>
        <p:nvSpPr>
          <p:cNvPr id="2355" name="Google Shape;2355;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6" name="Google Shape;2356;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say we have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layers, then our notation becomes:</a:t>
            </a:r>
            <a:endParaRPr sz="3000">
              <a:solidFill>
                <a:srgbClr val="434343"/>
              </a:solidFill>
              <a:latin typeface="Montserrat"/>
              <a:ea typeface="Montserrat"/>
              <a:cs typeface="Montserrat"/>
              <a:sym typeface="Montserrat"/>
            </a:endParaRPr>
          </a:p>
        </p:txBody>
      </p:sp>
      <p:pic>
        <p:nvPicPr>
          <p:cNvPr descr="watermark.jpg" id="2357" name="Google Shape;2357;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8" name="Google Shape;2358;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59" name="Google Shape;2359;p175"/>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175"/>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7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7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63" name="Google Shape;2363;p175"/>
          <p:cNvCxnSpPr>
            <a:stCxn id="2359" idx="6"/>
            <a:endCxn id="2360"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64" name="Google Shape;2364;p175"/>
          <p:cNvCxnSpPr>
            <a:stCxn id="2360" idx="6"/>
            <a:endCxn id="2361"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65" name="Google Shape;2365;p175"/>
          <p:cNvCxnSpPr>
            <a:stCxn id="2361" idx="6"/>
            <a:endCxn id="236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66" name="Google Shape;2366;p175"/>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67" name="Google Shape;2367;p175"/>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368" name="Google Shape;2368;p175"/>
          <p:cNvSpPr txBox="1"/>
          <p:nvPr>
            <p:ph idx="1" type="body"/>
          </p:nvPr>
        </p:nvSpPr>
        <p:spPr>
          <a:xfrm>
            <a:off x="276312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369" name="Google Shape;2369;p175"/>
          <p:cNvSpPr txBox="1"/>
          <p:nvPr>
            <p:ph idx="1" type="body"/>
          </p:nvPr>
        </p:nvSpPr>
        <p:spPr>
          <a:xfrm>
            <a:off x="1248250" y="390690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3" name="Shape 2373"/>
        <p:cNvGrpSpPr/>
        <p:nvPr/>
      </p:nvGrpSpPr>
      <p:grpSpPr>
        <a:xfrm>
          <a:off x="0" y="0"/>
          <a:ext cx="0" cy="0"/>
          <a:chOff x="0" y="0"/>
          <a:chExt cx="0" cy="0"/>
        </a:xfrm>
      </p:grpSpPr>
      <p:sp>
        <p:nvSpPr>
          <p:cNvPr id="2374" name="Google Shape;2374;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75" name="Google Shape;2375;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Focusing on these last two layers, let’s define </a:t>
            </a:r>
            <a:r>
              <a:rPr b="1" lang="en" sz="3000">
                <a:solidFill>
                  <a:srgbClr val="434343"/>
                </a:solidFill>
                <a:latin typeface="Montserrat"/>
                <a:ea typeface="Montserrat"/>
                <a:cs typeface="Montserrat"/>
                <a:sym typeface="Montserrat"/>
              </a:rPr>
              <a:t>z=wx+b</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applying an activation function we’ll state: </a:t>
            </a: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p:txBody>
      </p:sp>
      <p:pic>
        <p:nvPicPr>
          <p:cNvPr descr="watermark.jpg" id="2376" name="Google Shape;2376;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7" name="Google Shape;2377;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8" name="Google Shape;2378;p17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7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0" name="Google Shape;2380;p176"/>
          <p:cNvCxnSpPr>
            <a:stCxn id="2378" idx="6"/>
            <a:endCxn id="237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381" name="Google Shape;2381;p176"/>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382" name="Google Shape;2382;p176"/>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83" name="Google Shape;2383;p176"/>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7" name="Shape 2387"/>
        <p:cNvGrpSpPr/>
        <p:nvPr/>
      </p:nvGrpSpPr>
      <p:grpSpPr>
        <a:xfrm>
          <a:off x="0" y="0"/>
          <a:ext cx="0" cy="0"/>
          <a:chOff x="0" y="0"/>
          <a:chExt cx="0" cy="0"/>
        </a:xfrm>
      </p:grpSpPr>
      <p:sp>
        <p:nvSpPr>
          <p:cNvPr id="2388" name="Google Shape;2388;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9" name="Google Shape;2389;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390" name="Google Shape;2390;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1" name="Google Shape;2391;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2" name="Google Shape;2392;p17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7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4" name="Google Shape;2394;p177"/>
          <p:cNvCxnSpPr>
            <a:stCxn id="2392" idx="6"/>
            <a:endCxn id="239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395" name="Google Shape;2395;p177"/>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396" name="Google Shape;2396;p177"/>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97" name="Google Shape;2397;p177"/>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1" name="Shape 2401"/>
        <p:cNvGrpSpPr/>
        <p:nvPr/>
      </p:nvGrpSpPr>
      <p:grpSpPr>
        <a:xfrm>
          <a:off x="0" y="0"/>
          <a:ext cx="0" cy="0"/>
          <a:chOff x="0" y="0"/>
          <a:chExt cx="0" cy="0"/>
        </a:xfrm>
      </p:grpSpPr>
      <p:sp>
        <p:nvSpPr>
          <p:cNvPr id="2402" name="Google Shape;2402;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03" name="Google Shape;2403;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404" name="Google Shape;2404;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5" name="Google Shape;2405;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06" name="Google Shape;2406;p17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7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8" name="Google Shape;2408;p178"/>
          <p:cNvCxnSpPr>
            <a:stCxn id="2406" idx="6"/>
            <a:endCxn id="240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09" name="Google Shape;2409;p178"/>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10" name="Google Shape;2410;p178"/>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11" name="Google Shape;2411;p178"/>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5" name="Shape 2415"/>
        <p:cNvGrpSpPr/>
        <p:nvPr/>
      </p:nvGrpSpPr>
      <p:grpSpPr>
        <a:xfrm>
          <a:off x="0" y="0"/>
          <a:ext cx="0" cy="0"/>
          <a:chOff x="0" y="0"/>
          <a:chExt cx="0" cy="0"/>
        </a:xfrm>
      </p:grpSpPr>
      <p:sp>
        <p:nvSpPr>
          <p:cNvPr id="2416" name="Google Shape;2416;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17" name="Google Shape;2417;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18" name="Google Shape;2418;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19" name="Google Shape;2419;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20" name="Google Shape;2420;p17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17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22" name="Google Shape;2422;p179"/>
          <p:cNvCxnSpPr>
            <a:stCxn id="2420" idx="6"/>
            <a:endCxn id="242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23" name="Google Shape;2423;p179"/>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24" name="Google Shape;2424;p179"/>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25" name="Google Shape;2425;p179"/>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9" name="Shape 2429"/>
        <p:cNvGrpSpPr/>
        <p:nvPr/>
      </p:nvGrpSpPr>
      <p:grpSpPr>
        <a:xfrm>
          <a:off x="0" y="0"/>
          <a:ext cx="0" cy="0"/>
          <a:chOff x="0" y="0"/>
          <a:chExt cx="0" cy="0"/>
        </a:xfrm>
      </p:grpSpPr>
      <p:sp>
        <p:nvSpPr>
          <p:cNvPr id="2430" name="Google Shape;2430;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31" name="Google Shape;2431;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understand how sensitive is the cost function to changes in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32" name="Google Shape;2432;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33" name="Google Shape;2433;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34" name="Google Shape;2434;p18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8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6" name="Google Shape;2436;p180"/>
          <p:cNvCxnSpPr>
            <a:stCxn id="2434" idx="6"/>
            <a:endCxn id="2435"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37" name="Google Shape;2437;p180"/>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38" name="Google Shape;2438;p180"/>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39" name="Google Shape;2439;p180"/>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440" name="Google Shape;2440;p180"/>
          <p:cNvPicPr preferRelativeResize="0"/>
          <p:nvPr/>
        </p:nvPicPr>
        <p:blipFill rotWithShape="1">
          <a:blip r:embed="rId4">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4" name="Shape 2444"/>
        <p:cNvGrpSpPr/>
        <p:nvPr/>
      </p:nvGrpSpPr>
      <p:grpSpPr>
        <a:xfrm>
          <a:off x="0" y="0"/>
          <a:ext cx="0" cy="0"/>
          <a:chOff x="0" y="0"/>
          <a:chExt cx="0" cy="0"/>
        </a:xfrm>
      </p:grpSpPr>
      <p:pic>
        <p:nvPicPr>
          <p:cNvPr id="2445" name="Google Shape;2445;p181"/>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2446" name="Google Shape;2446;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47" name="Google Shape;2447;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 relationships we already know along with the chain rule: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48" name="Google Shape;2448;p18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449" name="Google Shape;2449;p18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450" name="Google Shape;2450;p18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18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2" name="Google Shape;2452;p181"/>
          <p:cNvCxnSpPr>
            <a:stCxn id="2450" idx="6"/>
            <a:endCxn id="245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53" name="Google Shape;2453;p18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54" name="Google Shape;2454;p181"/>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55" name="Google Shape;2455;p181"/>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1" name="Google Shape;19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2900">
              <a:solidFill>
                <a:srgbClr val="434343"/>
              </a:solidFill>
              <a:latin typeface="Montserrat"/>
              <a:ea typeface="Montserrat"/>
              <a:cs typeface="Montserrat"/>
              <a:sym typeface="Montserrat"/>
            </a:endParaRPr>
          </a:p>
        </p:txBody>
      </p:sp>
      <p:pic>
        <p:nvPicPr>
          <p:cNvPr descr="watermark.jpg" id="192" name="Google Shape;19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9" name="Shape 2459"/>
        <p:cNvGrpSpPr/>
        <p:nvPr/>
      </p:nvGrpSpPr>
      <p:grpSpPr>
        <a:xfrm>
          <a:off x="0" y="0"/>
          <a:ext cx="0" cy="0"/>
          <a:chOff x="0" y="0"/>
          <a:chExt cx="0" cy="0"/>
        </a:xfrm>
      </p:grpSpPr>
      <p:pic>
        <p:nvPicPr>
          <p:cNvPr id="2460" name="Google Shape;2460;p182"/>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2461" name="Google Shape;2461;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2" name="Google Shape;2462;p182"/>
          <p:cNvSpPr txBox="1"/>
          <p:nvPr>
            <p:ph idx="1" type="body"/>
          </p:nvPr>
        </p:nvSpPr>
        <p:spPr>
          <a:xfrm>
            <a:off x="311700" y="1152475"/>
            <a:ext cx="8520600" cy="1191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same for the bias terms:</a:t>
            </a:r>
            <a:endParaRPr sz="3100">
              <a:solidFill>
                <a:srgbClr val="434343"/>
              </a:solidFill>
              <a:latin typeface="Montserrat"/>
              <a:ea typeface="Montserrat"/>
              <a:cs typeface="Montserrat"/>
              <a:sym typeface="Montserrat"/>
            </a:endParaRPr>
          </a:p>
        </p:txBody>
      </p:sp>
      <p:pic>
        <p:nvPicPr>
          <p:cNvPr descr="watermark.jpg" id="2463" name="Google Shape;2463;p18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464" name="Google Shape;2464;p18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465" name="Google Shape;2465;p18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7" name="Google Shape;2467;p182"/>
          <p:cNvCxnSpPr>
            <a:stCxn id="2465" idx="6"/>
            <a:endCxn id="246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68" name="Google Shape;2468;p18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69" name="Google Shape;2469;p182"/>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70" name="Google Shape;2470;p182"/>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471" name="Google Shape;2471;p182"/>
          <p:cNvPicPr preferRelativeResize="0"/>
          <p:nvPr/>
        </p:nvPicPr>
        <p:blipFill>
          <a:blip r:embed="rId5">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5" name="Shape 2475"/>
        <p:cNvGrpSpPr/>
        <p:nvPr/>
      </p:nvGrpSpPr>
      <p:grpSpPr>
        <a:xfrm>
          <a:off x="0" y="0"/>
          <a:ext cx="0" cy="0"/>
          <a:chOff x="0" y="0"/>
          <a:chExt cx="0" cy="0"/>
        </a:xfrm>
      </p:grpSpPr>
      <p:sp>
        <p:nvSpPr>
          <p:cNvPr id="2476" name="Google Shape;2476;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77" name="Google Shape;2477;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3000">
              <a:solidFill>
                <a:srgbClr val="434343"/>
              </a:solidFill>
              <a:latin typeface="Montserrat"/>
              <a:ea typeface="Montserrat"/>
              <a:cs typeface="Montserrat"/>
              <a:sym typeface="Montserrat"/>
            </a:endParaRPr>
          </a:p>
        </p:txBody>
      </p:sp>
      <p:pic>
        <p:nvPicPr>
          <p:cNvPr descr="watermark.jpg" id="2478" name="Google Shape;2478;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9" name="Google Shape;2479;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3" name="Shape 2483"/>
        <p:cNvGrpSpPr/>
        <p:nvPr/>
      </p:nvGrpSpPr>
      <p:grpSpPr>
        <a:xfrm>
          <a:off x="0" y="0"/>
          <a:ext cx="0" cy="0"/>
          <a:chOff x="0" y="0"/>
          <a:chExt cx="0" cy="0"/>
        </a:xfrm>
      </p:grpSpPr>
      <p:sp>
        <p:nvSpPr>
          <p:cNvPr id="2484" name="Google Shape;2484;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85" name="Google Shape;2485;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some calculus notation, we can expand this idea to networks with multiple neurons per layer.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Hadamard Product</a:t>
            </a:r>
            <a:endParaRPr sz="3000">
              <a:solidFill>
                <a:srgbClr val="434343"/>
              </a:solidFill>
              <a:latin typeface="Montserrat"/>
              <a:ea typeface="Montserrat"/>
              <a:cs typeface="Montserrat"/>
              <a:sym typeface="Montserrat"/>
            </a:endParaRPr>
          </a:p>
        </p:txBody>
      </p:sp>
      <p:pic>
        <p:nvPicPr>
          <p:cNvPr descr="watermark.jpg" id="2486" name="Google Shape;2486;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7" name="Google Shape;2487;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488" name="Google Shape;2488;p184"/>
          <p:cNvPicPr preferRelativeResize="0"/>
          <p:nvPr/>
        </p:nvPicPr>
        <p:blipFill>
          <a:blip r:embed="rId4">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2" name="Shape 2492"/>
        <p:cNvGrpSpPr/>
        <p:nvPr/>
      </p:nvGrpSpPr>
      <p:grpSpPr>
        <a:xfrm>
          <a:off x="0" y="0"/>
          <a:ext cx="0" cy="0"/>
          <a:chOff x="0" y="0"/>
          <a:chExt cx="0" cy="0"/>
        </a:xfrm>
      </p:grpSpPr>
      <p:sp>
        <p:nvSpPr>
          <p:cNvPr id="2493" name="Google Shape;2493;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94" name="Google Shape;2494;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this notation and backpropagation, we have a few main steps to training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You do not need to fully understand these intricate details to continue with the coding portions.</a:t>
            </a:r>
            <a:endParaRPr sz="3000">
              <a:solidFill>
                <a:srgbClr val="434343"/>
              </a:solidFill>
              <a:latin typeface="Montserrat"/>
              <a:ea typeface="Montserrat"/>
              <a:cs typeface="Montserrat"/>
              <a:sym typeface="Montserrat"/>
            </a:endParaRPr>
          </a:p>
        </p:txBody>
      </p:sp>
      <p:pic>
        <p:nvPicPr>
          <p:cNvPr descr="watermark.jpg" id="2495" name="Google Shape;2495;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6" name="Google Shape;2496;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0" name="Shape 2500"/>
        <p:cNvGrpSpPr/>
        <p:nvPr/>
      </p:nvGrpSpPr>
      <p:grpSpPr>
        <a:xfrm>
          <a:off x="0" y="0"/>
          <a:ext cx="0" cy="0"/>
          <a:chOff x="0" y="0"/>
          <a:chExt cx="0" cy="0"/>
        </a:xfrm>
      </p:grpSpPr>
      <p:sp>
        <p:nvSpPr>
          <p:cNvPr id="2501" name="Google Shape;2501;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02" name="Google Shape;2502;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1: Using input </a:t>
            </a:r>
            <a:r>
              <a:rPr b="1" lang="en" sz="3000">
                <a:solidFill>
                  <a:srgbClr val="434343"/>
                </a:solidFill>
                <a:latin typeface="Montserrat"/>
                <a:ea typeface="Montserrat"/>
                <a:cs typeface="Montserrat"/>
                <a:sym typeface="Montserrat"/>
              </a:rPr>
              <a:t>x</a:t>
            </a:r>
            <a:r>
              <a:rPr lang="en" sz="3000">
                <a:solidFill>
                  <a:srgbClr val="434343"/>
                </a:solidFill>
                <a:latin typeface="Montserrat"/>
                <a:ea typeface="Montserrat"/>
                <a:cs typeface="Montserrat"/>
                <a:sym typeface="Montserrat"/>
              </a:rPr>
              <a:t> set the activation function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for the input layer.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 = w</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x</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+b</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resulting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then feeds into the next layer (and so 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03" name="Google Shape;2503;p1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04" name="Google Shape;2504;p1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8" name="Shape 2508"/>
        <p:cNvGrpSpPr/>
        <p:nvPr/>
      </p:nvGrpSpPr>
      <p:grpSpPr>
        <a:xfrm>
          <a:off x="0" y="0"/>
          <a:ext cx="0" cy="0"/>
          <a:chOff x="0" y="0"/>
          <a:chExt cx="0" cy="0"/>
        </a:xfrm>
      </p:grpSpPr>
      <p:sp>
        <p:nvSpPr>
          <p:cNvPr id="2509" name="Google Shape;2509;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10" name="Google Shape;2510;p1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2: For each layer, compute: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11" name="Google Shape;2511;p1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2" name="Google Shape;2512;p1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6" name="Shape 2516"/>
        <p:cNvGrpSpPr/>
        <p:nvPr/>
      </p:nvGrpSpPr>
      <p:grpSpPr>
        <a:xfrm>
          <a:off x="0" y="0"/>
          <a:ext cx="0" cy="0"/>
          <a:chOff x="0" y="0"/>
          <a:chExt cx="0" cy="0"/>
        </a:xfrm>
      </p:grpSpPr>
      <p:sp>
        <p:nvSpPr>
          <p:cNvPr id="2517" name="Google Shape;2517;p1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18" name="Google Shape;2518;p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19" name="Google Shape;2519;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0" name="Google Shape;2520;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4" name="Shape 2524"/>
        <p:cNvGrpSpPr/>
        <p:nvPr/>
      </p:nvGrpSpPr>
      <p:grpSpPr>
        <a:xfrm>
          <a:off x="0" y="0"/>
          <a:ext cx="0" cy="0"/>
          <a:chOff x="0" y="0"/>
          <a:chExt cx="0" cy="0"/>
        </a:xfrm>
      </p:grpSpPr>
      <p:sp>
        <p:nvSpPr>
          <p:cNvPr id="2525" name="Google Shape;2525;p1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26" name="Google Shape;2526;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a:t>
            </a:r>
            <a:r>
              <a:rPr b="1" baseline="-25000" lang="en" sz="3000">
                <a:solidFill>
                  <a:srgbClr val="990000"/>
                </a:solidFill>
                <a:highlight>
                  <a:srgbClr val="FFFFFF"/>
                </a:highlight>
                <a:latin typeface="Montserrat"/>
                <a:ea typeface="Montserrat"/>
                <a:cs typeface="Montserrat"/>
                <a:sym typeface="Montserrat"/>
              </a:rPr>
              <a:t>a</a:t>
            </a:r>
            <a:r>
              <a:rPr b="1" lang="en" sz="3000">
                <a:solidFill>
                  <a:srgbClr val="990000"/>
                </a:solidFill>
                <a:highlight>
                  <a:srgbClr val="FFFFFF"/>
                </a:highlight>
                <a:latin typeface="Montserrat"/>
                <a:ea typeface="Montserrat"/>
                <a:cs typeface="Montserrat"/>
                <a:sym typeface="Montserrat"/>
              </a:rPr>
              <a:t>C=(a</a:t>
            </a:r>
            <a:r>
              <a:rPr b="1" baseline="30000" lang="en" sz="3000">
                <a:solidFill>
                  <a:srgbClr val="990000"/>
                </a:solidFill>
                <a:highlight>
                  <a:srgbClr val="FFFFFF"/>
                </a:highlight>
                <a:latin typeface="Montserrat"/>
                <a:ea typeface="Montserrat"/>
                <a:cs typeface="Montserrat"/>
                <a:sym typeface="Montserrat"/>
              </a:rPr>
              <a:t>L</a:t>
            </a:r>
            <a:r>
              <a:rPr b="1" lang="en" sz="3000">
                <a:solidFill>
                  <a:srgbClr val="990000"/>
                </a:solidFill>
                <a:highlight>
                  <a:srgbClr val="FFFFFF"/>
                </a:highlight>
                <a:latin typeface="Montserrat"/>
                <a:ea typeface="Montserrat"/>
                <a:cs typeface="Montserrat"/>
                <a:sym typeface="Montserrat"/>
              </a:rPr>
              <a:t>−y)</a:t>
            </a:r>
            <a:endParaRPr b="1" sz="3000">
              <a:solidFill>
                <a:srgbClr val="990000"/>
              </a:solidFill>
              <a:highlight>
                <a:srgbClr val="FFFFFF"/>
              </a:highlight>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Expressing the rate of change of C with respect to the output activations</a:t>
            </a:r>
            <a:endParaRPr b="1" sz="3000">
              <a:solidFill>
                <a:srgbClr val="990000"/>
              </a:solidFill>
              <a:highlight>
                <a:srgbClr val="FFFFFF"/>
              </a:highlight>
              <a:latin typeface="Montserrat"/>
              <a:ea typeface="Montserrat"/>
              <a:cs typeface="Montserrat"/>
              <a:sym typeface="Montserrat"/>
            </a:endParaRPr>
          </a:p>
          <a:p>
            <a:pPr indent="0" lvl="0" marL="914400" rtl="0" algn="l">
              <a:spcBef>
                <a:spcPts val="16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27" name="Google Shape;2527;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8" name="Google Shape;2528;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29" name="Google Shape;2529;p189"/>
          <p:cNvSpPr/>
          <p:nvPr/>
        </p:nvSpPr>
        <p:spPr>
          <a:xfrm>
            <a:off x="1871875" y="1758250"/>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3" name="Shape 2533"/>
        <p:cNvGrpSpPr/>
        <p:nvPr/>
      </p:nvGrpSpPr>
      <p:grpSpPr>
        <a:xfrm>
          <a:off x="0" y="0"/>
          <a:ext cx="0" cy="0"/>
          <a:chOff x="0" y="0"/>
          <a:chExt cx="0" cy="0"/>
        </a:xfrm>
      </p:grpSpPr>
      <p:sp>
        <p:nvSpPr>
          <p:cNvPr id="2534" name="Google Shape;2534;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35" name="Google Shape;2535;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36" name="Google Shape;2536;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7" name="Google Shape;2537;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1" name="Shape 2541"/>
        <p:cNvGrpSpPr/>
        <p:nvPr/>
      </p:nvGrpSpPr>
      <p:grpSpPr>
        <a:xfrm>
          <a:off x="0" y="0"/>
          <a:ext cx="0" cy="0"/>
          <a:chOff x="0" y="0"/>
          <a:chExt cx="0" cy="0"/>
        </a:xfrm>
      </p:grpSpPr>
      <p:sp>
        <p:nvSpPr>
          <p:cNvPr id="2542" name="Google Shape;2542;p1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43" name="Google Shape;2543;p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owercase </a:t>
            </a:r>
            <a:r>
              <a:rPr b="1" lang="en" sz="3000">
                <a:solidFill>
                  <a:srgbClr val="434343"/>
                </a:solidFill>
                <a:latin typeface="Montserrat"/>
                <a:ea typeface="Montserrat"/>
                <a:cs typeface="Montserrat"/>
                <a:sym typeface="Montserrat"/>
              </a:rPr>
              <a:t>L</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Number </a:t>
            </a:r>
            <a:r>
              <a:rPr b="1" lang="en" sz="3000">
                <a:solidFill>
                  <a:srgbClr val="434343"/>
                </a:solidFill>
                <a:latin typeface="Montserrat"/>
                <a:ea typeface="Montserrat"/>
                <a:cs typeface="Montserrat"/>
                <a:sym typeface="Montserrat"/>
              </a:rPr>
              <a:t>1</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44" name="Google Shape;2544;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45" name="Google Shape;2545;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9" name="Google Shape;199;p3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 name="Google Shape;202;p30"/>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203" name="Google Shape;203;p30"/>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204" name="Google Shape;204;p30"/>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205" name="Google Shape;205;p30"/>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6" name="Google Shape;206;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9" name="Shape 2549"/>
        <p:cNvGrpSpPr/>
        <p:nvPr/>
      </p:nvGrpSpPr>
      <p:grpSpPr>
        <a:xfrm>
          <a:off x="0" y="0"/>
          <a:ext cx="0" cy="0"/>
          <a:chOff x="0" y="0"/>
          <a:chExt cx="0" cy="0"/>
        </a:xfrm>
      </p:grpSpPr>
      <p:sp>
        <p:nvSpPr>
          <p:cNvPr id="2550" name="Google Shape;2550;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1" name="Google Shape;2551;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(note the lowercase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a:t>
            </a:r>
            <a:r>
              <a:rPr b="1" lang="en" sz="3000">
                <a:solidFill>
                  <a:srgbClr val="434343"/>
                </a:solidFill>
                <a:latin typeface="Montserrat"/>
                <a:ea typeface="Montserrat"/>
                <a:cs typeface="Montserrat"/>
                <a:sym typeface="Montserrat"/>
              </a:rPr>
              <a:t>l+1</a:t>
            </a:r>
            <a:r>
              <a:rPr lang="en" sz="3000">
                <a:solidFill>
                  <a:srgbClr val="434343"/>
                </a:solidFill>
                <a:latin typeface="Montserrat"/>
                <a:ea typeface="Montserrat"/>
                <a:cs typeface="Montserrat"/>
                <a:sym typeface="Montserrat"/>
              </a:rPr>
              <a:t>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52" name="Google Shape;2552;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3" name="Google Shape;2553;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7" name="Shape 2557"/>
        <p:cNvGrpSpPr/>
        <p:nvPr/>
      </p:nvGrpSpPr>
      <p:grpSpPr>
        <a:xfrm>
          <a:off x="0" y="0"/>
          <a:ext cx="0" cy="0"/>
          <a:chOff x="0" y="0"/>
          <a:chExt cx="0" cy="0"/>
        </a:xfrm>
      </p:grpSpPr>
      <p:sp>
        <p:nvSpPr>
          <p:cNvPr id="2558" name="Google Shape;2558;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9" name="Google Shape;2559;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generalized error for any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L+1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60" name="Google Shape;2560;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61" name="Google Shape;2561;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5" name="Shape 2565"/>
        <p:cNvGrpSpPr/>
        <p:nvPr/>
      </p:nvGrpSpPr>
      <p:grpSpPr>
        <a:xfrm>
          <a:off x="0" y="0"/>
          <a:ext cx="0" cy="0"/>
          <a:chOff x="0" y="0"/>
          <a:chExt cx="0" cy="0"/>
        </a:xfrm>
      </p:grpSpPr>
      <p:sp>
        <p:nvSpPr>
          <p:cNvPr id="2566" name="Google Shape;2566;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67" name="Google Shape;2567;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When we apply the transpose weight matrix, </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68" name="Google Shape;2568;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69" name="Google Shape;2569;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3" name="Shape 2573"/>
        <p:cNvGrpSpPr/>
        <p:nvPr/>
      </p:nvGrpSpPr>
      <p:grpSpPr>
        <a:xfrm>
          <a:off x="0" y="0"/>
          <a:ext cx="0" cy="0"/>
          <a:chOff x="0" y="0"/>
          <a:chExt cx="0" cy="0"/>
        </a:xfrm>
      </p:grpSpPr>
      <p:sp>
        <p:nvSpPr>
          <p:cNvPr id="2574" name="Google Shape;2574;p1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75" name="Google Shape;2575;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We then take the Hadamard product </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lang="en" sz="3000">
                <a:solidFill>
                  <a:srgbClr val="434343"/>
                </a:solidFill>
                <a:latin typeface="Montserrat"/>
                <a:ea typeface="Montserrat"/>
                <a:cs typeface="Montserrat"/>
                <a:sym typeface="Montserrat"/>
              </a:rPr>
              <a:t>. This moves the error backward through the activation function in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giving us the error </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in the weighted input to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76" name="Google Shape;2576;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77" name="Google Shape;2577;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1" name="Shape 2581"/>
        <p:cNvGrpSpPr/>
        <p:nvPr/>
      </p:nvGrpSpPr>
      <p:grpSpPr>
        <a:xfrm>
          <a:off x="0" y="0"/>
          <a:ext cx="0" cy="0"/>
          <a:chOff x="0" y="0"/>
          <a:chExt cx="0" cy="0"/>
        </a:xfrm>
      </p:grpSpPr>
      <p:sp>
        <p:nvSpPr>
          <p:cNvPr id="2582" name="Google Shape;2582;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83" name="Google Shape;2583;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of the cost function is given by:</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84" name="Google Shape;2584;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85" name="Google Shape;2585;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86" name="Google Shape;2586;p196"/>
          <p:cNvPicPr preferRelativeResize="0"/>
          <p:nvPr/>
        </p:nvPicPr>
        <p:blipFill>
          <a:blip r:embed="rId4">
            <a:alphaModFix/>
          </a:blip>
          <a:stretch>
            <a:fillRect/>
          </a:stretch>
        </p:blipFill>
        <p:spPr>
          <a:xfrm>
            <a:off x="1557500" y="2922051"/>
            <a:ext cx="2565350" cy="962000"/>
          </a:xfrm>
          <a:prstGeom prst="rect">
            <a:avLst/>
          </a:prstGeom>
          <a:noFill/>
          <a:ln>
            <a:noFill/>
          </a:ln>
        </p:spPr>
      </p:pic>
      <p:pic>
        <p:nvPicPr>
          <p:cNvPr id="2587" name="Google Shape;2587;p196"/>
          <p:cNvPicPr preferRelativeResize="0"/>
          <p:nvPr/>
        </p:nvPicPr>
        <p:blipFill>
          <a:blip r:embed="rId5">
            <a:alphaModFix/>
          </a:blip>
          <a:stretch>
            <a:fillRect/>
          </a:stretch>
        </p:blipFill>
        <p:spPr>
          <a:xfrm>
            <a:off x="5256697" y="2884622"/>
            <a:ext cx="1515375" cy="1036850"/>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1" name="Shape 2591"/>
        <p:cNvGrpSpPr/>
        <p:nvPr/>
      </p:nvGrpSpPr>
      <p:grpSpPr>
        <a:xfrm>
          <a:off x="0" y="0"/>
          <a:ext cx="0" cy="0"/>
          <a:chOff x="0" y="0"/>
          <a:chExt cx="0" cy="0"/>
        </a:xfrm>
      </p:grpSpPr>
      <p:sp>
        <p:nvSpPr>
          <p:cNvPr id="2592" name="Google Shape;2592;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3" name="Google Shape;2593;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then allows us to adjust the weights and biases to help minimize that cost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Check out the external links for more details!</a:t>
            </a:r>
            <a:endParaRPr sz="3000">
              <a:solidFill>
                <a:srgbClr val="434343"/>
              </a:solidFill>
              <a:latin typeface="Montserrat"/>
              <a:ea typeface="Montserrat"/>
              <a:cs typeface="Montserrat"/>
              <a:sym typeface="Montserrat"/>
            </a:endParaRPr>
          </a:p>
        </p:txBody>
      </p:sp>
      <p:pic>
        <p:nvPicPr>
          <p:cNvPr descr="watermark.jpg" id="2594" name="Google Shape;2594;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5" name="Google Shape;2595;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9" name="Shape 2599"/>
        <p:cNvGrpSpPr/>
        <p:nvPr/>
      </p:nvGrpSpPr>
      <p:grpSpPr>
        <a:xfrm>
          <a:off x="0" y="0"/>
          <a:ext cx="0" cy="0"/>
          <a:chOff x="0" y="0"/>
          <a:chExt cx="0" cy="0"/>
        </a:xfrm>
      </p:grpSpPr>
      <p:sp>
        <p:nvSpPr>
          <p:cNvPr id="2600" name="Google Shape;2600;p198"/>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TensorFlow and Keras</a:t>
            </a:r>
            <a:endParaRPr b="1">
              <a:latin typeface="Montserrat"/>
              <a:ea typeface="Montserrat"/>
              <a:cs typeface="Montserrat"/>
              <a:sym typeface="Montserrat"/>
            </a:endParaRPr>
          </a:p>
        </p:txBody>
      </p:sp>
      <p:pic>
        <p:nvPicPr>
          <p:cNvPr descr="watermark.jpg" id="2601" name="Google Shape;2601;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2" name="Google Shape;2602;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6" name="Shape 2606"/>
        <p:cNvGrpSpPr/>
        <p:nvPr/>
      </p:nvGrpSpPr>
      <p:grpSpPr>
        <a:xfrm>
          <a:off x="0" y="0"/>
          <a:ext cx="0" cy="0"/>
          <a:chOff x="0" y="0"/>
          <a:chExt cx="0" cy="0"/>
        </a:xfrm>
      </p:grpSpPr>
      <p:sp>
        <p:nvSpPr>
          <p:cNvPr id="2607" name="Google Shape;2607;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08" name="Google Shape;2608;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learning how to code our own neural networks, let’s quickly clarify the differences between TensorFlow and Keras!</a:t>
            </a:r>
            <a:endParaRPr sz="3000">
              <a:solidFill>
                <a:srgbClr val="434343"/>
              </a:solidFill>
              <a:latin typeface="Montserrat"/>
              <a:ea typeface="Montserrat"/>
              <a:cs typeface="Montserrat"/>
              <a:sym typeface="Montserrat"/>
            </a:endParaRPr>
          </a:p>
        </p:txBody>
      </p:sp>
      <p:pic>
        <p:nvPicPr>
          <p:cNvPr descr="watermark.jpg" id="2609" name="Google Shape;2609;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0" name="Google Shape;2610;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4" name="Shape 2614"/>
        <p:cNvGrpSpPr/>
        <p:nvPr/>
      </p:nvGrpSpPr>
      <p:grpSpPr>
        <a:xfrm>
          <a:off x="0" y="0"/>
          <a:ext cx="0" cy="0"/>
          <a:chOff x="0" y="0"/>
          <a:chExt cx="0" cy="0"/>
        </a:xfrm>
      </p:grpSpPr>
      <p:sp>
        <p:nvSpPr>
          <p:cNvPr id="2615" name="Google Shape;2615;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6" name="Google Shape;2616;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is an open-source deep learning library developed by Google, with TF 2.0 being officially released in late 2019.</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17" name="Google Shape;2617;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8" name="Google Shape;2618;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2" name="Shape 2622"/>
        <p:cNvGrpSpPr/>
        <p:nvPr/>
      </p:nvGrpSpPr>
      <p:grpSpPr>
        <a:xfrm>
          <a:off x="0" y="0"/>
          <a:ext cx="0" cy="0"/>
          <a:chOff x="0" y="0"/>
          <a:chExt cx="0" cy="0"/>
        </a:xfrm>
      </p:grpSpPr>
      <p:sp>
        <p:nvSpPr>
          <p:cNvPr id="2623" name="Google Shape;2623;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24" name="Google Shape;2624;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has a large ecosystem of related components, including libraries like Tensorboard, Deployment and Production APIs, and support for various programming languages.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5" name="Google Shape;2625;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6" name="Google Shape;2626;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2" name="Google Shape;212;p3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13" name="Google Shape;213;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 name="Google Shape;214;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 name="Google Shape;215;p3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6" name="Google Shape;216;p3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7" name="Google Shape;217;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1"/>
          <p:cNvCxnSpPr>
            <a:endCxn id="21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19" name="Google Shape;219;p31"/>
          <p:cNvCxnSpPr>
            <a:endCxn id="21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0" name="Google Shape;220;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0" name="Shape 2630"/>
        <p:cNvGrpSpPr/>
        <p:nvPr/>
      </p:nvGrpSpPr>
      <p:grpSpPr>
        <a:xfrm>
          <a:off x="0" y="0"/>
          <a:ext cx="0" cy="0"/>
          <a:chOff x="0" y="0"/>
          <a:chExt cx="0" cy="0"/>
        </a:xfrm>
      </p:grpSpPr>
      <p:sp>
        <p:nvSpPr>
          <p:cNvPr id="2631" name="Google Shape;2631;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32" name="Google Shape;2632;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is a high-level python library that can use a variety of deep learning libraries underneath, such as: TensorFlow, CNTK, or Theano.</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33" name="Google Shape;2633;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4" name="Google Shape;2634;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8" name="Shape 2638"/>
        <p:cNvGrpSpPr/>
        <p:nvPr/>
      </p:nvGrpSpPr>
      <p:grpSpPr>
        <a:xfrm>
          <a:off x="0" y="0"/>
          <a:ext cx="0" cy="0"/>
          <a:chOff x="0" y="0"/>
          <a:chExt cx="0" cy="0"/>
        </a:xfrm>
      </p:grpSpPr>
      <p:sp>
        <p:nvSpPr>
          <p:cNvPr id="2639" name="Google Shape;2639;p2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0" name="Google Shape;2640;p2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1.x had a complex python class system for building models, and due to the huge popularity of Keras, when TF 2.0 was released, TF adopted Keras as the official API for TF.</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1" name="Google Shape;2641;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2" name="Google Shape;2642;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6" name="Shape 2646"/>
        <p:cNvGrpSpPr/>
        <p:nvPr/>
      </p:nvGrpSpPr>
      <p:grpSpPr>
        <a:xfrm>
          <a:off x="0" y="0"/>
          <a:ext cx="0" cy="0"/>
          <a:chOff x="0" y="0"/>
          <a:chExt cx="0" cy="0"/>
        </a:xfrm>
      </p:grpSpPr>
      <p:sp>
        <p:nvSpPr>
          <p:cNvPr id="2647" name="Google Shape;2647;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8" name="Google Shape;2648;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Keras still also remains as a separate library from Tensorflow, it can also now officially be imported through TF, so there is now need to additionally install it.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9" name="Google Shape;2649;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0" name="Google Shape;2650;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4" name="Shape 2654"/>
        <p:cNvGrpSpPr/>
        <p:nvPr/>
      </p:nvGrpSpPr>
      <p:grpSpPr>
        <a:xfrm>
          <a:off x="0" y="0"/>
          <a:ext cx="0" cy="0"/>
          <a:chOff x="0" y="0"/>
          <a:chExt cx="0" cy="0"/>
        </a:xfrm>
      </p:grpSpPr>
      <p:sp>
        <p:nvSpPr>
          <p:cNvPr id="2655" name="Google Shape;2655;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56" name="Google Shape;2656;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Keras API is easy to use and builds models by simply adding layers on top of each other through simple calls.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explore the basics of the Keras API for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57" name="Google Shape;2657;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8" name="Google Shape;2658;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2" name="Shape 2662"/>
        <p:cNvGrpSpPr/>
        <p:nvPr/>
      </p:nvGrpSpPr>
      <p:grpSpPr>
        <a:xfrm>
          <a:off x="0" y="0"/>
          <a:ext cx="0" cy="0"/>
          <a:chOff x="0" y="0"/>
          <a:chExt cx="0" cy="0"/>
        </a:xfrm>
      </p:grpSpPr>
      <p:sp>
        <p:nvSpPr>
          <p:cNvPr id="2663" name="Google Shape;2663;p206"/>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 - Part One </a:t>
            </a:r>
            <a:endParaRPr b="1">
              <a:latin typeface="Montserrat"/>
              <a:ea typeface="Montserrat"/>
              <a:cs typeface="Montserrat"/>
              <a:sym typeface="Montserrat"/>
            </a:endParaRPr>
          </a:p>
        </p:txBody>
      </p:sp>
      <p:pic>
        <p:nvPicPr>
          <p:cNvPr descr="watermark.jpg" id="2664" name="Google Shape;2664;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5" name="Google Shape;2665;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9" name="Shape 2669"/>
        <p:cNvGrpSpPr/>
        <p:nvPr/>
      </p:nvGrpSpPr>
      <p:grpSpPr>
        <a:xfrm>
          <a:off x="0" y="0"/>
          <a:ext cx="0" cy="0"/>
          <a:chOff x="0" y="0"/>
          <a:chExt cx="0" cy="0"/>
        </a:xfrm>
      </p:grpSpPr>
      <p:sp>
        <p:nvSpPr>
          <p:cNvPr id="2670" name="Google Shape;2670;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1" name="Google Shape;2671;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lecture will show how to perform a classification task with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focus on how to identify and deal with overfitting through Early Stopping Callbacks and Dropout Layers.</a:t>
            </a:r>
            <a:endParaRPr sz="3000">
              <a:solidFill>
                <a:srgbClr val="434343"/>
              </a:solidFill>
              <a:latin typeface="Montserrat"/>
              <a:ea typeface="Montserrat"/>
              <a:cs typeface="Montserrat"/>
              <a:sym typeface="Montserrat"/>
            </a:endParaRPr>
          </a:p>
        </p:txBody>
      </p:sp>
      <p:pic>
        <p:nvPicPr>
          <p:cNvPr descr="watermark.jpg" id="2672" name="Google Shape;2672;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3" name="Google Shape;2673;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7" name="Shape 2677"/>
        <p:cNvGrpSpPr/>
        <p:nvPr/>
      </p:nvGrpSpPr>
      <p:grpSpPr>
        <a:xfrm>
          <a:off x="0" y="0"/>
          <a:ext cx="0" cy="0"/>
          <a:chOff x="0" y="0"/>
          <a:chExt cx="0" cy="0"/>
        </a:xfrm>
      </p:grpSpPr>
      <p:sp>
        <p:nvSpPr>
          <p:cNvPr id="2678" name="Google Shape;2678;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9" name="Google Shape;2679;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Early Stopping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can automatically stop training based on a loss condition on the validation data passed during the model.fit() call.</a:t>
            </a:r>
            <a:endParaRPr sz="3000">
              <a:solidFill>
                <a:srgbClr val="434343"/>
              </a:solidFill>
              <a:latin typeface="Montserrat"/>
              <a:ea typeface="Montserrat"/>
              <a:cs typeface="Montserrat"/>
              <a:sym typeface="Montserrat"/>
            </a:endParaRPr>
          </a:p>
        </p:txBody>
      </p:sp>
      <p:pic>
        <p:nvPicPr>
          <p:cNvPr descr="watermark.jpg" id="2680" name="Google Shape;2680;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1" name="Google Shape;2681;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5" name="Shape 2685"/>
        <p:cNvGrpSpPr/>
        <p:nvPr/>
      </p:nvGrpSpPr>
      <p:grpSpPr>
        <a:xfrm>
          <a:off x="0" y="0"/>
          <a:ext cx="0" cy="0"/>
          <a:chOff x="0" y="0"/>
          <a:chExt cx="0" cy="0"/>
        </a:xfrm>
      </p:grpSpPr>
      <p:sp>
        <p:nvSpPr>
          <p:cNvPr id="2686" name="Google Shape;2686;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7" name="Google Shape;2687;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can be added to layers to “turn off” neurons during training to prevent overfitting.</a:t>
            </a:r>
            <a:endParaRPr sz="3000">
              <a:solidFill>
                <a:srgbClr val="434343"/>
              </a:solidFill>
              <a:latin typeface="Montserrat"/>
              <a:ea typeface="Montserrat"/>
              <a:cs typeface="Montserrat"/>
              <a:sym typeface="Montserrat"/>
            </a:endParaRPr>
          </a:p>
        </p:txBody>
      </p:sp>
      <p:pic>
        <p:nvPicPr>
          <p:cNvPr descr="watermark.jpg" id="2688" name="Google Shape;2688;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9" name="Google Shape;2689;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3" name="Shape 2693"/>
        <p:cNvGrpSpPr/>
        <p:nvPr/>
      </p:nvGrpSpPr>
      <p:grpSpPr>
        <a:xfrm>
          <a:off x="0" y="0"/>
          <a:ext cx="0" cy="0"/>
          <a:chOff x="0" y="0"/>
          <a:chExt cx="0" cy="0"/>
        </a:xfrm>
      </p:grpSpPr>
      <p:sp>
        <p:nvSpPr>
          <p:cNvPr id="2694" name="Google Shape;2694;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5" name="Google Shape;2695;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Dropout layer will “drop” a  user-defined percentage of neuron units in the previous layer every batch.</a:t>
            </a:r>
            <a:endParaRPr sz="3000">
              <a:solidFill>
                <a:srgbClr val="434343"/>
              </a:solidFill>
              <a:latin typeface="Montserrat"/>
              <a:ea typeface="Montserrat"/>
              <a:cs typeface="Montserrat"/>
              <a:sym typeface="Montserrat"/>
            </a:endParaRPr>
          </a:p>
        </p:txBody>
      </p:sp>
      <p:pic>
        <p:nvPicPr>
          <p:cNvPr descr="watermark.jpg" id="2696" name="Google Shape;2696;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7" name="Google Shape;2697;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1" name="Shape 2701"/>
        <p:cNvGrpSpPr/>
        <p:nvPr/>
      </p:nvGrpSpPr>
      <p:grpSpPr>
        <a:xfrm>
          <a:off x="0" y="0"/>
          <a:ext cx="0" cy="0"/>
          <a:chOff x="0" y="0"/>
          <a:chExt cx="0" cy="0"/>
        </a:xfrm>
      </p:grpSpPr>
      <p:sp>
        <p:nvSpPr>
          <p:cNvPr id="2702" name="Google Shape;2702;p211"/>
          <p:cNvSpPr txBox="1"/>
          <p:nvPr>
            <p:ph type="ctrTitle"/>
          </p:nvPr>
        </p:nvSpPr>
        <p:spPr>
          <a:xfrm>
            <a:off x="286775" y="21388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Project</a:t>
            </a:r>
            <a:endParaRPr b="1">
              <a:latin typeface="Montserrat"/>
              <a:ea typeface="Montserrat"/>
              <a:cs typeface="Montserrat"/>
              <a:sym typeface="Montserrat"/>
            </a:endParaRPr>
          </a:p>
        </p:txBody>
      </p:sp>
      <p:pic>
        <p:nvPicPr>
          <p:cNvPr descr="watermark.jpg" id="2703" name="Google Shape;2703;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4" name="Google Shape;2704;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large part of this section will focus on theory behind many of the ideas we will implement with code.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do a quick review of how we will gradually build an understanding of artificial neural networks.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6" name="Google Shape;226;p3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27" name="Google Shape;22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3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0" name="Google Shape;230;p3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1" name="Google Shape;231;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2"/>
          <p:cNvCxnSpPr>
            <a:endCxn id="2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33" name="Google Shape;233;p32"/>
          <p:cNvCxnSpPr>
            <a:endCxn id="23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34" name="Google Shape;234;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5" name="Google Shape;235;p3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6" name="Google Shape;236;p3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8" name="Shape 2708"/>
        <p:cNvGrpSpPr/>
        <p:nvPr/>
      </p:nvGrpSpPr>
      <p:grpSpPr>
        <a:xfrm>
          <a:off x="0" y="0"/>
          <a:ext cx="0" cy="0"/>
          <a:chOff x="0" y="0"/>
          <a:chExt cx="0" cy="0"/>
        </a:xfrm>
      </p:grpSpPr>
      <p:sp>
        <p:nvSpPr>
          <p:cNvPr id="2709" name="Google Shape;2709;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0" name="Google Shape;2710;p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time for a project! You will build a model that will attempt to predict whether or not someone will pay back their loan based on historical information.</a:t>
            </a:r>
            <a:endParaRPr sz="3000">
              <a:solidFill>
                <a:srgbClr val="434343"/>
              </a:solidFill>
              <a:latin typeface="Montserrat"/>
              <a:ea typeface="Montserrat"/>
              <a:cs typeface="Montserrat"/>
              <a:sym typeface="Montserrat"/>
            </a:endParaRPr>
          </a:p>
        </p:txBody>
      </p:sp>
      <p:pic>
        <p:nvPicPr>
          <p:cNvPr descr="watermark.jpg" id="2711" name="Google Shape;2711;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2" name="Google Shape;2712;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6" name="Shape 2716"/>
        <p:cNvGrpSpPr/>
        <p:nvPr/>
      </p:nvGrpSpPr>
      <p:grpSpPr>
        <a:xfrm>
          <a:off x="0" y="0"/>
          <a:ext cx="0" cy="0"/>
          <a:chOff x="0" y="0"/>
          <a:chExt cx="0" cy="0"/>
        </a:xfrm>
      </p:grpSpPr>
      <p:sp>
        <p:nvSpPr>
          <p:cNvPr id="2717" name="Google Shape;2717;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8" name="Google Shape;2718;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have 3 options for this project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 Lectures</a:t>
            </a:r>
            <a:endParaRPr sz="3000">
              <a:solidFill>
                <a:srgbClr val="434343"/>
              </a:solidFill>
              <a:latin typeface="Montserrat"/>
              <a:ea typeface="Montserrat"/>
              <a:cs typeface="Montserrat"/>
              <a:sym typeface="Montserrat"/>
            </a:endParaRPr>
          </a:p>
        </p:txBody>
      </p:sp>
      <p:pic>
        <p:nvPicPr>
          <p:cNvPr descr="watermark.jpg" id="2719" name="Google Shape;2719;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0" name="Google Shape;2720;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4" name="Shape 2724"/>
        <p:cNvGrpSpPr/>
        <p:nvPr/>
      </p:nvGrpSpPr>
      <p:grpSpPr>
        <a:xfrm>
          <a:off x="0" y="0"/>
          <a:ext cx="0" cy="0"/>
          <a:chOff x="0" y="0"/>
          <a:chExt cx="0" cy="0"/>
        </a:xfrm>
      </p:grpSpPr>
      <p:sp>
        <p:nvSpPr>
          <p:cNvPr id="2725" name="Google Shape;2725;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6" name="Google Shape;2726;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the introduction in the Exercise notebook, then proceed with your own methods to build a predictive model.</a:t>
            </a:r>
            <a:endParaRPr sz="3000">
              <a:solidFill>
                <a:srgbClr val="434343"/>
              </a:solidFill>
              <a:latin typeface="Montserrat"/>
              <a:ea typeface="Montserrat"/>
              <a:cs typeface="Montserrat"/>
              <a:sym typeface="Montserrat"/>
            </a:endParaRPr>
          </a:p>
        </p:txBody>
      </p:sp>
      <p:pic>
        <p:nvPicPr>
          <p:cNvPr descr="watermark.jpg" id="2727" name="Google Shape;2727;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8" name="Google Shape;2728;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2" name="Shape 2732"/>
        <p:cNvGrpSpPr/>
        <p:nvPr/>
      </p:nvGrpSpPr>
      <p:grpSpPr>
        <a:xfrm>
          <a:off x="0" y="0"/>
          <a:ext cx="0" cy="0"/>
          <a:chOff x="0" y="0"/>
          <a:chExt cx="0" cy="0"/>
        </a:xfrm>
      </p:grpSpPr>
      <p:sp>
        <p:nvSpPr>
          <p:cNvPr id="2733" name="Google Shape;2733;p2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34" name="Google Shape;2734;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Follow the written steps in the notebook to complete tasks that guide you through building a predictive model.</a:t>
            </a:r>
            <a:endParaRPr sz="3000">
              <a:solidFill>
                <a:srgbClr val="434343"/>
              </a:solidFill>
              <a:latin typeface="Montserrat"/>
              <a:ea typeface="Montserrat"/>
              <a:cs typeface="Montserrat"/>
              <a:sym typeface="Montserrat"/>
            </a:endParaRPr>
          </a:p>
        </p:txBody>
      </p:sp>
      <p:pic>
        <p:nvPicPr>
          <p:cNvPr descr="watermark.jpg" id="2735" name="Google Shape;2735;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6" name="Google Shape;2736;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0" name="Shape 2740"/>
        <p:cNvGrpSpPr/>
        <p:nvPr/>
      </p:nvGrpSpPr>
      <p:grpSpPr>
        <a:xfrm>
          <a:off x="0" y="0"/>
          <a:ext cx="0" cy="0"/>
          <a:chOff x="0" y="0"/>
          <a:chExt cx="0" cy="0"/>
        </a:xfrm>
      </p:grpSpPr>
      <p:sp>
        <p:nvSpPr>
          <p:cNvPr id="2741" name="Google Shape;2741;p2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42" name="Google Shape;2742;p2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solutions lecture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Skip the next overview lecture and code along with us as we guide you through our solution video for the project.</a:t>
            </a:r>
            <a:endParaRPr sz="3000">
              <a:solidFill>
                <a:srgbClr val="434343"/>
              </a:solidFill>
              <a:latin typeface="Montserrat"/>
              <a:ea typeface="Montserrat"/>
              <a:cs typeface="Montserrat"/>
              <a:sym typeface="Montserrat"/>
            </a:endParaRPr>
          </a:p>
        </p:txBody>
      </p:sp>
      <p:pic>
        <p:nvPicPr>
          <p:cNvPr descr="watermark.jpg" id="2743" name="Google Shape;2743;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4" name="Google Shape;2744;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8" name="Shape 2748"/>
        <p:cNvGrpSpPr/>
        <p:nvPr/>
      </p:nvGrpSpPr>
      <p:grpSpPr>
        <a:xfrm>
          <a:off x="0" y="0"/>
          <a:ext cx="0" cy="0"/>
          <a:chOff x="0" y="0"/>
          <a:chExt cx="0" cy="0"/>
        </a:xfrm>
      </p:grpSpPr>
      <p:sp>
        <p:nvSpPr>
          <p:cNvPr id="2749" name="Google Shape;2749;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50" name="Google Shape;2750;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 large project!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reflect a realistic situation, we will spend a lot of time performing feature engineering and analyzing 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project guide notebook in the next lecture!</a:t>
            </a:r>
            <a:endParaRPr sz="3000">
              <a:solidFill>
                <a:srgbClr val="434343"/>
              </a:solidFill>
              <a:latin typeface="Montserrat"/>
              <a:ea typeface="Montserrat"/>
              <a:cs typeface="Montserrat"/>
              <a:sym typeface="Montserrat"/>
            </a:endParaRPr>
          </a:p>
        </p:txBody>
      </p:sp>
      <p:pic>
        <p:nvPicPr>
          <p:cNvPr descr="watermark.jpg" id="2751" name="Google Shape;2751;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2" name="Google Shape;2752;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6" name="Shape 2756"/>
        <p:cNvGrpSpPr/>
        <p:nvPr/>
      </p:nvGrpSpPr>
      <p:grpSpPr>
        <a:xfrm>
          <a:off x="0" y="0"/>
          <a:ext cx="0" cy="0"/>
          <a:chOff x="0" y="0"/>
          <a:chExt cx="0" cy="0"/>
        </a:xfrm>
      </p:grpSpPr>
      <p:sp>
        <p:nvSpPr>
          <p:cNvPr id="2757" name="Google Shape;2757;p218"/>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Exploratory Data Analysis</a:t>
            </a:r>
            <a:endParaRPr b="1" sz="3500">
              <a:solidFill>
                <a:srgbClr val="666666"/>
              </a:solidFill>
              <a:latin typeface="Montserrat"/>
              <a:ea typeface="Montserrat"/>
              <a:cs typeface="Montserrat"/>
              <a:sym typeface="Montserrat"/>
            </a:endParaRPr>
          </a:p>
        </p:txBody>
      </p:sp>
      <p:pic>
        <p:nvPicPr>
          <p:cNvPr descr="watermark.jpg" id="2758" name="Google Shape;2758;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9" name="Google Shape;2759;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3" name="Shape 2763"/>
        <p:cNvGrpSpPr/>
        <p:nvPr/>
      </p:nvGrpSpPr>
      <p:grpSpPr>
        <a:xfrm>
          <a:off x="0" y="0"/>
          <a:ext cx="0" cy="0"/>
          <a:chOff x="0" y="0"/>
          <a:chExt cx="0" cy="0"/>
        </a:xfrm>
      </p:grpSpPr>
      <p:sp>
        <p:nvSpPr>
          <p:cNvPr id="2764" name="Google Shape;2764;p219"/>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 Missing Data</a:t>
            </a:r>
            <a:endParaRPr b="1" sz="3500">
              <a:solidFill>
                <a:srgbClr val="666666"/>
              </a:solidFill>
              <a:latin typeface="Montserrat"/>
              <a:ea typeface="Montserrat"/>
              <a:cs typeface="Montserrat"/>
              <a:sym typeface="Montserrat"/>
            </a:endParaRPr>
          </a:p>
        </p:txBody>
      </p:sp>
      <p:pic>
        <p:nvPicPr>
          <p:cNvPr descr="watermark.jpg" id="2765" name="Google Shape;2765;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6" name="Google Shape;2766;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0" name="Shape 2770"/>
        <p:cNvGrpSpPr/>
        <p:nvPr/>
      </p:nvGrpSpPr>
      <p:grpSpPr>
        <a:xfrm>
          <a:off x="0" y="0"/>
          <a:ext cx="0" cy="0"/>
          <a:chOff x="0" y="0"/>
          <a:chExt cx="0" cy="0"/>
        </a:xfrm>
      </p:grpSpPr>
      <p:sp>
        <p:nvSpPr>
          <p:cNvPr id="2771" name="Google Shape;2771;p220"/>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Categorical</a:t>
            </a:r>
            <a:r>
              <a:rPr b="1" lang="en" sz="3500">
                <a:solidFill>
                  <a:srgbClr val="666666"/>
                </a:solidFill>
                <a:latin typeface="Montserrat"/>
                <a:ea typeface="Montserrat"/>
                <a:cs typeface="Montserrat"/>
                <a:sym typeface="Montserrat"/>
              </a:rPr>
              <a:t> Data</a:t>
            </a:r>
            <a:endParaRPr b="1" sz="3500">
              <a:solidFill>
                <a:srgbClr val="666666"/>
              </a:solidFill>
              <a:latin typeface="Montserrat"/>
              <a:ea typeface="Montserrat"/>
              <a:cs typeface="Montserrat"/>
              <a:sym typeface="Montserrat"/>
            </a:endParaRPr>
          </a:p>
        </p:txBody>
      </p:sp>
      <p:pic>
        <p:nvPicPr>
          <p:cNvPr descr="watermark.jpg" id="2772" name="Google Shape;2772;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3" name="Google Shape;2773;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7" name="Shape 2777"/>
        <p:cNvGrpSpPr/>
        <p:nvPr/>
      </p:nvGrpSpPr>
      <p:grpSpPr>
        <a:xfrm>
          <a:off x="0" y="0"/>
          <a:ext cx="0" cy="0"/>
          <a:chOff x="0" y="0"/>
          <a:chExt cx="0" cy="0"/>
        </a:xfrm>
      </p:grpSpPr>
      <p:sp>
        <p:nvSpPr>
          <p:cNvPr id="2778" name="Google Shape;2778;p221"/>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a:t>
            </a:r>
            <a:endParaRPr b="1" sz="3500">
              <a:solidFill>
                <a:srgbClr val="666666"/>
              </a:solidFill>
              <a:latin typeface="Montserrat"/>
              <a:ea typeface="Montserrat"/>
              <a:cs typeface="Montserrat"/>
              <a:sym typeface="Montserrat"/>
            </a:endParaRPr>
          </a:p>
        </p:txBody>
      </p:sp>
      <p:pic>
        <p:nvPicPr>
          <p:cNvPr descr="watermark.jpg" id="2779" name="Google Shape;2779;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0" name="Google Shape;2780;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2" name="Google Shape;242;p3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43" name="Google Shape;24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5" name="Google Shape;245;p3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6" name="Google Shape;246;p3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7" name="Google Shape;247;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3"/>
          <p:cNvCxnSpPr>
            <a:endCxn id="24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49" name="Google Shape;249;p33"/>
          <p:cNvCxnSpPr>
            <a:endCxn id="24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50" name="Google Shape;250;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51" name="Google Shape;251;p3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2" name="Google Shape;252;p3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53" name="Google Shape;253;p3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4" name="Shape 2784"/>
        <p:cNvGrpSpPr/>
        <p:nvPr/>
      </p:nvGrpSpPr>
      <p:grpSpPr>
        <a:xfrm>
          <a:off x="0" y="0"/>
          <a:ext cx="0" cy="0"/>
          <a:chOff x="0" y="0"/>
          <a:chExt cx="0" cy="0"/>
        </a:xfrm>
      </p:grpSpPr>
      <p:sp>
        <p:nvSpPr>
          <p:cNvPr id="2785" name="Google Shape;2785;p222"/>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Creating and Training a Model</a:t>
            </a:r>
            <a:endParaRPr b="1" sz="3500">
              <a:solidFill>
                <a:srgbClr val="666666"/>
              </a:solidFill>
              <a:latin typeface="Montserrat"/>
              <a:ea typeface="Montserrat"/>
              <a:cs typeface="Montserrat"/>
              <a:sym typeface="Montserrat"/>
            </a:endParaRPr>
          </a:p>
        </p:txBody>
      </p:sp>
      <p:pic>
        <p:nvPicPr>
          <p:cNvPr descr="watermark.jpg" id="2786" name="Google Shape;2786;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7" name="Google Shape;2787;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1" name="Shape 2791"/>
        <p:cNvGrpSpPr/>
        <p:nvPr/>
      </p:nvGrpSpPr>
      <p:grpSpPr>
        <a:xfrm>
          <a:off x="0" y="0"/>
          <a:ext cx="0" cy="0"/>
          <a:chOff x="0" y="0"/>
          <a:chExt cx="0" cy="0"/>
        </a:xfrm>
      </p:grpSpPr>
      <p:sp>
        <p:nvSpPr>
          <p:cNvPr id="2792" name="Google Shape;2792;p223"/>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793" name="Google Shape;2793;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4" name="Google Shape;2794;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8" name="Shape 2798"/>
        <p:cNvGrpSpPr/>
        <p:nvPr/>
      </p:nvGrpSpPr>
      <p:grpSpPr>
        <a:xfrm>
          <a:off x="0" y="0"/>
          <a:ext cx="0" cy="0"/>
          <a:chOff x="0" y="0"/>
          <a:chExt cx="0" cy="0"/>
        </a:xfrm>
      </p:grpSpPr>
      <p:sp>
        <p:nvSpPr>
          <p:cNvPr id="2799" name="Google Shape;2799;p224"/>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800" name="Google Shape;2800;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1" name="Google Shape;2801;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5" name="Shape 2805"/>
        <p:cNvGrpSpPr/>
        <p:nvPr/>
      </p:nvGrpSpPr>
      <p:grpSpPr>
        <a:xfrm>
          <a:off x="0" y="0"/>
          <a:ext cx="0" cy="0"/>
          <a:chOff x="0" y="0"/>
          <a:chExt cx="0" cy="0"/>
        </a:xfrm>
      </p:grpSpPr>
      <p:sp>
        <p:nvSpPr>
          <p:cNvPr id="2806" name="Google Shape;2806;p225"/>
          <p:cNvSpPr txBox="1"/>
          <p:nvPr>
            <p:ph type="ctrTitle"/>
          </p:nvPr>
        </p:nvSpPr>
        <p:spPr>
          <a:xfrm>
            <a:off x="287250" y="21789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Tensorboard</a:t>
            </a:r>
            <a:endParaRPr b="1" sz="3500">
              <a:solidFill>
                <a:srgbClr val="666666"/>
              </a:solidFill>
              <a:latin typeface="Montserrat"/>
              <a:ea typeface="Montserrat"/>
              <a:cs typeface="Montserrat"/>
              <a:sym typeface="Montserrat"/>
            </a:endParaRPr>
          </a:p>
        </p:txBody>
      </p:sp>
      <p:pic>
        <p:nvPicPr>
          <p:cNvPr descr="watermark.jpg" id="2807" name="Google Shape;2807;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8" name="Google Shape;2808;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2" name="Shape 2812"/>
        <p:cNvGrpSpPr/>
        <p:nvPr/>
      </p:nvGrpSpPr>
      <p:grpSpPr>
        <a:xfrm>
          <a:off x="0" y="0"/>
          <a:ext cx="0" cy="0"/>
          <a:chOff x="0" y="0"/>
          <a:chExt cx="0" cy="0"/>
        </a:xfrm>
      </p:grpSpPr>
      <p:sp>
        <p:nvSpPr>
          <p:cNvPr id="2813" name="Google Shape;2813;p2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4" name="Google Shape;2814;p2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Tensorboard is a visualization tool from Google designed to work in conjunction with TensorFlow to visualize various aspects of your model.</a:t>
            </a:r>
            <a:endParaRPr sz="3000">
              <a:solidFill>
                <a:srgbClr val="434343"/>
              </a:solidFill>
              <a:latin typeface="Montserrat"/>
              <a:ea typeface="Montserrat"/>
              <a:cs typeface="Montserrat"/>
              <a:sym typeface="Montserrat"/>
            </a:endParaRPr>
          </a:p>
        </p:txBody>
      </p:sp>
      <p:pic>
        <p:nvPicPr>
          <p:cNvPr descr="watermark.jpg" id="2815" name="Google Shape;2815;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6" name="Google Shape;2816;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0" name="Shape 2820"/>
        <p:cNvGrpSpPr/>
        <p:nvPr/>
      </p:nvGrpSpPr>
      <p:grpSpPr>
        <a:xfrm>
          <a:off x="0" y="0"/>
          <a:ext cx="0" cy="0"/>
          <a:chOff x="0" y="0"/>
          <a:chExt cx="0" cy="0"/>
        </a:xfrm>
      </p:grpSpPr>
      <p:sp>
        <p:nvSpPr>
          <p:cNvPr id="2821" name="Google Shape;2821;p2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22" name="Google Shape;2822;p2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will simply understand how to view the Tensorboard dashboard in our browser and analyze an existing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NOTE - This lecture requires that you understand file paths and the location of your notebook or .py file!</a:t>
            </a:r>
            <a:endParaRPr b="1" sz="3000">
              <a:solidFill>
                <a:srgbClr val="434343"/>
              </a:solidFill>
              <a:latin typeface="Montserrat"/>
              <a:ea typeface="Montserrat"/>
              <a:cs typeface="Montserrat"/>
              <a:sym typeface="Montserrat"/>
            </a:endParaRPr>
          </a:p>
        </p:txBody>
      </p:sp>
      <p:pic>
        <p:nvPicPr>
          <p:cNvPr descr="watermark.jpg" id="2823" name="Google Shape;2823;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4" name="Google Shape;2824;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8" name="Shape 2828"/>
        <p:cNvGrpSpPr/>
        <p:nvPr/>
      </p:nvGrpSpPr>
      <p:grpSpPr>
        <a:xfrm>
          <a:off x="0" y="0"/>
          <a:ext cx="0" cy="0"/>
          <a:chOff x="0" y="0"/>
          <a:chExt cx="0" cy="0"/>
        </a:xfrm>
      </p:grpSpPr>
      <p:sp>
        <p:nvSpPr>
          <p:cNvPr id="2829" name="Google Shape;2829;p2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0" name="Google Shape;2830;p228"/>
          <p:cNvSpPr txBox="1"/>
          <p:nvPr>
            <p:ph idx="1" type="body"/>
          </p:nvPr>
        </p:nvSpPr>
        <p:spPr>
          <a:xfrm>
            <a:off x="311700" y="1152475"/>
            <a:ext cx="8803200" cy="2680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Tensorboard is a separate library from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Google Collab Users can follow with Google’s official guide and pre-made notebook: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b="1" sz="2000">
              <a:solidFill>
                <a:srgbClr val="434343"/>
              </a:solidFill>
              <a:latin typeface="Montserrat"/>
              <a:ea typeface="Montserrat"/>
              <a:cs typeface="Montserrat"/>
              <a:sym typeface="Montserrat"/>
            </a:endParaRPr>
          </a:p>
        </p:txBody>
      </p:sp>
      <p:pic>
        <p:nvPicPr>
          <p:cNvPr descr="watermark.jpg" id="2831" name="Google Shape;2831;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2" name="Google Shape;2832;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33" name="Google Shape;2833;p228"/>
          <p:cNvSpPr txBox="1"/>
          <p:nvPr>
            <p:ph idx="1" type="body"/>
          </p:nvPr>
        </p:nvSpPr>
        <p:spPr>
          <a:xfrm>
            <a:off x="0" y="3987175"/>
            <a:ext cx="9114900" cy="8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200">
                <a:solidFill>
                  <a:schemeClr val="hlink"/>
                </a:solidFill>
                <a:uFill>
                  <a:noFill/>
                </a:uFill>
                <a:latin typeface="Overpass"/>
                <a:ea typeface="Overpass"/>
                <a:cs typeface="Overpass"/>
                <a:sym typeface="Overpass"/>
                <a:hlinkClick r:id="rId4"/>
              </a:rPr>
              <a:t>https://www.tensorflow.org/tensorboard/tensorboard_in_notebooks</a:t>
            </a:r>
            <a:endParaRPr b="1" sz="2200">
              <a:solidFill>
                <a:srgbClr val="434343"/>
              </a:solidFill>
              <a:latin typeface="Overpass"/>
              <a:ea typeface="Overpass"/>
              <a:cs typeface="Overpass"/>
              <a:sym typeface="Overpas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59" name="Google Shape;259;p3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60" name="Google Shape;26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3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3" name="Google Shape;263;p3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4" name="Google Shape;264;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4"/>
          <p:cNvCxnSpPr>
            <a:endCxn id="26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6" name="Google Shape;266;p34"/>
          <p:cNvCxnSpPr>
            <a:endCxn id="26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7" name="Google Shape;267;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8" name="Google Shape;268;p34"/>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9" name="Google Shape;269;p3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0" name="Google Shape;270;p3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71" name="Google Shape;271;p34"/>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7" name="Google Shape;277;p3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f(X) is just a sum, then y=x1+x2</a:t>
            </a:r>
            <a:endParaRPr sz="2900">
              <a:solidFill>
                <a:srgbClr val="434343"/>
              </a:solidFill>
              <a:latin typeface="Montserrat"/>
              <a:ea typeface="Montserrat"/>
              <a:cs typeface="Montserrat"/>
              <a:sym typeface="Montserrat"/>
            </a:endParaRPr>
          </a:p>
        </p:txBody>
      </p:sp>
      <p:pic>
        <p:nvPicPr>
          <p:cNvPr descr="watermark.jpg" id="278" name="Google Shape;278;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0" name="Google Shape;280;p35"/>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1" name="Google Shape;281;p35"/>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2" name="Google Shape;282;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5"/>
          <p:cNvCxnSpPr>
            <a:endCxn id="28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4" name="Google Shape;284;p35"/>
          <p:cNvCxnSpPr>
            <a:endCxn id="28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5" name="Google Shape;285;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6" name="Google Shape;286;p35"/>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7" name="Google Shape;287;p35"/>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8" name="Google Shape;288;p35"/>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89" name="Google Shape;289;p35"/>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5" name="Google Shape;295;p3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we would want to be able to adjust some parameter in order to “learn”</a:t>
            </a:r>
            <a:endParaRPr sz="2900">
              <a:solidFill>
                <a:srgbClr val="434343"/>
              </a:solidFill>
              <a:latin typeface="Montserrat"/>
              <a:ea typeface="Montserrat"/>
              <a:cs typeface="Montserrat"/>
              <a:sym typeface="Montserrat"/>
            </a:endParaRPr>
          </a:p>
        </p:txBody>
      </p:sp>
      <p:pic>
        <p:nvPicPr>
          <p:cNvPr descr="watermark.jpg" id="296" name="Google Shape;29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3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99" name="Google Shape;299;p3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0" name="Google Shape;300;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6"/>
          <p:cNvCxnSpPr>
            <a:endCxn id="30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02" name="Google Shape;302;p36"/>
          <p:cNvCxnSpPr>
            <a:endCxn id="30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03" name="Google Shape;303;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4" name="Google Shape;304;p3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5" name="Google Shape;305;p3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6" name="Google Shape;306;p3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7" name="Google Shape;307;p3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3" name="Google Shape;313;p3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an adjustable weight we multiply against x </a:t>
            </a:r>
            <a:endParaRPr sz="2900">
              <a:solidFill>
                <a:srgbClr val="434343"/>
              </a:solidFill>
              <a:latin typeface="Montserrat"/>
              <a:ea typeface="Montserrat"/>
              <a:cs typeface="Montserrat"/>
              <a:sym typeface="Montserrat"/>
            </a:endParaRPr>
          </a:p>
        </p:txBody>
      </p:sp>
      <p:pic>
        <p:nvPicPr>
          <p:cNvPr descr="watermark.jpg" id="314" name="Google Shape;31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6" name="Google Shape;316;p3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7" name="Google Shape;317;p3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18" name="Google Shape;318;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7"/>
          <p:cNvCxnSpPr>
            <a:endCxn id="3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20" name="Google Shape;320;p37"/>
          <p:cNvCxnSpPr>
            <a:endCxn id="3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21" name="Google Shape;321;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22" name="Google Shape;322;p3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3" name="Google Shape;323;p3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4" name="Google Shape;324;p3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5" name="Google Shape;325;p3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6" name="Google Shape;326;p3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7" name="Google Shape;327;p3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3" name="Google Shape;333;p3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pic>
        <p:nvPicPr>
          <p:cNvPr descr="watermark.jpg" id="334" name="Google Shape;33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6" name="Google Shape;336;p3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7" name="Google Shape;337;p3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8" name="Google Shape;338;p3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8"/>
          <p:cNvCxnSpPr>
            <a:endCxn id="3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40" name="Google Shape;340;p38"/>
          <p:cNvCxnSpPr>
            <a:endCxn id="3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41" name="Google Shape;341;p3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42" name="Google Shape;342;p38"/>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3" name="Google Shape;343;p3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4" name="Google Shape;344;p3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45" name="Google Shape;345;p38"/>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6" name="Google Shape;346;p38"/>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47" name="Google Shape;347;p38"/>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3" name="Google Shape;353;p3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update the </a:t>
            </a:r>
            <a:r>
              <a:rPr b="1" lang="en" sz="2900">
                <a:solidFill>
                  <a:srgbClr val="434343"/>
                </a:solidFill>
                <a:latin typeface="Montserrat"/>
                <a:ea typeface="Montserrat"/>
                <a:cs typeface="Montserrat"/>
                <a:sym typeface="Montserrat"/>
              </a:rPr>
              <a:t>weights</a:t>
            </a:r>
            <a:r>
              <a:rPr lang="en" sz="2900">
                <a:solidFill>
                  <a:srgbClr val="434343"/>
                </a:solidFill>
                <a:latin typeface="Montserrat"/>
                <a:ea typeface="Montserrat"/>
                <a:cs typeface="Montserrat"/>
                <a:sym typeface="Montserrat"/>
              </a:rPr>
              <a:t> to effect </a:t>
            </a:r>
            <a:r>
              <a:rPr b="1" lang="en" sz="2900">
                <a:solidFill>
                  <a:srgbClr val="434343"/>
                </a:solidFill>
                <a:latin typeface="Montserrat"/>
                <a:ea typeface="Montserrat"/>
                <a:cs typeface="Montserrat"/>
                <a:sym typeface="Montserrat"/>
              </a:rPr>
              <a:t>y</a:t>
            </a:r>
            <a:endParaRPr b="1" sz="2900">
              <a:solidFill>
                <a:srgbClr val="434343"/>
              </a:solidFill>
              <a:latin typeface="Montserrat"/>
              <a:ea typeface="Montserrat"/>
              <a:cs typeface="Montserrat"/>
              <a:sym typeface="Montserrat"/>
            </a:endParaRPr>
          </a:p>
        </p:txBody>
      </p:sp>
      <p:pic>
        <p:nvPicPr>
          <p:cNvPr descr="watermark.jpg" id="354" name="Google Shape;35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3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7" name="Google Shape;357;p3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8" name="Google Shape;358;p3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39"/>
          <p:cNvCxnSpPr>
            <a:endCxn id="3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60" name="Google Shape;360;p39"/>
          <p:cNvCxnSpPr>
            <a:endCxn id="35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61" name="Google Shape;361;p3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62" name="Google Shape;362;p39"/>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3" name="Google Shape;363;p3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4" name="Google Shape;364;p3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65" name="Google Shape;365;p39"/>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6" name="Google Shape;366;p39"/>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67" name="Google Shape;367;p39"/>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3" name="Google Shape;373;p4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an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is zero?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won’t change anything!</a:t>
            </a:r>
            <a:endParaRPr b="1" sz="2900">
              <a:solidFill>
                <a:srgbClr val="434343"/>
              </a:solidFill>
              <a:latin typeface="Montserrat"/>
              <a:ea typeface="Montserrat"/>
              <a:cs typeface="Montserrat"/>
              <a:sym typeface="Montserrat"/>
            </a:endParaRPr>
          </a:p>
        </p:txBody>
      </p:sp>
      <p:pic>
        <p:nvPicPr>
          <p:cNvPr descr="watermark.jpg" id="374" name="Google Shape;37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6" name="Google Shape;376;p4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7" name="Google Shape;377;p4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8" name="Google Shape;378;p4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0"/>
          <p:cNvCxnSpPr>
            <a:endCxn id="37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80" name="Google Shape;380;p40"/>
          <p:cNvCxnSpPr>
            <a:endCxn id="37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81" name="Google Shape;381;p4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82" name="Google Shape;382;p40"/>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83" name="Google Shape;383;p4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4" name="Google Shape;384;p4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85" name="Google Shape;385;p40"/>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6" name="Google Shape;386;p40"/>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87" name="Google Shape;387;p40"/>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3" name="Google Shape;393;p4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394" name="Google Shape;3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5" name="Google Shape;3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6" name="Google Shape;396;p4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7" name="Google Shape;397;p4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8" name="Google Shape;398;p4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1"/>
          <p:cNvCxnSpPr>
            <a:endCxn id="39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00" name="Google Shape;400;p41"/>
          <p:cNvCxnSpPr>
            <a:endCxn id="39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01" name="Google Shape;401;p4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02" name="Google Shape;402;p4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3" name="Google Shape;403;p4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4" name="Google Shape;404;p4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05" name="Google Shape;405;p4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6" name="Google Shape;406;p4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7" name="Google Shape;407;p4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ANN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Theory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 to Neural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Cost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Feed Forward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3" name="Google Shape;413;p4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414" name="Google Shape;41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6" name="Google Shape;416;p4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7" name="Google Shape;417;p4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8" name="Google Shape;418;p4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42"/>
          <p:cNvCxnSpPr>
            <a:endCxn id="4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20" name="Google Shape;420;p42"/>
          <p:cNvCxnSpPr>
            <a:endCxn id="4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21" name="Google Shape;421;p4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22" name="Google Shape;422;p4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23" name="Google Shape;423;p4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4" name="Google Shape;424;p4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25" name="Google Shape;425;p4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6" name="Google Shape;426;p42"/>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27" name="Google Shape;427;p42"/>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3" name="Google Shape;433;p4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pic>
        <p:nvPicPr>
          <p:cNvPr descr="watermark.jpg" id="434" name="Google Shape;43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5" name="Google Shape;43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6" name="Google Shape;436;p4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7" name="Google Shape;437;p4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8" name="Google Shape;438;p4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43"/>
          <p:cNvCxnSpPr>
            <a:endCxn id="4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40" name="Google Shape;440;p43"/>
          <p:cNvCxnSpPr>
            <a:endCxn id="4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41" name="Google Shape;441;p4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42" name="Google Shape;442;p4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3" name="Google Shape;443;p43"/>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4" name="Google Shape;444;p4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45" name="Google Shape;445;p4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6" name="Google Shape;446;p43"/>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47" name="Google Shape;447;p43"/>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3" name="Google Shape;453;p4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expand this to a generalization:</a:t>
            </a:r>
            <a:endParaRPr sz="2900">
              <a:solidFill>
                <a:srgbClr val="434343"/>
              </a:solidFill>
              <a:latin typeface="Montserrat"/>
              <a:ea typeface="Montserrat"/>
              <a:cs typeface="Montserrat"/>
              <a:sym typeface="Montserrat"/>
            </a:endParaRPr>
          </a:p>
        </p:txBody>
      </p:sp>
      <p:pic>
        <p:nvPicPr>
          <p:cNvPr descr="watermark.jpg" id="454" name="Google Shape;45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5" name="Google Shape;45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6" name="Google Shape;456;p4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57" name="Google Shape;457;p4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58" name="Google Shape;458;p4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4"/>
          <p:cNvCxnSpPr>
            <a:endCxn id="4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60" name="Google Shape;460;p44"/>
          <p:cNvCxnSpPr>
            <a:endCxn id="46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462" name="Google Shape;462;p4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63" name="Google Shape;463;p44"/>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4" name="Google Shape;464;p4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1" name="Google Shape;461;p4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65" name="Google Shape;465;p44"/>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6" name="Google Shape;466;p44"/>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67" name="Google Shape;467;p44"/>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468" name="Google Shape;468;p44"/>
          <p:cNvCxnSpPr>
            <a:endCxn id="45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469" name="Google Shape;469;p44"/>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0" name="Google Shape;470;p44"/>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6" name="Google Shape;476;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been able to model a biological neuron as a simple perceptron! Mathematically our generalization was:</a:t>
            </a:r>
            <a:endParaRPr sz="2900">
              <a:solidFill>
                <a:srgbClr val="434343"/>
              </a:solidFill>
              <a:latin typeface="Montserrat"/>
              <a:ea typeface="Montserrat"/>
              <a:cs typeface="Montserrat"/>
              <a:sym typeface="Montserrat"/>
            </a:endParaRPr>
          </a:p>
        </p:txBody>
      </p:sp>
      <p:pic>
        <p:nvPicPr>
          <p:cNvPr descr="watermark.jpg" id="477" name="Google Shape;47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9" name="Google Shape;479;p45"/>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5" name="Google Shape;485;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see how we can expand this model to have X be a </a:t>
            </a:r>
            <a:r>
              <a:rPr b="1" lang="en" sz="2900">
                <a:solidFill>
                  <a:srgbClr val="434343"/>
                </a:solidFill>
                <a:latin typeface="Montserrat"/>
                <a:ea typeface="Montserrat"/>
                <a:cs typeface="Montserrat"/>
                <a:sym typeface="Montserrat"/>
              </a:rPr>
              <a:t>tensor</a:t>
            </a:r>
            <a:r>
              <a:rPr lang="en" sz="2900">
                <a:solidFill>
                  <a:srgbClr val="434343"/>
                </a:solidFill>
                <a:latin typeface="Montserrat"/>
                <a:ea typeface="Montserrat"/>
                <a:cs typeface="Montserrat"/>
                <a:sym typeface="Montserrat"/>
              </a:rPr>
              <a:t> of information ( an n-dimensional matrix).</a:t>
            </a:r>
            <a:endParaRPr sz="2900">
              <a:solidFill>
                <a:srgbClr val="434343"/>
              </a:solidFill>
              <a:latin typeface="Montserrat"/>
              <a:ea typeface="Montserrat"/>
              <a:cs typeface="Montserrat"/>
              <a:sym typeface="Montserrat"/>
            </a:endParaRPr>
          </a:p>
        </p:txBody>
      </p:sp>
      <p:pic>
        <p:nvPicPr>
          <p:cNvPr descr="watermark.jpg" id="486" name="Google Shape;48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7" name="Google Shape;48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8" name="Google Shape;488;p46"/>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4" name="Google Shape;494;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review what we learned: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understand the very basics of a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saw how we can create a simple perceptron model replicating the core concepts behind a neuron.</a:t>
            </a:r>
            <a:endParaRPr sz="2900">
              <a:solidFill>
                <a:srgbClr val="434343"/>
              </a:solidFill>
              <a:latin typeface="Montserrat"/>
              <a:ea typeface="Montserrat"/>
              <a:cs typeface="Montserrat"/>
              <a:sym typeface="Montserrat"/>
            </a:endParaRPr>
          </a:p>
        </p:txBody>
      </p:sp>
      <p:pic>
        <p:nvPicPr>
          <p:cNvPr descr="watermark.jpg" id="495" name="Google Shape;49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Neural Networks</a:t>
            </a:r>
            <a:endParaRPr b="1">
              <a:latin typeface="Montserrat"/>
              <a:ea typeface="Montserrat"/>
              <a:cs typeface="Montserrat"/>
              <a:sym typeface="Montserrat"/>
            </a:endParaRPr>
          </a:p>
        </p:txBody>
      </p:sp>
      <p:sp>
        <p:nvSpPr>
          <p:cNvPr id="502" name="Google Shape;502;p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03" name="Google Shape;503;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4" name="Google Shape;504;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10" name="Google Shape;510;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p:txBody>
      </p:sp>
      <p:pic>
        <p:nvPicPr>
          <p:cNvPr descr="watermark.jpg" id="511" name="Google Shape;51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2" name="Google Shape;51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18" name="Google Shape;51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also introduce the idea of activation functions.</a:t>
            </a:r>
            <a:endParaRPr sz="2900">
              <a:solidFill>
                <a:srgbClr val="434343"/>
              </a:solidFill>
              <a:latin typeface="Montserrat"/>
              <a:ea typeface="Montserrat"/>
              <a:cs typeface="Montserrat"/>
              <a:sym typeface="Montserrat"/>
            </a:endParaRPr>
          </a:p>
        </p:txBody>
      </p:sp>
      <p:pic>
        <p:nvPicPr>
          <p:cNvPr descr="watermark.jpg" id="519" name="Google Shape;51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0" name="Google Shape;52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26" name="Google Shape;526;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build a network of perceptrons, we can connect layers of perceptrons, using a </a:t>
            </a:r>
            <a:r>
              <a:rPr b="1" lang="en" sz="2900">
                <a:solidFill>
                  <a:srgbClr val="434343"/>
                </a:solidFill>
                <a:latin typeface="Montserrat"/>
                <a:ea typeface="Montserrat"/>
                <a:cs typeface="Montserrat"/>
                <a:sym typeface="Montserrat"/>
              </a:rPr>
              <a:t>multi-layer perceptron model</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527" name="Google Shape;52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9" name="Google Shape;529;p5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8" name="Google Shape;538;p51"/>
          <p:cNvCxnSpPr>
            <a:stCxn id="529" idx="6"/>
            <a:endCxn id="532"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539" name="Google Shape;539;p51"/>
          <p:cNvCxnSpPr>
            <a:endCxn id="533"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540" name="Google Shape;540;p51"/>
          <p:cNvCxnSpPr>
            <a:stCxn id="532" idx="6"/>
            <a:endCxn id="535"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541" name="Google Shape;541;p51"/>
          <p:cNvCxnSpPr>
            <a:stCxn id="532" idx="6"/>
            <a:endCxn id="534"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542" name="Google Shape;542;p51"/>
          <p:cNvCxnSpPr>
            <a:stCxn id="532" idx="6"/>
            <a:endCxn id="536"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543" name="Google Shape;543;p51"/>
          <p:cNvCxnSpPr>
            <a:endCxn id="537"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544" name="Google Shape;544;p51"/>
          <p:cNvCxnSpPr>
            <a:endCxn id="537"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545" name="Google Shape;545;p51"/>
          <p:cNvCxnSpPr>
            <a:endCxn id="537"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546" name="Google Shape;546;p51"/>
          <p:cNvCxnSpPr>
            <a:stCxn id="533" idx="6"/>
            <a:endCxn id="534"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547" name="Google Shape;547;p51"/>
          <p:cNvCxnSpPr>
            <a:stCxn id="533" idx="6"/>
            <a:endCxn id="536"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548" name="Google Shape;548;p51"/>
          <p:cNvCxnSpPr>
            <a:endCxn id="535"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549" name="Google Shape;549;p51"/>
          <p:cNvCxnSpPr>
            <a:endCxn id="532"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550" name="Google Shape;550;p51"/>
          <p:cNvCxnSpPr>
            <a:endCxn id="533"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551" name="Google Shape;551;p51"/>
          <p:cNvCxnSpPr>
            <a:endCxn id="532"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552" name="Google Shape;552;p51"/>
          <p:cNvCxnSpPr>
            <a:endCxn id="533"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Coding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TensorFlow 2.0 Keras Syntax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ANN with Keras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Regression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Exercises for Keras ANN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Tensorboard Visualizations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58" name="Google Shape;558;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outputs of one perceptron are directly fed into as inputs to another perceptron.</a:t>
            </a:r>
            <a:endParaRPr sz="2900">
              <a:solidFill>
                <a:srgbClr val="434343"/>
              </a:solidFill>
              <a:latin typeface="Montserrat"/>
              <a:ea typeface="Montserrat"/>
              <a:cs typeface="Montserrat"/>
              <a:sym typeface="Montserrat"/>
            </a:endParaRPr>
          </a:p>
        </p:txBody>
      </p:sp>
      <p:pic>
        <p:nvPicPr>
          <p:cNvPr descr="watermark.jpg" id="559" name="Google Shape;559;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0" name="Google Shape;560;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61" name="Google Shape;561;p5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0" name="Google Shape;570;p52"/>
          <p:cNvCxnSpPr>
            <a:stCxn id="561" idx="6"/>
            <a:endCxn id="56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571" name="Google Shape;571;p52"/>
          <p:cNvCxnSpPr>
            <a:endCxn id="56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572" name="Google Shape;572;p52"/>
          <p:cNvCxnSpPr>
            <a:stCxn id="564" idx="6"/>
            <a:endCxn id="56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573" name="Google Shape;573;p52"/>
          <p:cNvCxnSpPr>
            <a:stCxn id="564" idx="6"/>
            <a:endCxn id="56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574" name="Google Shape;574;p52"/>
          <p:cNvCxnSpPr>
            <a:stCxn id="564" idx="6"/>
            <a:endCxn id="56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575" name="Google Shape;575;p52"/>
          <p:cNvCxnSpPr>
            <a:endCxn id="56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576" name="Google Shape;576;p52"/>
          <p:cNvCxnSpPr>
            <a:endCxn id="56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577" name="Google Shape;577;p52"/>
          <p:cNvCxnSpPr>
            <a:endCxn id="56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578" name="Google Shape;578;p52"/>
          <p:cNvCxnSpPr>
            <a:stCxn id="565" idx="6"/>
            <a:endCxn id="56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579" name="Google Shape;579;p52"/>
          <p:cNvCxnSpPr>
            <a:stCxn id="565" idx="6"/>
            <a:endCxn id="56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580" name="Google Shape;580;p52"/>
          <p:cNvCxnSpPr>
            <a:endCxn id="56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581" name="Google Shape;581;p52"/>
          <p:cNvCxnSpPr>
            <a:endCxn id="56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582" name="Google Shape;582;p52"/>
          <p:cNvCxnSpPr>
            <a:endCxn id="56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583" name="Google Shape;583;p52"/>
          <p:cNvCxnSpPr>
            <a:endCxn id="56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584" name="Google Shape;584;p52"/>
          <p:cNvCxnSpPr>
            <a:endCxn id="56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90" name="Google Shape;590;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the network as a whole to learn about interactions and relationships between features.</a:t>
            </a:r>
            <a:endParaRPr sz="2900">
              <a:solidFill>
                <a:srgbClr val="434343"/>
              </a:solidFill>
              <a:latin typeface="Montserrat"/>
              <a:ea typeface="Montserrat"/>
              <a:cs typeface="Montserrat"/>
              <a:sym typeface="Montserrat"/>
            </a:endParaRPr>
          </a:p>
        </p:txBody>
      </p:sp>
      <p:pic>
        <p:nvPicPr>
          <p:cNvPr descr="watermark.jpg" id="591" name="Google Shape;591;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2" name="Google Shape;592;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93" name="Google Shape;593;p53"/>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3"/>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3"/>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3"/>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3"/>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3"/>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3"/>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3"/>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3"/>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2" name="Google Shape;602;p53"/>
          <p:cNvCxnSpPr>
            <a:stCxn id="593" idx="6"/>
            <a:endCxn id="59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03" name="Google Shape;603;p53"/>
          <p:cNvCxnSpPr>
            <a:endCxn id="59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04" name="Google Shape;604;p53"/>
          <p:cNvCxnSpPr>
            <a:stCxn id="596" idx="6"/>
            <a:endCxn id="59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05" name="Google Shape;605;p53"/>
          <p:cNvCxnSpPr>
            <a:stCxn id="596" idx="6"/>
            <a:endCxn id="59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06" name="Google Shape;606;p53"/>
          <p:cNvCxnSpPr>
            <a:stCxn id="596" idx="6"/>
            <a:endCxn id="60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07" name="Google Shape;607;p53"/>
          <p:cNvCxnSpPr>
            <a:endCxn id="60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08" name="Google Shape;608;p53"/>
          <p:cNvCxnSpPr>
            <a:endCxn id="60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09" name="Google Shape;609;p53"/>
          <p:cNvCxnSpPr>
            <a:endCxn id="60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10" name="Google Shape;610;p53"/>
          <p:cNvCxnSpPr>
            <a:stCxn id="597" idx="6"/>
            <a:endCxn id="59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11" name="Google Shape;611;p53"/>
          <p:cNvCxnSpPr>
            <a:stCxn id="597" idx="6"/>
            <a:endCxn id="60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12" name="Google Shape;612;p53"/>
          <p:cNvCxnSpPr>
            <a:endCxn id="59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13" name="Google Shape;613;p53"/>
          <p:cNvCxnSpPr>
            <a:endCxn id="59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14" name="Google Shape;614;p53"/>
          <p:cNvCxnSpPr>
            <a:endCxn id="59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15" name="Google Shape;615;p53"/>
          <p:cNvCxnSpPr>
            <a:endCxn id="59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16" name="Google Shape;616;p53"/>
          <p:cNvCxnSpPr>
            <a:endCxn id="59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Google Shape;62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22" name="Google Shape;62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first layer is the </a:t>
            </a:r>
            <a:r>
              <a:rPr b="1" lang="en" sz="2900">
                <a:solidFill>
                  <a:srgbClr val="434343"/>
                </a:solidFill>
                <a:latin typeface="Montserrat"/>
                <a:ea typeface="Montserrat"/>
                <a:cs typeface="Montserrat"/>
                <a:sym typeface="Montserrat"/>
              </a:rPr>
              <a:t>input layer</a:t>
            </a:r>
            <a:endParaRPr b="1" sz="2900">
              <a:solidFill>
                <a:srgbClr val="434343"/>
              </a:solidFill>
              <a:latin typeface="Montserrat"/>
              <a:ea typeface="Montserrat"/>
              <a:cs typeface="Montserrat"/>
              <a:sym typeface="Montserrat"/>
            </a:endParaRPr>
          </a:p>
        </p:txBody>
      </p:sp>
      <p:pic>
        <p:nvPicPr>
          <p:cNvPr descr="watermark.jpg" id="623" name="Google Shape;62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4" name="Google Shape;62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25" name="Google Shape;625;p54"/>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4"/>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4"/>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4"/>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4"/>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4"/>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4"/>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4"/>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4"/>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4" name="Google Shape;634;p54"/>
          <p:cNvCxnSpPr>
            <a:stCxn id="625" idx="6"/>
            <a:endCxn id="62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35" name="Google Shape;635;p54"/>
          <p:cNvCxnSpPr>
            <a:endCxn id="62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36" name="Google Shape;636;p54"/>
          <p:cNvCxnSpPr>
            <a:stCxn id="628" idx="6"/>
            <a:endCxn id="63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37" name="Google Shape;637;p54"/>
          <p:cNvCxnSpPr>
            <a:stCxn id="628" idx="6"/>
            <a:endCxn id="63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38" name="Google Shape;638;p54"/>
          <p:cNvCxnSpPr>
            <a:stCxn id="628" idx="6"/>
            <a:endCxn id="63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39" name="Google Shape;639;p54"/>
          <p:cNvCxnSpPr>
            <a:endCxn id="63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40" name="Google Shape;640;p54"/>
          <p:cNvCxnSpPr>
            <a:endCxn id="63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41" name="Google Shape;641;p54"/>
          <p:cNvCxnSpPr>
            <a:endCxn id="63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42" name="Google Shape;642;p54"/>
          <p:cNvCxnSpPr>
            <a:stCxn id="629" idx="6"/>
            <a:endCxn id="63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43" name="Google Shape;643;p54"/>
          <p:cNvCxnSpPr>
            <a:stCxn id="629" idx="6"/>
            <a:endCxn id="63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54"/>
          <p:cNvCxnSpPr>
            <a:endCxn id="63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54"/>
          <p:cNvCxnSpPr>
            <a:endCxn id="62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54"/>
          <p:cNvCxnSpPr>
            <a:endCxn id="62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54"/>
          <p:cNvCxnSpPr>
            <a:endCxn id="62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4"/>
          <p:cNvCxnSpPr>
            <a:endCxn id="62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649" name="Google Shape;649;p54"/>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Google Shape;654;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55" name="Google Shape;655;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last layer is the </a:t>
            </a:r>
            <a:r>
              <a:rPr b="1" lang="en" sz="2900">
                <a:solidFill>
                  <a:srgbClr val="434343"/>
                </a:solidFill>
                <a:latin typeface="Montserrat"/>
                <a:ea typeface="Montserrat"/>
                <a:cs typeface="Montserrat"/>
                <a:sym typeface="Montserrat"/>
              </a:rPr>
              <a:t>output layer.</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last layer can be more than one neuron</a:t>
            </a:r>
            <a:endParaRPr sz="2900">
              <a:solidFill>
                <a:srgbClr val="434343"/>
              </a:solidFill>
              <a:latin typeface="Montserrat"/>
              <a:ea typeface="Montserrat"/>
              <a:cs typeface="Montserrat"/>
              <a:sym typeface="Montserrat"/>
            </a:endParaRPr>
          </a:p>
        </p:txBody>
      </p:sp>
      <p:pic>
        <p:nvPicPr>
          <p:cNvPr descr="watermark.jpg" id="656" name="Google Shape;656;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7" name="Google Shape;657;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58" name="Google Shape;658;p55"/>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5"/>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5"/>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5"/>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5"/>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5"/>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5"/>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5"/>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5"/>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7" name="Google Shape;667;p55"/>
          <p:cNvCxnSpPr>
            <a:stCxn id="658" idx="6"/>
            <a:endCxn id="66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68" name="Google Shape;668;p55"/>
          <p:cNvCxnSpPr>
            <a:endCxn id="66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69" name="Google Shape;669;p55"/>
          <p:cNvCxnSpPr>
            <a:stCxn id="661" idx="6"/>
            <a:endCxn id="66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70" name="Google Shape;670;p55"/>
          <p:cNvCxnSpPr>
            <a:stCxn id="661" idx="6"/>
            <a:endCxn id="66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71" name="Google Shape;671;p55"/>
          <p:cNvCxnSpPr>
            <a:stCxn id="661" idx="6"/>
            <a:endCxn id="66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72" name="Google Shape;672;p55"/>
          <p:cNvCxnSpPr>
            <a:endCxn id="66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73" name="Google Shape;673;p55"/>
          <p:cNvCxnSpPr>
            <a:endCxn id="66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74" name="Google Shape;674;p55"/>
          <p:cNvCxnSpPr>
            <a:endCxn id="66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75" name="Google Shape;675;p55"/>
          <p:cNvCxnSpPr>
            <a:stCxn id="662" idx="6"/>
            <a:endCxn id="66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76" name="Google Shape;676;p55"/>
          <p:cNvCxnSpPr>
            <a:stCxn id="662" idx="6"/>
            <a:endCxn id="66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77" name="Google Shape;677;p55"/>
          <p:cNvCxnSpPr>
            <a:endCxn id="66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78" name="Google Shape;678;p55"/>
          <p:cNvCxnSpPr>
            <a:endCxn id="66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79" name="Google Shape;679;p55"/>
          <p:cNvCxnSpPr>
            <a:endCxn id="66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80" name="Google Shape;680;p55"/>
          <p:cNvCxnSpPr>
            <a:endCxn id="66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81" name="Google Shape;681;p55"/>
          <p:cNvCxnSpPr>
            <a:endCxn id="66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682" name="Google Shape;682;p55"/>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Google Shape;68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88" name="Google Shape;68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Layers in between the input and output layers are the </a:t>
            </a:r>
            <a:r>
              <a:rPr b="1" lang="en" sz="2900">
                <a:solidFill>
                  <a:srgbClr val="434343"/>
                </a:solidFill>
                <a:latin typeface="Montserrat"/>
                <a:ea typeface="Montserrat"/>
                <a:cs typeface="Montserrat"/>
                <a:sym typeface="Montserrat"/>
              </a:rPr>
              <a:t>hidden layers.</a:t>
            </a:r>
            <a:endParaRPr b="1" sz="2900">
              <a:solidFill>
                <a:srgbClr val="434343"/>
              </a:solidFill>
              <a:latin typeface="Montserrat"/>
              <a:ea typeface="Montserrat"/>
              <a:cs typeface="Montserrat"/>
              <a:sym typeface="Montserrat"/>
            </a:endParaRPr>
          </a:p>
        </p:txBody>
      </p:sp>
      <p:pic>
        <p:nvPicPr>
          <p:cNvPr descr="watermark.jpg" id="689" name="Google Shape;68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0" name="Google Shape;69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91" name="Google Shape;691;p5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0" name="Google Shape;700;p56"/>
          <p:cNvCxnSpPr>
            <a:stCxn id="691" idx="6"/>
            <a:endCxn id="69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01" name="Google Shape;701;p56"/>
          <p:cNvCxnSpPr>
            <a:endCxn id="69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02" name="Google Shape;702;p56"/>
          <p:cNvCxnSpPr>
            <a:stCxn id="694" idx="6"/>
            <a:endCxn id="69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03" name="Google Shape;703;p56"/>
          <p:cNvCxnSpPr>
            <a:stCxn id="694" idx="6"/>
            <a:endCxn id="69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04" name="Google Shape;704;p56"/>
          <p:cNvCxnSpPr>
            <a:stCxn id="694" idx="6"/>
            <a:endCxn id="69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05" name="Google Shape;705;p56"/>
          <p:cNvCxnSpPr>
            <a:endCxn id="69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06" name="Google Shape;706;p56"/>
          <p:cNvCxnSpPr>
            <a:endCxn id="69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07" name="Google Shape;707;p56"/>
          <p:cNvCxnSpPr>
            <a:endCxn id="69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08" name="Google Shape;708;p56"/>
          <p:cNvCxnSpPr>
            <a:stCxn id="695" idx="6"/>
            <a:endCxn id="69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09" name="Google Shape;709;p56"/>
          <p:cNvCxnSpPr>
            <a:stCxn id="695" idx="6"/>
            <a:endCxn id="69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10" name="Google Shape;710;p56"/>
          <p:cNvCxnSpPr>
            <a:endCxn id="69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11" name="Google Shape;711;p56"/>
          <p:cNvCxnSpPr>
            <a:endCxn id="69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12" name="Google Shape;712;p56"/>
          <p:cNvCxnSpPr>
            <a:endCxn id="69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13" name="Google Shape;713;p56"/>
          <p:cNvCxnSpPr>
            <a:endCxn id="69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14" name="Google Shape;714;p56"/>
          <p:cNvCxnSpPr>
            <a:endCxn id="69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15" name="Google Shape;715;p56"/>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Google Shape;720;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21" name="Google Shape;721;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layers are difficult to interpret, due to their high interconnectivity and distance away from known input or output values.</a:t>
            </a:r>
            <a:endParaRPr b="1" sz="2900">
              <a:solidFill>
                <a:srgbClr val="434343"/>
              </a:solidFill>
              <a:latin typeface="Montserrat"/>
              <a:ea typeface="Montserrat"/>
              <a:cs typeface="Montserrat"/>
              <a:sym typeface="Montserrat"/>
            </a:endParaRPr>
          </a:p>
        </p:txBody>
      </p:sp>
      <p:pic>
        <p:nvPicPr>
          <p:cNvPr descr="watermark.jpg" id="722" name="Google Shape;722;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3" name="Google Shape;723;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24" name="Google Shape;724;p5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3" name="Google Shape;733;p57"/>
          <p:cNvCxnSpPr>
            <a:stCxn id="724" idx="6"/>
            <a:endCxn id="72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34" name="Google Shape;734;p57"/>
          <p:cNvCxnSpPr>
            <a:endCxn id="72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35" name="Google Shape;735;p57"/>
          <p:cNvCxnSpPr>
            <a:stCxn id="727" idx="6"/>
            <a:endCxn id="73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36" name="Google Shape;736;p57"/>
          <p:cNvCxnSpPr>
            <a:stCxn id="727" idx="6"/>
            <a:endCxn id="72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37" name="Google Shape;737;p57"/>
          <p:cNvCxnSpPr>
            <a:stCxn id="727" idx="6"/>
            <a:endCxn id="73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38" name="Google Shape;738;p57"/>
          <p:cNvCxnSpPr>
            <a:endCxn id="73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39" name="Google Shape;739;p57"/>
          <p:cNvCxnSpPr>
            <a:endCxn id="73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40" name="Google Shape;740;p57"/>
          <p:cNvCxnSpPr>
            <a:endCxn id="73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41" name="Google Shape;741;p57"/>
          <p:cNvCxnSpPr>
            <a:stCxn id="728" idx="6"/>
            <a:endCxn id="72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42" name="Google Shape;742;p57"/>
          <p:cNvCxnSpPr>
            <a:stCxn id="728" idx="6"/>
            <a:endCxn id="73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43" name="Google Shape;743;p57"/>
          <p:cNvCxnSpPr>
            <a:endCxn id="73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44" name="Google Shape;744;p57"/>
          <p:cNvCxnSpPr>
            <a:endCxn id="72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45" name="Google Shape;745;p57"/>
          <p:cNvCxnSpPr>
            <a:endCxn id="72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46" name="Google Shape;746;p57"/>
          <p:cNvCxnSpPr>
            <a:endCxn id="72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47" name="Google Shape;747;p57"/>
          <p:cNvCxnSpPr>
            <a:endCxn id="72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48" name="Google Shape;748;p57"/>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sp>
        <p:nvSpPr>
          <p:cNvPr id="753" name="Google Shape;753;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54" name="Google Shape;754;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755" name="Google Shape;755;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6" name="Google Shape;756;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57" name="Google Shape;757;p5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6" name="Google Shape;766;p58"/>
          <p:cNvCxnSpPr>
            <a:stCxn id="757" idx="6"/>
            <a:endCxn id="760"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67" name="Google Shape;767;p58"/>
          <p:cNvCxnSpPr>
            <a:endCxn id="761"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68" name="Google Shape;768;p58"/>
          <p:cNvCxnSpPr>
            <a:stCxn id="760" idx="6"/>
            <a:endCxn id="763"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69" name="Google Shape;769;p58"/>
          <p:cNvCxnSpPr>
            <a:stCxn id="760" idx="6"/>
            <a:endCxn id="762"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70" name="Google Shape;770;p58"/>
          <p:cNvCxnSpPr>
            <a:stCxn id="760" idx="6"/>
            <a:endCxn id="764"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71" name="Google Shape;771;p58"/>
          <p:cNvCxnSpPr>
            <a:endCxn id="765"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72" name="Google Shape;772;p58"/>
          <p:cNvCxnSpPr>
            <a:endCxn id="765"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73" name="Google Shape;773;p58"/>
          <p:cNvCxnSpPr>
            <a:endCxn id="765"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74" name="Google Shape;774;p58"/>
          <p:cNvCxnSpPr>
            <a:stCxn id="761" idx="6"/>
            <a:endCxn id="762"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75" name="Google Shape;775;p58"/>
          <p:cNvCxnSpPr>
            <a:stCxn id="761" idx="6"/>
            <a:endCxn id="764"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76" name="Google Shape;776;p58"/>
          <p:cNvCxnSpPr>
            <a:endCxn id="763"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77" name="Google Shape;777;p58"/>
          <p:cNvCxnSpPr>
            <a:endCxn id="760"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78" name="Google Shape;778;p58"/>
          <p:cNvCxnSpPr>
            <a:endCxn id="761"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79" name="Google Shape;779;p58"/>
          <p:cNvCxnSpPr>
            <a:endCxn id="760"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80" name="Google Shape;780;p58"/>
          <p:cNvCxnSpPr>
            <a:endCxn id="761"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81" name="Google Shape;781;p58"/>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5" name="Shape 785"/>
        <p:cNvGrpSpPr/>
        <p:nvPr/>
      </p:nvGrpSpPr>
      <p:grpSpPr>
        <a:xfrm>
          <a:off x="0" y="0"/>
          <a:ext cx="0" cy="0"/>
          <a:chOff x="0" y="0"/>
          <a:chExt cx="0" cy="0"/>
        </a:xfrm>
      </p:grpSpPr>
      <p:pic>
        <p:nvPicPr>
          <p:cNvPr id="786" name="Google Shape;786;p59"/>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787" name="Google Shape;787;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88" name="Google Shape;788;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789" name="Google Shape;789;p5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90" name="Google Shape;790;p5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4" name="Shape 794"/>
        <p:cNvGrpSpPr/>
        <p:nvPr/>
      </p:nvGrpSpPr>
      <p:grpSpPr>
        <a:xfrm>
          <a:off x="0" y="0"/>
          <a:ext cx="0" cy="0"/>
          <a:chOff x="0" y="0"/>
          <a:chExt cx="0" cy="0"/>
        </a:xfrm>
      </p:grpSpPr>
      <p:sp>
        <p:nvSpPr>
          <p:cNvPr id="795" name="Google Shape;795;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96" name="Google Shape;796;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Terminology: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Input Layer: First layer that directly accepts real data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 Any layer between input and output layers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Output Layer: The final estimate of the output.</a:t>
            </a:r>
            <a:endParaRPr sz="2900">
              <a:solidFill>
                <a:srgbClr val="434343"/>
              </a:solidFill>
              <a:latin typeface="Montserrat"/>
              <a:ea typeface="Montserrat"/>
              <a:cs typeface="Montserrat"/>
              <a:sym typeface="Montserrat"/>
            </a:endParaRPr>
          </a:p>
        </p:txBody>
      </p:sp>
      <p:pic>
        <p:nvPicPr>
          <p:cNvPr descr="watermark.jpg" id="797" name="Google Shape;797;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8" name="Google Shape;798;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2" name="Shape 802"/>
        <p:cNvGrpSpPr/>
        <p:nvPr/>
      </p:nvGrpSpPr>
      <p:grpSpPr>
        <a:xfrm>
          <a:off x="0" y="0"/>
          <a:ext cx="0" cy="0"/>
          <a:chOff x="0" y="0"/>
          <a:chExt cx="0" cy="0"/>
        </a:xfrm>
      </p:grpSpPr>
      <p:sp>
        <p:nvSpPr>
          <p:cNvPr id="803" name="Google Shape;803;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04" name="Google Shape;804;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incredible about the neural network framework is that it can be used to approximate any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Zhou Lu and later on Boris Hanin proved mathematically that Neural Networks can approximate any convex continuous function.</a:t>
            </a:r>
            <a:endParaRPr sz="2900">
              <a:solidFill>
                <a:srgbClr val="434343"/>
              </a:solidFill>
              <a:latin typeface="Montserrat"/>
              <a:ea typeface="Montserrat"/>
              <a:cs typeface="Montserrat"/>
              <a:sym typeface="Montserrat"/>
            </a:endParaRPr>
          </a:p>
        </p:txBody>
      </p:sp>
      <p:pic>
        <p:nvPicPr>
          <p:cNvPr descr="watermark.jpg" id="805" name="Google Shape;805;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6" name="Google Shape;806;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0" name="Shape 810"/>
        <p:cNvGrpSpPr/>
        <p:nvPr/>
      </p:nvGrpSpPr>
      <p:grpSpPr>
        <a:xfrm>
          <a:off x="0" y="0"/>
          <a:ext cx="0" cy="0"/>
          <a:chOff x="0" y="0"/>
          <a:chExt cx="0" cy="0"/>
        </a:xfrm>
      </p:grpSpPr>
      <p:sp>
        <p:nvSpPr>
          <p:cNvPr id="811" name="Google Shape;811;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12" name="Google Shape;812;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more details on this check out the Wikipedia page for “Universal Approximation Theorem”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13" name="Google Shape;813;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4" name="Google Shape;814;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Google Shape;819;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0" name="Google Shape;820;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in our simple model we saw that the perceptron itself contained a very simple summation function f(x).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most use cases however that won’t be useful, we’ll want to be able to set constraints to our output values, especially in classification tasks.</a:t>
            </a:r>
            <a:endParaRPr sz="2900">
              <a:solidFill>
                <a:srgbClr val="434343"/>
              </a:solidFill>
              <a:latin typeface="Montserrat"/>
              <a:ea typeface="Montserrat"/>
              <a:cs typeface="Montserrat"/>
              <a:sym typeface="Montserrat"/>
            </a:endParaRPr>
          </a:p>
        </p:txBody>
      </p:sp>
      <p:pic>
        <p:nvPicPr>
          <p:cNvPr descr="watermark.jpg" id="821" name="Google Shape;821;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2" name="Google Shape;822;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6" name="Shape 826"/>
        <p:cNvGrpSpPr/>
        <p:nvPr/>
      </p:nvGrpSpPr>
      <p:grpSpPr>
        <a:xfrm>
          <a:off x="0" y="0"/>
          <a:ext cx="0" cy="0"/>
          <a:chOff x="0" y="0"/>
          <a:chExt cx="0" cy="0"/>
        </a:xfrm>
      </p:grpSpPr>
      <p:sp>
        <p:nvSpPr>
          <p:cNvPr id="827" name="Google Shape;827;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8" name="Google Shape;828;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tasks, it would be useful to have all outputs fall between 0 and 1.</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values can then present probability assignments for each class.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we’ll explore how to use </a:t>
            </a:r>
            <a:r>
              <a:rPr b="1" lang="en" sz="2900">
                <a:solidFill>
                  <a:srgbClr val="434343"/>
                </a:solidFill>
                <a:latin typeface="Montserrat"/>
                <a:ea typeface="Montserrat"/>
                <a:cs typeface="Montserrat"/>
                <a:sym typeface="Montserrat"/>
              </a:rPr>
              <a:t>activation functions</a:t>
            </a:r>
            <a:r>
              <a:rPr lang="en" sz="2900">
                <a:solidFill>
                  <a:srgbClr val="434343"/>
                </a:solidFill>
                <a:latin typeface="Montserrat"/>
                <a:ea typeface="Montserrat"/>
                <a:cs typeface="Montserrat"/>
                <a:sym typeface="Montserrat"/>
              </a:rPr>
              <a:t> to set boundaries to output values from the neuron.</a:t>
            </a:r>
            <a:endParaRPr sz="2900">
              <a:solidFill>
                <a:srgbClr val="434343"/>
              </a:solidFill>
              <a:latin typeface="Montserrat"/>
              <a:ea typeface="Montserrat"/>
              <a:cs typeface="Montserrat"/>
              <a:sym typeface="Montserrat"/>
            </a:endParaRPr>
          </a:p>
        </p:txBody>
      </p:sp>
      <p:pic>
        <p:nvPicPr>
          <p:cNvPr descr="watermark.jpg" id="829" name="Google Shape;829;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0" name="Google Shape;830;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4" name="Shape 834"/>
        <p:cNvGrpSpPr/>
        <p:nvPr/>
      </p:nvGrpSpPr>
      <p:grpSpPr>
        <a:xfrm>
          <a:off x="0" y="0"/>
          <a:ext cx="0" cy="0"/>
          <a:chOff x="0" y="0"/>
          <a:chExt cx="0" cy="0"/>
        </a:xfrm>
      </p:grpSpPr>
      <p:sp>
        <p:nvSpPr>
          <p:cNvPr id="835" name="Google Shape;835;p6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836" name="Google Shape;836;p6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37" name="Google Shape;837;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8" name="Google Shape;838;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2" name="Shape 842"/>
        <p:cNvGrpSpPr/>
        <p:nvPr/>
      </p:nvGrpSpPr>
      <p:grpSpPr>
        <a:xfrm>
          <a:off x="0" y="0"/>
          <a:ext cx="0" cy="0"/>
          <a:chOff x="0" y="0"/>
          <a:chExt cx="0" cy="0"/>
        </a:xfrm>
      </p:grpSpPr>
      <p:sp>
        <p:nvSpPr>
          <p:cNvPr id="843" name="Google Shape;843;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44" name="Google Shape;844;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inputs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have a weight </a:t>
            </a:r>
            <a:r>
              <a:rPr b="1" lang="en" sz="2900">
                <a:solidFill>
                  <a:srgbClr val="434343"/>
                </a:solidFill>
                <a:latin typeface="Montserrat"/>
                <a:ea typeface="Montserrat"/>
                <a:cs typeface="Montserrat"/>
                <a:sym typeface="Montserrat"/>
              </a:rPr>
              <a:t>w </a:t>
            </a:r>
            <a:r>
              <a:rPr lang="en" sz="2900">
                <a:solidFill>
                  <a:srgbClr val="434343"/>
                </a:solidFill>
                <a:latin typeface="Montserrat"/>
                <a:ea typeface="Montserrat"/>
                <a:cs typeface="Montserrat"/>
                <a:sym typeface="Montserrat"/>
              </a:rPr>
              <a:t>and a bias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attached to them in the perceptron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45" name="Google Shape;845;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6" name="Google Shape;846;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Google Shape;85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52" name="Google Shape;85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Clearly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implies how much weight or strength to give the incoming input.</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as an offset value, making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have to reach a certain threshold before having an effect.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53" name="Google Shape;85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4" name="Google Shape;85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8" name="Shape 858"/>
        <p:cNvGrpSpPr/>
        <p:nvPr/>
      </p:nvGrpSpPr>
      <p:grpSpPr>
        <a:xfrm>
          <a:off x="0" y="0"/>
          <a:ext cx="0" cy="0"/>
          <a:chOff x="0" y="0"/>
          <a:chExt cx="0" cy="0"/>
        </a:xfrm>
      </p:grpSpPr>
      <p:sp>
        <p:nvSpPr>
          <p:cNvPr id="859" name="Google Shape;859;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60" name="Google Shape;860;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a:t>
            </a:r>
            <a:r>
              <a:rPr b="1" lang="en" sz="2900">
                <a:solidFill>
                  <a:srgbClr val="434343"/>
                </a:solidFill>
                <a:latin typeface="Montserrat"/>
                <a:ea typeface="Montserrat"/>
                <a:cs typeface="Montserrat"/>
                <a:sym typeface="Montserrat"/>
              </a:rPr>
              <a:t>b= -10</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effects of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won’t really start to overcome the bias until their product surpasses 10.</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then the effect is solely based on the value of </a:t>
            </a:r>
            <a:r>
              <a:rPr b="1" lang="en" sz="2900">
                <a:solidFill>
                  <a:srgbClr val="434343"/>
                </a:solidFill>
                <a:latin typeface="Montserrat"/>
                <a:ea typeface="Montserrat"/>
                <a:cs typeface="Montserrat"/>
                <a:sym typeface="Montserrat"/>
              </a:rPr>
              <a:t>w.</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Thus the term “bias”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61" name="Google Shape;861;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2" name="Google Shape;862;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6" name="Shape 866"/>
        <p:cNvGrpSpPr/>
        <p:nvPr/>
      </p:nvGrpSpPr>
      <p:grpSpPr>
        <a:xfrm>
          <a:off x="0" y="0"/>
          <a:ext cx="0" cy="0"/>
          <a:chOff x="0" y="0"/>
          <a:chExt cx="0" cy="0"/>
        </a:xfrm>
      </p:grpSpPr>
      <p:sp>
        <p:nvSpPr>
          <p:cNvPr id="867" name="Google Shape;867;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68" name="Google Shape;868;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Next we want to set boundaries for the overall output value of:</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state: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z = x*w + b</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then pass </a:t>
            </a:r>
            <a:r>
              <a:rPr b="1" lang="en" sz="2900">
                <a:solidFill>
                  <a:srgbClr val="434343"/>
                </a:solidFill>
                <a:latin typeface="Montserrat"/>
                <a:ea typeface="Montserrat"/>
                <a:cs typeface="Montserrat"/>
                <a:sym typeface="Montserrat"/>
              </a:rPr>
              <a:t>z </a:t>
            </a:r>
            <a:r>
              <a:rPr lang="en" sz="2900">
                <a:solidFill>
                  <a:srgbClr val="434343"/>
                </a:solidFill>
                <a:latin typeface="Montserrat"/>
                <a:ea typeface="Montserrat"/>
                <a:cs typeface="Montserrat"/>
                <a:sym typeface="Montserrat"/>
              </a:rPr>
              <a:t>through some activation function to limit its value.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69" name="Google Shape;869;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0" name="Google Shape;870;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4" name="Shape 874"/>
        <p:cNvGrpSpPr/>
        <p:nvPr/>
      </p:nvGrpSpPr>
      <p:grpSpPr>
        <a:xfrm>
          <a:off x="0" y="0"/>
          <a:ext cx="0" cy="0"/>
          <a:chOff x="0" y="0"/>
          <a:chExt cx="0" cy="0"/>
        </a:xfrm>
      </p:grpSpPr>
      <p:sp>
        <p:nvSpPr>
          <p:cNvPr id="875" name="Google Shape;875;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76" name="Google Shape;876;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lot of research has been done into activation functions and their effectiveness.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common activation functions.</a:t>
            </a:r>
            <a:endParaRPr sz="2900">
              <a:solidFill>
                <a:srgbClr val="434343"/>
              </a:solidFill>
              <a:latin typeface="Montserrat"/>
              <a:ea typeface="Montserrat"/>
              <a:cs typeface="Montserrat"/>
              <a:sym typeface="Montserrat"/>
            </a:endParaRPr>
          </a:p>
        </p:txBody>
      </p:sp>
      <p:pic>
        <p:nvPicPr>
          <p:cNvPr descr="watermark.jpg" id="877" name="Google Shape;877;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8" name="Google Shape;878;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sp>
        <p:nvSpPr>
          <p:cNvPr id="883" name="Google Shape;883;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884" name="Google Shape;884;p7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our simple perceptron has an f(X)</a:t>
            </a:r>
            <a:endParaRPr sz="2900">
              <a:solidFill>
                <a:srgbClr val="434343"/>
              </a:solidFill>
              <a:latin typeface="Montserrat"/>
              <a:ea typeface="Montserrat"/>
              <a:cs typeface="Montserrat"/>
              <a:sym typeface="Montserrat"/>
            </a:endParaRPr>
          </a:p>
        </p:txBody>
      </p:sp>
      <p:pic>
        <p:nvPicPr>
          <p:cNvPr descr="watermark.jpg" id="885" name="Google Shape;885;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6" name="Google Shape;886;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87" name="Google Shape;887;p7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888" name="Google Shape;888;p7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889" name="Google Shape;889;p7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0" name="Google Shape;890;p71"/>
          <p:cNvCxnSpPr>
            <a:endCxn id="88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891" name="Google Shape;891;p71"/>
          <p:cNvCxnSpPr>
            <a:endCxn id="889"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892" name="Google Shape;892;p7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893" name="Google Shape;893;p7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894" name="Google Shape;894;p7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895" name="Google Shape;895;p7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896" name="Google Shape;896;p7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897" name="Google Shape;897;p7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898" name="Google Shape;898;p7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899" name="Google Shape;899;p71"/>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4" name="Google Shape;9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3" name="Shape 903"/>
        <p:cNvGrpSpPr/>
        <p:nvPr/>
      </p:nvGrpSpPr>
      <p:grpSpPr>
        <a:xfrm>
          <a:off x="0" y="0"/>
          <a:ext cx="0" cy="0"/>
          <a:chOff x="0" y="0"/>
          <a:chExt cx="0" cy="0"/>
        </a:xfrm>
      </p:grpSpPr>
      <p:sp>
        <p:nvSpPr>
          <p:cNvPr id="904" name="Google Shape;904;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905" name="Google Shape;905;p7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we had a binary classification problem, we would want an output of either 0 or 1.</a:t>
            </a:r>
            <a:endParaRPr sz="2900">
              <a:solidFill>
                <a:srgbClr val="434343"/>
              </a:solidFill>
              <a:latin typeface="Montserrat"/>
              <a:ea typeface="Montserrat"/>
              <a:cs typeface="Montserrat"/>
              <a:sym typeface="Montserrat"/>
            </a:endParaRPr>
          </a:p>
        </p:txBody>
      </p:sp>
      <p:pic>
        <p:nvPicPr>
          <p:cNvPr descr="watermark.jpg" id="906" name="Google Shape;906;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7" name="Google Shape;907;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08" name="Google Shape;908;p7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909" name="Google Shape;909;p7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910" name="Google Shape;910;p7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1" name="Google Shape;911;p72"/>
          <p:cNvCxnSpPr>
            <a:endCxn id="91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912" name="Google Shape;912;p72"/>
          <p:cNvCxnSpPr>
            <a:endCxn id="91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913" name="Google Shape;913;p7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914" name="Google Shape;914;p7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915" name="Google Shape;915;p7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916" name="Google Shape;916;p7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917" name="Google Shape;917;p7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918" name="Google Shape;918;p72"/>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919" name="Google Shape;919;p72"/>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920" name="Google Shape;920;p72"/>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4" name="Shape 924"/>
        <p:cNvGrpSpPr/>
        <p:nvPr/>
      </p:nvGrpSpPr>
      <p:grpSpPr>
        <a:xfrm>
          <a:off x="0" y="0"/>
          <a:ext cx="0" cy="0"/>
          <a:chOff x="0" y="0"/>
          <a:chExt cx="0" cy="0"/>
        </a:xfrm>
      </p:grpSpPr>
      <p:sp>
        <p:nvSpPr>
          <p:cNvPr id="925" name="Google Shape;925;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26" name="Google Shape;926;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avoid confusion, let’s define the total  inputs as a variable </a:t>
            </a:r>
            <a:r>
              <a:rPr b="1" lang="en" sz="2900">
                <a:solidFill>
                  <a:srgbClr val="434343"/>
                </a:solidFill>
                <a:latin typeface="Montserrat"/>
                <a:ea typeface="Montserrat"/>
                <a:cs typeface="Montserrat"/>
                <a:sym typeface="Montserrat"/>
              </a:rPr>
              <a:t>z.</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a:t>
            </a:r>
            <a:r>
              <a:rPr b="1" lang="en" sz="2900">
                <a:solidFill>
                  <a:srgbClr val="434343"/>
                </a:solidFill>
                <a:latin typeface="Montserrat"/>
                <a:ea typeface="Montserrat"/>
                <a:cs typeface="Montserrat"/>
                <a:sym typeface="Montserrat"/>
              </a:rPr>
              <a:t>z = wx + b</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context, we’ll then refer to activation functions as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will often see these variables capitalized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 or </a:t>
            </a:r>
            <a:r>
              <a:rPr b="1" lang="en" sz="2900">
                <a:solidFill>
                  <a:srgbClr val="434343"/>
                </a:solidFill>
                <a:latin typeface="Montserrat"/>
                <a:ea typeface="Montserrat"/>
                <a:cs typeface="Montserrat"/>
                <a:sym typeface="Montserrat"/>
              </a:rPr>
              <a:t>X </a:t>
            </a:r>
            <a:r>
              <a:rPr lang="en" sz="2900">
                <a:solidFill>
                  <a:srgbClr val="434343"/>
                </a:solidFill>
                <a:latin typeface="Montserrat"/>
                <a:ea typeface="Montserrat"/>
                <a:cs typeface="Montserrat"/>
                <a:sym typeface="Montserrat"/>
              </a:rPr>
              <a:t>to denote a tensor input consisting of multiple values.</a:t>
            </a:r>
            <a:endParaRPr sz="2900">
              <a:solidFill>
                <a:srgbClr val="434343"/>
              </a:solidFill>
              <a:latin typeface="Montserrat"/>
              <a:ea typeface="Montserrat"/>
              <a:cs typeface="Montserrat"/>
              <a:sym typeface="Montserrat"/>
            </a:endParaRPr>
          </a:p>
        </p:txBody>
      </p:sp>
      <p:pic>
        <p:nvPicPr>
          <p:cNvPr descr="watermark.jpg" id="927" name="Google Shape;927;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8" name="Google Shape;928;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2" name="Shape 932"/>
        <p:cNvGrpSpPr/>
        <p:nvPr/>
      </p:nvGrpSpPr>
      <p:grpSpPr>
        <a:xfrm>
          <a:off x="0" y="0"/>
          <a:ext cx="0" cy="0"/>
          <a:chOff x="0" y="0"/>
          <a:chExt cx="0" cy="0"/>
        </a:xfrm>
      </p:grpSpPr>
      <p:sp>
        <p:nvSpPr>
          <p:cNvPr id="933" name="Google Shape;933;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34" name="Google Shape;934;p74"/>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simple networks rely on a basic </a:t>
            </a:r>
            <a:r>
              <a:rPr b="1" lang="en" sz="3000">
                <a:solidFill>
                  <a:srgbClr val="434343"/>
                </a:solidFill>
                <a:latin typeface="Montserrat"/>
                <a:ea typeface="Montserrat"/>
                <a:cs typeface="Montserrat"/>
                <a:sym typeface="Montserrat"/>
              </a:rPr>
              <a:t>step function</a:t>
            </a:r>
            <a:r>
              <a:rPr lang="en" sz="3000">
                <a:solidFill>
                  <a:srgbClr val="434343"/>
                </a:solidFill>
                <a:latin typeface="Montserrat"/>
                <a:ea typeface="Montserrat"/>
                <a:cs typeface="Montserrat"/>
                <a:sym typeface="Montserrat"/>
              </a:rPr>
              <a:t> that outputs 0 or 1.</a:t>
            </a:r>
            <a:endParaRPr sz="3000">
              <a:solidFill>
                <a:srgbClr val="434343"/>
              </a:solidFill>
              <a:latin typeface="Montserrat"/>
              <a:ea typeface="Montserrat"/>
              <a:cs typeface="Montserrat"/>
              <a:sym typeface="Montserrat"/>
            </a:endParaRPr>
          </a:p>
        </p:txBody>
      </p:sp>
      <p:pic>
        <p:nvPicPr>
          <p:cNvPr descr="watermark.jpg" id="935" name="Google Shape;935;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6" name="Google Shape;936;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37" name="Google Shape;937;p7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38" name="Google Shape;938;p7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39" name="Google Shape;939;p7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40" name="Google Shape;940;p7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41" name="Google Shape;941;p7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42" name="Google Shape;942;p7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43" name="Google Shape;943;p7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44" name="Google Shape;944;p7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8" name="Shape 948"/>
        <p:cNvGrpSpPr/>
        <p:nvPr/>
      </p:nvGrpSpPr>
      <p:grpSpPr>
        <a:xfrm>
          <a:off x="0" y="0"/>
          <a:ext cx="0" cy="0"/>
          <a:chOff x="0" y="0"/>
          <a:chExt cx="0" cy="0"/>
        </a:xfrm>
      </p:grpSpPr>
      <p:sp>
        <p:nvSpPr>
          <p:cNvPr id="949" name="Google Shape;949;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50" name="Google Shape;950;p75"/>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Regardless of the values, this always outputs 0 or 1.</a:t>
            </a:r>
            <a:endParaRPr sz="3000">
              <a:solidFill>
                <a:srgbClr val="434343"/>
              </a:solidFill>
              <a:latin typeface="Montserrat"/>
              <a:ea typeface="Montserrat"/>
              <a:cs typeface="Montserrat"/>
              <a:sym typeface="Montserrat"/>
            </a:endParaRPr>
          </a:p>
        </p:txBody>
      </p:sp>
      <p:pic>
        <p:nvPicPr>
          <p:cNvPr descr="watermark.jpg" id="951" name="Google Shape;951;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2" name="Google Shape;952;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53" name="Google Shape;953;p7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54" name="Google Shape;954;p7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55" name="Google Shape;955;p7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56" name="Google Shape;956;p7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57" name="Google Shape;957;p7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58" name="Google Shape;958;p7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59" name="Google Shape;959;p7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60" name="Google Shape;960;p7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4" name="Shape 964"/>
        <p:cNvGrpSpPr/>
        <p:nvPr/>
      </p:nvGrpSpPr>
      <p:grpSpPr>
        <a:xfrm>
          <a:off x="0" y="0"/>
          <a:ext cx="0" cy="0"/>
          <a:chOff x="0" y="0"/>
          <a:chExt cx="0" cy="0"/>
        </a:xfrm>
      </p:grpSpPr>
      <p:sp>
        <p:nvSpPr>
          <p:cNvPr id="965" name="Google Shape;965;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66" name="Google Shape;966;p76"/>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sort of function could be useful for classification (0 or 1 class).</a:t>
            </a:r>
            <a:endParaRPr sz="3000">
              <a:solidFill>
                <a:srgbClr val="434343"/>
              </a:solidFill>
              <a:latin typeface="Montserrat"/>
              <a:ea typeface="Montserrat"/>
              <a:cs typeface="Montserrat"/>
              <a:sym typeface="Montserrat"/>
            </a:endParaRPr>
          </a:p>
        </p:txBody>
      </p:sp>
      <p:pic>
        <p:nvPicPr>
          <p:cNvPr descr="watermark.jpg" id="967" name="Google Shape;967;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8" name="Google Shape;968;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69" name="Google Shape;969;p7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70" name="Google Shape;970;p7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71" name="Google Shape;971;p7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72" name="Google Shape;972;p7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73" name="Google Shape;973;p7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74" name="Google Shape;974;p7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75" name="Google Shape;975;p76"/>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76" name="Google Shape;976;p7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0" name="Shape 980"/>
        <p:cNvGrpSpPr/>
        <p:nvPr/>
      </p:nvGrpSpPr>
      <p:grpSpPr>
        <a:xfrm>
          <a:off x="0" y="0"/>
          <a:ext cx="0" cy="0"/>
          <a:chOff x="0" y="0"/>
          <a:chExt cx="0" cy="0"/>
        </a:xfrm>
      </p:grpSpPr>
      <p:sp>
        <p:nvSpPr>
          <p:cNvPr id="981" name="Google Shape;981;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82" name="Google Shape;982;p77"/>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this is a very “strong” function, since small changes aren’t reflected.</a:t>
            </a:r>
            <a:endParaRPr sz="3000">
              <a:solidFill>
                <a:srgbClr val="434343"/>
              </a:solidFill>
              <a:latin typeface="Montserrat"/>
              <a:ea typeface="Montserrat"/>
              <a:cs typeface="Montserrat"/>
              <a:sym typeface="Montserrat"/>
            </a:endParaRPr>
          </a:p>
        </p:txBody>
      </p:sp>
      <p:pic>
        <p:nvPicPr>
          <p:cNvPr descr="watermark.jpg" id="983" name="Google Shape;983;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4" name="Google Shape;984;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85" name="Google Shape;985;p7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86" name="Google Shape;986;p7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87" name="Google Shape;987;p7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88" name="Google Shape;988;p7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89" name="Google Shape;989;p7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90" name="Google Shape;990;p7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91" name="Google Shape;991;p7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92" name="Google Shape;992;p7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6" name="Shape 996"/>
        <p:cNvGrpSpPr/>
        <p:nvPr/>
      </p:nvGrpSpPr>
      <p:grpSpPr>
        <a:xfrm>
          <a:off x="0" y="0"/>
          <a:ext cx="0" cy="0"/>
          <a:chOff x="0" y="0"/>
          <a:chExt cx="0" cy="0"/>
        </a:xfrm>
      </p:grpSpPr>
      <p:sp>
        <p:nvSpPr>
          <p:cNvPr id="997" name="Google Shape;997;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98" name="Google Shape;998;p78"/>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just an immediate cut off that splits between 0 and 1.</a:t>
            </a:r>
            <a:endParaRPr sz="3000">
              <a:solidFill>
                <a:srgbClr val="434343"/>
              </a:solidFill>
              <a:latin typeface="Montserrat"/>
              <a:ea typeface="Montserrat"/>
              <a:cs typeface="Montserrat"/>
              <a:sym typeface="Montserrat"/>
            </a:endParaRPr>
          </a:p>
        </p:txBody>
      </p:sp>
      <p:pic>
        <p:nvPicPr>
          <p:cNvPr descr="watermark.jpg" id="999" name="Google Shape;999;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0" name="Google Shape;1000;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01" name="Google Shape;1001;p7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02" name="Google Shape;1002;p7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03" name="Google Shape;1003;p7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04" name="Google Shape;1004;p7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05" name="Google Shape;1005;p7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06" name="Google Shape;1006;p7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07" name="Google Shape;1007;p78"/>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08" name="Google Shape;1008;p7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09" name="Google Shape;1009;p78"/>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3" name="Shape 1013"/>
        <p:cNvGrpSpPr/>
        <p:nvPr/>
      </p:nvGrpSpPr>
      <p:grpSpPr>
        <a:xfrm>
          <a:off x="0" y="0"/>
          <a:ext cx="0" cy="0"/>
          <a:chOff x="0" y="0"/>
          <a:chExt cx="0" cy="0"/>
        </a:xfrm>
      </p:grpSpPr>
      <p:sp>
        <p:nvSpPr>
          <p:cNvPr id="1014" name="Google Shape;1014;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15" name="Google Shape;1015;p7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a more dynamic function, for example the red line!</a:t>
            </a:r>
            <a:endParaRPr sz="3000">
              <a:solidFill>
                <a:srgbClr val="434343"/>
              </a:solidFill>
              <a:latin typeface="Montserrat"/>
              <a:ea typeface="Montserrat"/>
              <a:cs typeface="Montserrat"/>
              <a:sym typeface="Montserrat"/>
            </a:endParaRPr>
          </a:p>
        </p:txBody>
      </p:sp>
      <p:pic>
        <p:nvPicPr>
          <p:cNvPr descr="watermark.jpg" id="1016" name="Google Shape;1016;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7" name="Google Shape;1017;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18" name="Google Shape;1018;p7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19" name="Google Shape;1019;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20" name="Google Shape;1020;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21" name="Google Shape;1021;p7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22" name="Google Shape;1022;p7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23" name="Google Shape;1023;p7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24" name="Google Shape;1024;p7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25" name="Google Shape;1025;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26" name="Google Shape;1026;p79"/>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0" name="Shape 1030"/>
        <p:cNvGrpSpPr/>
        <p:nvPr/>
      </p:nvGrpSpPr>
      <p:grpSpPr>
        <a:xfrm>
          <a:off x="0" y="0"/>
          <a:ext cx="0" cy="0"/>
          <a:chOff x="0" y="0"/>
          <a:chExt cx="0" cy="0"/>
        </a:xfrm>
      </p:grpSpPr>
      <p:sp>
        <p:nvSpPr>
          <p:cNvPr id="1031" name="Google Shape;1031;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2" name="Google Shape;1032;p8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Lucky for us, this is the sigmoid function!</a:t>
            </a:r>
            <a:endParaRPr sz="3000">
              <a:solidFill>
                <a:srgbClr val="434343"/>
              </a:solidFill>
              <a:latin typeface="Montserrat"/>
              <a:ea typeface="Montserrat"/>
              <a:cs typeface="Montserrat"/>
              <a:sym typeface="Montserrat"/>
            </a:endParaRPr>
          </a:p>
        </p:txBody>
      </p:sp>
      <p:pic>
        <p:nvPicPr>
          <p:cNvPr descr="watermark.jpg" id="1033" name="Google Shape;1033;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4" name="Google Shape;1034;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35" name="Google Shape;1035;p8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36" name="Google Shape;1036;p8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37" name="Google Shape;1037;p8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38" name="Google Shape;1038;p8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39" name="Google Shape;1039;p8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40" name="Google Shape;1040;p8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41" name="Google Shape;1041;p8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42" name="Google Shape;1042;p8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43" name="Google Shape;1043;p80"/>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44" name="Google Shape;1044;p80"/>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8" name="Shape 1048"/>
        <p:cNvGrpSpPr/>
        <p:nvPr/>
      </p:nvGrpSpPr>
      <p:grpSpPr>
        <a:xfrm>
          <a:off x="0" y="0"/>
          <a:ext cx="0" cy="0"/>
          <a:chOff x="0" y="0"/>
          <a:chExt cx="0" cy="0"/>
        </a:xfrm>
      </p:grpSpPr>
      <p:sp>
        <p:nvSpPr>
          <p:cNvPr id="1049" name="Google Shape;1049;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0" name="Google Shape;1050;p8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Changing the activation function used can be beneficial depending on the task!</a:t>
            </a:r>
            <a:endParaRPr sz="3000">
              <a:solidFill>
                <a:srgbClr val="434343"/>
              </a:solidFill>
              <a:latin typeface="Montserrat"/>
              <a:ea typeface="Montserrat"/>
              <a:cs typeface="Montserrat"/>
              <a:sym typeface="Montserrat"/>
            </a:endParaRPr>
          </a:p>
        </p:txBody>
      </p:sp>
      <p:pic>
        <p:nvPicPr>
          <p:cNvPr descr="watermark.jpg" id="1051" name="Google Shape;1051;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2" name="Google Shape;1052;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53" name="Google Shape;1053;p8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54" name="Google Shape;1054;p8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55" name="Google Shape;1055;p8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56" name="Google Shape;1056;p8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57" name="Google Shape;1057;p8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58" name="Google Shape;1058;p8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59" name="Google Shape;1059;p8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60" name="Google Shape;1060;p8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61" name="Google Shape;1061;p81"/>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62" name="Google Shape;1062;p81"/>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begin understanding deep learning, we will build up our model abstractions: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Single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Multi-layer Perceptron Model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Learning Neural Network</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6" name="Shape 1066"/>
        <p:cNvGrpSpPr/>
        <p:nvPr/>
      </p:nvGrpSpPr>
      <p:grpSpPr>
        <a:xfrm>
          <a:off x="0" y="0"/>
          <a:ext cx="0" cy="0"/>
          <a:chOff x="0" y="0"/>
          <a:chExt cx="0" cy="0"/>
        </a:xfrm>
      </p:grpSpPr>
      <p:sp>
        <p:nvSpPr>
          <p:cNvPr id="1067" name="Google Shape;1067;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68" name="Google Shape;1068;p8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still works for classification, and will be more sensitive to small changes.</a:t>
            </a:r>
            <a:endParaRPr sz="3000">
              <a:solidFill>
                <a:srgbClr val="434343"/>
              </a:solidFill>
              <a:latin typeface="Montserrat"/>
              <a:ea typeface="Montserrat"/>
              <a:cs typeface="Montserrat"/>
              <a:sym typeface="Montserrat"/>
            </a:endParaRPr>
          </a:p>
        </p:txBody>
      </p:sp>
      <p:pic>
        <p:nvPicPr>
          <p:cNvPr descr="watermark.jpg" id="1069" name="Google Shape;1069;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0" name="Google Shape;1070;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71" name="Google Shape;1071;p8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72" name="Google Shape;1072;p8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73" name="Google Shape;1073;p8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74" name="Google Shape;1074;p8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75" name="Google Shape;1075;p8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76" name="Google Shape;1076;p8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77" name="Google Shape;1077;p8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78" name="Google Shape;1078;p8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79" name="Google Shape;1079;p82"/>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80" name="Google Shape;1080;p82"/>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4" name="Shape 1084"/>
        <p:cNvGrpSpPr/>
        <p:nvPr/>
      </p:nvGrpSpPr>
      <p:grpSpPr>
        <a:xfrm>
          <a:off x="0" y="0"/>
          <a:ext cx="0" cy="0"/>
          <a:chOff x="0" y="0"/>
          <a:chExt cx="0" cy="0"/>
        </a:xfrm>
      </p:grpSpPr>
      <p:sp>
        <p:nvSpPr>
          <p:cNvPr id="1085" name="Google Shape;1085;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6" name="Google Shape;1086;p8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a few more activation functions that we’ll encounter!</a:t>
            </a:r>
            <a:endParaRPr sz="3000">
              <a:solidFill>
                <a:srgbClr val="434343"/>
              </a:solidFill>
              <a:latin typeface="Montserrat"/>
              <a:ea typeface="Montserrat"/>
              <a:cs typeface="Montserrat"/>
              <a:sym typeface="Montserrat"/>
            </a:endParaRPr>
          </a:p>
        </p:txBody>
      </p:sp>
      <p:pic>
        <p:nvPicPr>
          <p:cNvPr descr="watermark.jpg" id="1087" name="Google Shape;1087;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8" name="Google Shape;1088;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89" name="Google Shape;1089;p8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90" name="Google Shape;1090;p8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91" name="Google Shape;1091;p8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92" name="Google Shape;1092;p8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93" name="Google Shape;1093;p8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94" name="Google Shape;1094;p8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095" name="Google Shape;1095;p8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9" name="Shape 1099"/>
        <p:cNvGrpSpPr/>
        <p:nvPr/>
      </p:nvGrpSpPr>
      <p:grpSpPr>
        <a:xfrm>
          <a:off x="0" y="0"/>
          <a:ext cx="0" cy="0"/>
          <a:chOff x="0" y="0"/>
          <a:chExt cx="0" cy="0"/>
        </a:xfrm>
      </p:grpSpPr>
      <p:sp>
        <p:nvSpPr>
          <p:cNvPr id="1100" name="Google Shape;110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1" name="Google Shape;1101;p8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a:t>
            </a:r>
            <a:endParaRPr sz="3000">
              <a:solidFill>
                <a:srgbClr val="434343"/>
              </a:solidFill>
              <a:latin typeface="Montserrat"/>
              <a:ea typeface="Montserrat"/>
              <a:cs typeface="Montserrat"/>
              <a:sym typeface="Montserrat"/>
            </a:endParaRPr>
          </a:p>
        </p:txBody>
      </p:sp>
      <p:pic>
        <p:nvPicPr>
          <p:cNvPr descr="watermark.jpg" id="1102" name="Google Shape;110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3" name="Google Shape;110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04" name="Google Shape;1104;p8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05" name="Google Shape;1105;p8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06" name="Google Shape;1106;p8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07" name="Google Shape;1107;p8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08" name="Google Shape;1108;p8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09" name="Google Shape;1109;p8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110" name="Google Shape;1110;p84"/>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111" name="Google Shape;1111;p84"/>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112" name="Google Shape;1112;p8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6" name="Shape 1116"/>
        <p:cNvGrpSpPr/>
        <p:nvPr/>
      </p:nvGrpSpPr>
      <p:grpSpPr>
        <a:xfrm>
          <a:off x="0" y="0"/>
          <a:ext cx="0" cy="0"/>
          <a:chOff x="0" y="0"/>
          <a:chExt cx="0" cy="0"/>
        </a:xfrm>
      </p:grpSpPr>
      <p:sp>
        <p:nvSpPr>
          <p:cNvPr id="1117" name="Google Shape;1117;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18" name="Google Shape;1118;p8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Outputs between -1 and 1 instead of 0 to 1</a:t>
            </a:r>
            <a:endParaRPr sz="3000">
              <a:solidFill>
                <a:srgbClr val="434343"/>
              </a:solidFill>
              <a:latin typeface="Montserrat"/>
              <a:ea typeface="Montserrat"/>
              <a:cs typeface="Montserrat"/>
              <a:sym typeface="Montserrat"/>
            </a:endParaRPr>
          </a:p>
        </p:txBody>
      </p:sp>
      <p:pic>
        <p:nvPicPr>
          <p:cNvPr descr="watermark.jpg" id="1119" name="Google Shape;1119;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0" name="Google Shape;1120;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21" name="Google Shape;1121;p8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22" name="Google Shape;1122;p8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23" name="Google Shape;1123;p8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24" name="Google Shape;1124;p8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25" name="Google Shape;1125;p8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26" name="Google Shape;1126;p8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127" name="Google Shape;1127;p85"/>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128" name="Google Shape;1128;p85"/>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129" name="Google Shape;1129;p8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3" name="Shape 1133"/>
        <p:cNvGrpSpPr/>
        <p:nvPr/>
      </p:nvGrpSpPr>
      <p:grpSpPr>
        <a:xfrm>
          <a:off x="0" y="0"/>
          <a:ext cx="0" cy="0"/>
          <a:chOff x="0" y="0"/>
          <a:chExt cx="0" cy="0"/>
        </a:xfrm>
      </p:grpSpPr>
      <p:sp>
        <p:nvSpPr>
          <p:cNvPr id="1134" name="Google Shape;1134;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5" name="Google Shape;1135;p8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Rectified Linear Unit (ReLU): This is actually a relatively simple function: max(0,z)</a:t>
            </a:r>
            <a:endParaRPr sz="3000">
              <a:solidFill>
                <a:srgbClr val="434343"/>
              </a:solidFill>
              <a:latin typeface="Montserrat"/>
              <a:ea typeface="Montserrat"/>
              <a:cs typeface="Montserrat"/>
              <a:sym typeface="Montserrat"/>
            </a:endParaRPr>
          </a:p>
        </p:txBody>
      </p:sp>
      <p:pic>
        <p:nvPicPr>
          <p:cNvPr descr="watermark.jpg" id="1136" name="Google Shape;1136;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7" name="Google Shape;1137;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38" name="Google Shape;1138;p86"/>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39" name="Google Shape;1139;p8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40" name="Google Shape;1140;p8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41" name="Google Shape;1141;p86"/>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42" name="Google Shape;1142;p8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43" name="Google Shape;1143;p86"/>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7" name="Shape 1147"/>
        <p:cNvGrpSpPr/>
        <p:nvPr/>
      </p:nvGrpSpPr>
      <p:grpSpPr>
        <a:xfrm>
          <a:off x="0" y="0"/>
          <a:ext cx="0" cy="0"/>
          <a:chOff x="0" y="0"/>
          <a:chExt cx="0" cy="0"/>
        </a:xfrm>
      </p:grpSpPr>
      <p:sp>
        <p:nvSpPr>
          <p:cNvPr id="1148" name="Google Shape;1148;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49" name="Google Shape;1149;p8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ReLu has been found to have very good performance, especially when dealing with the issue of </a:t>
            </a:r>
            <a:r>
              <a:rPr b="1" lang="en" sz="3000">
                <a:solidFill>
                  <a:srgbClr val="434343"/>
                </a:solidFill>
                <a:latin typeface="Montserrat"/>
                <a:ea typeface="Montserrat"/>
                <a:cs typeface="Montserrat"/>
                <a:sym typeface="Montserrat"/>
              </a:rPr>
              <a:t>vanishing 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often default to ReLu due to its overall good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50" name="Google Shape;1150;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5" name="Shape 1155"/>
        <p:cNvGrpSpPr/>
        <p:nvPr/>
      </p:nvGrpSpPr>
      <p:grpSpPr>
        <a:xfrm>
          <a:off x="0" y="0"/>
          <a:ext cx="0" cy="0"/>
          <a:chOff x="0" y="0"/>
          <a:chExt cx="0" cy="0"/>
        </a:xfrm>
      </p:grpSpPr>
      <p:sp>
        <p:nvSpPr>
          <p:cNvPr id="1156" name="Google Shape;1156;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7" name="Google Shape;1157;p88"/>
          <p:cNvSpPr txBox="1"/>
          <p:nvPr>
            <p:ph idx="1" type="body"/>
          </p:nvPr>
        </p:nvSpPr>
        <p:spPr>
          <a:xfrm>
            <a:off x="0" y="1152475"/>
            <a:ext cx="91440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full list of possible activation functions check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en.wikipedia.org/wiki/Activation_function</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58" name="Google Shape;1158;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3" name="Shape 1163"/>
        <p:cNvGrpSpPr/>
        <p:nvPr/>
      </p:nvGrpSpPr>
      <p:grpSpPr>
        <a:xfrm>
          <a:off x="0" y="0"/>
          <a:ext cx="0" cy="0"/>
          <a:chOff x="0" y="0"/>
          <a:chExt cx="0" cy="0"/>
        </a:xfrm>
      </p:grpSpPr>
      <p:sp>
        <p:nvSpPr>
          <p:cNvPr id="1164" name="Google Shape;1164;p8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Multi-Class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1165" name="Google Shape;1165;p8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66" name="Google Shape;1166;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1" name="Shape 1171"/>
        <p:cNvGrpSpPr/>
        <p:nvPr/>
      </p:nvGrpSpPr>
      <p:grpSpPr>
        <a:xfrm>
          <a:off x="0" y="0"/>
          <a:ext cx="0" cy="0"/>
          <a:chOff x="0" y="0"/>
          <a:chExt cx="0" cy="0"/>
        </a:xfrm>
      </p:grpSpPr>
      <p:sp>
        <p:nvSpPr>
          <p:cNvPr id="1172" name="Google Shape;1172;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73" name="Google Shape;1173;p9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all these activation functions make sense for  a single output, either a continuous label or trying to predict a binary classification (either a 0 or 1).</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should we do if we have a multi-class situation?</a:t>
            </a:r>
            <a:endParaRPr sz="3000">
              <a:solidFill>
                <a:srgbClr val="434343"/>
              </a:solidFill>
              <a:latin typeface="Montserrat"/>
              <a:ea typeface="Montserrat"/>
              <a:cs typeface="Montserrat"/>
              <a:sym typeface="Montserrat"/>
            </a:endParaRPr>
          </a:p>
        </p:txBody>
      </p:sp>
      <p:pic>
        <p:nvPicPr>
          <p:cNvPr descr="watermark.jpg" id="1174" name="Google Shape;1174;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9" name="Shape 1179"/>
        <p:cNvGrpSpPr/>
        <p:nvPr/>
      </p:nvGrpSpPr>
      <p:grpSpPr>
        <a:xfrm>
          <a:off x="0" y="0"/>
          <a:ext cx="0" cy="0"/>
          <a:chOff x="0" y="0"/>
          <a:chExt cx="0" cy="0"/>
        </a:xfrm>
      </p:grpSpPr>
      <p:sp>
        <p:nvSpPr>
          <p:cNvPr id="1180" name="Google Shape;1180;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81" name="Google Shape;1181;p9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2 main types of multi-class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Only one class per data point.</a:t>
            </a:r>
            <a:endParaRPr sz="3000">
              <a:solidFill>
                <a:srgbClr val="434343"/>
              </a:solidFill>
              <a:latin typeface="Montserrat"/>
              <a:ea typeface="Montserrat"/>
              <a:cs typeface="Montserrat"/>
              <a:sym typeface="Montserrat"/>
            </a:endParaRPr>
          </a:p>
        </p:txBody>
      </p:sp>
      <p:pic>
        <p:nvPicPr>
          <p:cNvPr descr="watermark.jpg" id="1182" name="Google Shape;1182;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learn about more complex models, we’ll also introduce concepts,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Gradient Descent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7" name="Shape 1187"/>
        <p:cNvGrpSpPr/>
        <p:nvPr/>
      </p:nvGrpSpPr>
      <p:grpSpPr>
        <a:xfrm>
          <a:off x="0" y="0"/>
          <a:ext cx="0" cy="0"/>
          <a:chOff x="0" y="0"/>
          <a:chExt cx="0" cy="0"/>
        </a:xfrm>
      </p:grpSpPr>
      <p:sp>
        <p:nvSpPr>
          <p:cNvPr id="1188" name="Google Shape;1188;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89" name="Google Shape;1189;p9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have multiple tags (e.g. beach, family, vacation, etc…)</a:t>
            </a:r>
            <a:endParaRPr sz="3000">
              <a:solidFill>
                <a:srgbClr val="434343"/>
              </a:solidFill>
              <a:latin typeface="Montserrat"/>
              <a:ea typeface="Montserrat"/>
              <a:cs typeface="Montserrat"/>
              <a:sym typeface="Montserrat"/>
            </a:endParaRPr>
          </a:p>
        </p:txBody>
      </p:sp>
      <p:pic>
        <p:nvPicPr>
          <p:cNvPr descr="watermark.jpg" id="1190" name="Google Shape;1190;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5" name="Shape 1195"/>
        <p:cNvGrpSpPr/>
        <p:nvPr/>
      </p:nvGrpSpPr>
      <p:grpSpPr>
        <a:xfrm>
          <a:off x="0" y="0"/>
          <a:ext cx="0" cy="0"/>
          <a:chOff x="0" y="0"/>
          <a:chExt cx="0" cy="0"/>
        </a:xfrm>
      </p:grpSpPr>
      <p:sp>
        <p:nvSpPr>
          <p:cNvPr id="1196" name="Google Shape;1196;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7" name="Google Shape;1197;p9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only have one class/category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be categorized as being in grayscale (black and white) or full color photos. A photo can not be both at the same time.</a:t>
            </a:r>
            <a:endParaRPr sz="3000">
              <a:solidFill>
                <a:srgbClr val="434343"/>
              </a:solidFill>
              <a:latin typeface="Montserrat"/>
              <a:ea typeface="Montserrat"/>
              <a:cs typeface="Montserrat"/>
              <a:sym typeface="Montserrat"/>
            </a:endParaRPr>
          </a:p>
        </p:txBody>
      </p:sp>
      <p:pic>
        <p:nvPicPr>
          <p:cNvPr descr="watermark.jpg" id="1198" name="Google Shape;1198;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3" name="Shape 1203"/>
        <p:cNvGrpSpPr/>
        <p:nvPr/>
      </p:nvGrpSpPr>
      <p:grpSpPr>
        <a:xfrm>
          <a:off x="0" y="0"/>
          <a:ext cx="0" cy="0"/>
          <a:chOff x="0" y="0"/>
          <a:chExt cx="0" cy="0"/>
        </a:xfrm>
      </p:grpSpPr>
      <p:sp>
        <p:nvSpPr>
          <p:cNvPr id="1204" name="Google Shape;1204;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05" name="Google Shape;1205;p9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easiest way to organize multiple classes is to simply have 1 output node per class.</a:t>
            </a:r>
            <a:endParaRPr sz="3000">
              <a:solidFill>
                <a:srgbClr val="434343"/>
              </a:solidFill>
              <a:latin typeface="Montserrat"/>
              <a:ea typeface="Montserrat"/>
              <a:cs typeface="Montserrat"/>
              <a:sym typeface="Montserrat"/>
            </a:endParaRPr>
          </a:p>
        </p:txBody>
      </p:sp>
      <p:pic>
        <p:nvPicPr>
          <p:cNvPr descr="watermark.jpg" id="1206" name="Google Shape;1206;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1" name="Shape 1211"/>
        <p:cNvGrpSpPr/>
        <p:nvPr/>
      </p:nvGrpSpPr>
      <p:grpSpPr>
        <a:xfrm>
          <a:off x="0" y="0"/>
          <a:ext cx="0" cy="0"/>
          <a:chOff x="0" y="0"/>
          <a:chExt cx="0" cy="0"/>
        </a:xfrm>
      </p:grpSpPr>
      <p:sp>
        <p:nvSpPr>
          <p:cNvPr id="1212" name="Google Shape;1212;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13" name="Google Shape;1213;p9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we thought of the last output layer as a single node. </a:t>
            </a:r>
            <a:endParaRPr sz="2900">
              <a:solidFill>
                <a:srgbClr val="434343"/>
              </a:solidFill>
              <a:latin typeface="Montserrat"/>
              <a:ea typeface="Montserrat"/>
              <a:cs typeface="Montserrat"/>
              <a:sym typeface="Montserrat"/>
            </a:endParaRPr>
          </a:p>
        </p:txBody>
      </p:sp>
      <p:pic>
        <p:nvPicPr>
          <p:cNvPr descr="watermark.jpg" id="1214" name="Google Shape;1214;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16" name="Google Shape;1216;p95"/>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95"/>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95"/>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95"/>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95"/>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95"/>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95"/>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95"/>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95"/>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5" name="Google Shape;1225;p95"/>
          <p:cNvCxnSpPr>
            <a:stCxn id="1216" idx="6"/>
            <a:endCxn id="121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26" name="Google Shape;1226;p95"/>
          <p:cNvCxnSpPr>
            <a:endCxn id="122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27" name="Google Shape;1227;p95"/>
          <p:cNvCxnSpPr>
            <a:stCxn id="1219" idx="6"/>
            <a:endCxn id="122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28" name="Google Shape;1228;p95"/>
          <p:cNvCxnSpPr>
            <a:stCxn id="1219" idx="6"/>
            <a:endCxn id="122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29" name="Google Shape;1229;p95"/>
          <p:cNvCxnSpPr>
            <a:stCxn id="1219" idx="6"/>
            <a:endCxn id="122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30" name="Google Shape;1230;p95"/>
          <p:cNvCxnSpPr>
            <a:endCxn id="122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31" name="Google Shape;1231;p95"/>
          <p:cNvCxnSpPr>
            <a:endCxn id="122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32" name="Google Shape;1232;p95"/>
          <p:cNvCxnSpPr>
            <a:endCxn id="122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33" name="Google Shape;1233;p95"/>
          <p:cNvCxnSpPr>
            <a:stCxn id="1220" idx="6"/>
            <a:endCxn id="122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34" name="Google Shape;1234;p95"/>
          <p:cNvCxnSpPr>
            <a:stCxn id="1220" idx="6"/>
            <a:endCxn id="122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35" name="Google Shape;1235;p95"/>
          <p:cNvCxnSpPr>
            <a:endCxn id="122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236" name="Google Shape;1236;p95"/>
          <p:cNvCxnSpPr>
            <a:endCxn id="121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237" name="Google Shape;1237;p95"/>
          <p:cNvCxnSpPr>
            <a:endCxn id="122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238" name="Google Shape;1238;p95"/>
          <p:cNvCxnSpPr>
            <a:endCxn id="121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239" name="Google Shape;1239;p95"/>
          <p:cNvCxnSpPr>
            <a:endCxn id="122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3" name="Shape 1243"/>
        <p:cNvGrpSpPr/>
        <p:nvPr/>
      </p:nvGrpSpPr>
      <p:grpSpPr>
        <a:xfrm>
          <a:off x="0" y="0"/>
          <a:ext cx="0" cy="0"/>
          <a:chOff x="0" y="0"/>
          <a:chExt cx="0" cy="0"/>
        </a:xfrm>
      </p:grpSpPr>
      <p:sp>
        <p:nvSpPr>
          <p:cNvPr id="1244" name="Google Shape;1244;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45" name="Google Shape;1245;p9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single node could output a continuous regression value or binary classification (0 or 1).</a:t>
            </a:r>
            <a:endParaRPr sz="2900">
              <a:solidFill>
                <a:srgbClr val="434343"/>
              </a:solidFill>
              <a:latin typeface="Montserrat"/>
              <a:ea typeface="Montserrat"/>
              <a:cs typeface="Montserrat"/>
              <a:sym typeface="Montserrat"/>
            </a:endParaRPr>
          </a:p>
        </p:txBody>
      </p:sp>
      <p:pic>
        <p:nvPicPr>
          <p:cNvPr descr="watermark.jpg" id="1246" name="Google Shape;1246;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7" name="Google Shape;1247;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48" name="Google Shape;1248;p9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9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9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9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9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9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9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9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9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7" name="Google Shape;1257;p96"/>
          <p:cNvCxnSpPr>
            <a:stCxn id="1248" idx="6"/>
            <a:endCxn id="125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58" name="Google Shape;1258;p96"/>
          <p:cNvCxnSpPr>
            <a:endCxn id="125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59" name="Google Shape;1259;p96"/>
          <p:cNvCxnSpPr>
            <a:stCxn id="1251" idx="6"/>
            <a:endCxn id="125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60" name="Google Shape;1260;p96"/>
          <p:cNvCxnSpPr>
            <a:stCxn id="1251" idx="6"/>
            <a:endCxn id="125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61" name="Google Shape;1261;p96"/>
          <p:cNvCxnSpPr>
            <a:stCxn id="1251" idx="6"/>
            <a:endCxn id="125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62" name="Google Shape;1262;p96"/>
          <p:cNvCxnSpPr>
            <a:endCxn id="125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63" name="Google Shape;1263;p96"/>
          <p:cNvCxnSpPr>
            <a:endCxn id="125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64" name="Google Shape;1264;p96"/>
          <p:cNvCxnSpPr>
            <a:endCxn id="125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65" name="Google Shape;1265;p96"/>
          <p:cNvCxnSpPr>
            <a:stCxn id="1252" idx="6"/>
            <a:endCxn id="125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66" name="Google Shape;1266;p96"/>
          <p:cNvCxnSpPr>
            <a:stCxn id="1252" idx="6"/>
            <a:endCxn id="125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67" name="Google Shape;1267;p96"/>
          <p:cNvCxnSpPr>
            <a:endCxn id="125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268" name="Google Shape;1268;p96"/>
          <p:cNvCxnSpPr>
            <a:endCxn id="125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269" name="Google Shape;1269;p96"/>
          <p:cNvCxnSpPr>
            <a:endCxn id="125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270" name="Google Shape;1270;p96"/>
          <p:cNvCxnSpPr>
            <a:endCxn id="125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271" name="Google Shape;1271;p96"/>
          <p:cNvCxnSpPr>
            <a:endCxn id="125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5" name="Shape 1275"/>
        <p:cNvGrpSpPr/>
        <p:nvPr/>
      </p:nvGrpSpPr>
      <p:grpSpPr>
        <a:xfrm>
          <a:off x="0" y="0"/>
          <a:ext cx="0" cy="0"/>
          <a:chOff x="0" y="0"/>
          <a:chExt cx="0" cy="0"/>
        </a:xfrm>
      </p:grpSpPr>
      <p:sp>
        <p:nvSpPr>
          <p:cNvPr id="1276" name="Google Shape;1276;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77" name="Google Shape;1277;p9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expand this output layer to work for the case of multi-classification.</a:t>
            </a:r>
            <a:endParaRPr sz="2900">
              <a:solidFill>
                <a:srgbClr val="434343"/>
              </a:solidFill>
              <a:latin typeface="Montserrat"/>
              <a:ea typeface="Montserrat"/>
              <a:cs typeface="Montserrat"/>
              <a:sym typeface="Montserrat"/>
            </a:endParaRPr>
          </a:p>
        </p:txBody>
      </p:sp>
      <p:pic>
        <p:nvPicPr>
          <p:cNvPr descr="watermark.jpg" id="1278" name="Google Shape;1278;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9" name="Google Shape;1279;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80" name="Google Shape;1280;p9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9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9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9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9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9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9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9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9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9" name="Google Shape;1289;p97"/>
          <p:cNvCxnSpPr>
            <a:stCxn id="1280" idx="6"/>
            <a:endCxn id="1283"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90" name="Google Shape;1290;p97"/>
          <p:cNvCxnSpPr>
            <a:endCxn id="1284"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91" name="Google Shape;1291;p97"/>
          <p:cNvCxnSpPr>
            <a:stCxn id="1283" idx="6"/>
            <a:endCxn id="1286"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92" name="Google Shape;1292;p97"/>
          <p:cNvCxnSpPr>
            <a:stCxn id="1283" idx="6"/>
            <a:endCxn id="1285"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93" name="Google Shape;1293;p97"/>
          <p:cNvCxnSpPr>
            <a:stCxn id="1283" idx="6"/>
            <a:endCxn id="1287"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94" name="Google Shape;1294;p97"/>
          <p:cNvCxnSpPr>
            <a:endCxn id="1288"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95" name="Google Shape;1295;p97"/>
          <p:cNvCxnSpPr>
            <a:endCxn id="1288"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96" name="Google Shape;1296;p97"/>
          <p:cNvCxnSpPr>
            <a:endCxn id="1288"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97" name="Google Shape;1297;p97"/>
          <p:cNvCxnSpPr>
            <a:stCxn id="1284" idx="6"/>
            <a:endCxn id="1285"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98" name="Google Shape;1298;p97"/>
          <p:cNvCxnSpPr>
            <a:stCxn id="1284" idx="6"/>
            <a:endCxn id="1287"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99" name="Google Shape;1299;p97"/>
          <p:cNvCxnSpPr>
            <a:endCxn id="1286"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00" name="Google Shape;1300;p97"/>
          <p:cNvCxnSpPr>
            <a:endCxn id="1283"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01" name="Google Shape;1301;p97"/>
          <p:cNvCxnSpPr>
            <a:endCxn id="1284"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02" name="Google Shape;1302;p97"/>
          <p:cNvCxnSpPr>
            <a:endCxn id="1283"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03" name="Google Shape;1303;p97"/>
          <p:cNvCxnSpPr>
            <a:endCxn id="1284"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7" name="Shape 1307"/>
        <p:cNvGrpSpPr/>
        <p:nvPr/>
      </p:nvGrpSpPr>
      <p:grpSpPr>
        <a:xfrm>
          <a:off x="0" y="0"/>
          <a:ext cx="0" cy="0"/>
          <a:chOff x="0" y="0"/>
          <a:chExt cx="0" cy="0"/>
        </a:xfrm>
      </p:grpSpPr>
      <p:sp>
        <p:nvSpPr>
          <p:cNvPr id="1308" name="Google Shape;1308;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309" name="Google Shape;1309;p98"/>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310" name="Google Shape;1310;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1" name="Google Shape;1311;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12" name="Google Shape;1312;p98"/>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98"/>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98"/>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5" name="Google Shape;1315;p98"/>
          <p:cNvCxnSpPr>
            <a:stCxn id="1316" idx="6"/>
            <a:endCxn id="131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317" name="Google Shape;1317;p98"/>
          <p:cNvCxnSpPr>
            <a:stCxn id="1316" idx="6"/>
            <a:endCxn id="131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318" name="Google Shape;1318;p98"/>
          <p:cNvCxnSpPr>
            <a:stCxn id="1319" idx="5"/>
            <a:endCxn id="131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320" name="Google Shape;1320;p98"/>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321" name="Google Shape;1321;p98"/>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22" name="Google Shape;1322;p98"/>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323" name="Google Shape;1323;p98"/>
          <p:cNvCxnSpPr>
            <a:stCxn id="1324" idx="6"/>
            <a:endCxn id="131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325" name="Google Shape;1325;p98"/>
          <p:cNvCxnSpPr>
            <a:stCxn id="1326" idx="5"/>
            <a:endCxn id="131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327" name="Google Shape;1327;p98"/>
          <p:cNvCxnSpPr>
            <a:stCxn id="1324" idx="6"/>
            <a:endCxn id="131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319" name="Google Shape;1319;p98"/>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98"/>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98"/>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98"/>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98"/>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98"/>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98"/>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3" name="Google Shape;1333;p98"/>
          <p:cNvCxnSpPr>
            <a:stCxn id="1328" idx="6"/>
            <a:endCxn id="133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34" name="Google Shape;1334;p98"/>
          <p:cNvCxnSpPr>
            <a:endCxn id="133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35" name="Google Shape;1335;p98"/>
          <p:cNvCxnSpPr>
            <a:endCxn id="133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36" name="Google Shape;1336;p98"/>
          <p:cNvCxnSpPr>
            <a:endCxn id="133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37" name="Google Shape;1337;p98"/>
          <p:cNvCxnSpPr>
            <a:endCxn id="133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38" name="Google Shape;1338;p98"/>
          <p:cNvCxnSpPr>
            <a:endCxn id="133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339" name="Google Shape;1339;p98"/>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98"/>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341" name="Google Shape;1341;p98"/>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98"/>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98"/>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7" name="Shape 1347"/>
        <p:cNvGrpSpPr/>
        <p:nvPr/>
      </p:nvGrpSpPr>
      <p:grpSpPr>
        <a:xfrm>
          <a:off x="0" y="0"/>
          <a:ext cx="0" cy="0"/>
          <a:chOff x="0" y="0"/>
          <a:chExt cx="0" cy="0"/>
        </a:xfrm>
      </p:grpSpPr>
      <p:sp>
        <p:nvSpPr>
          <p:cNvPr id="1348" name="Google Shape;1348;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349" name="Google Shape;1349;p99"/>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350" name="Google Shape;1350;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1" name="Google Shape;1351;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52" name="Google Shape;1352;p99"/>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99"/>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99"/>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5" name="Google Shape;1355;p99"/>
          <p:cNvCxnSpPr>
            <a:stCxn id="1356" idx="6"/>
            <a:endCxn id="135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357" name="Google Shape;1357;p99"/>
          <p:cNvCxnSpPr>
            <a:stCxn id="1356" idx="6"/>
            <a:endCxn id="135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358" name="Google Shape;1358;p99"/>
          <p:cNvCxnSpPr>
            <a:stCxn id="1359" idx="5"/>
            <a:endCxn id="135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360" name="Google Shape;1360;p99"/>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361" name="Google Shape;1361;p99"/>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62" name="Google Shape;1362;p99"/>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363" name="Google Shape;1363;p99"/>
          <p:cNvCxnSpPr>
            <a:stCxn id="1364" idx="6"/>
            <a:endCxn id="135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365" name="Google Shape;1365;p99"/>
          <p:cNvCxnSpPr>
            <a:stCxn id="1366" idx="5"/>
            <a:endCxn id="135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367" name="Google Shape;1367;p99"/>
          <p:cNvCxnSpPr>
            <a:stCxn id="1364" idx="6"/>
            <a:endCxn id="135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359" name="Google Shape;1359;p99"/>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99"/>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99"/>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99"/>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99"/>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99"/>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99"/>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3" name="Google Shape;1373;p99"/>
          <p:cNvCxnSpPr>
            <a:stCxn id="1368" idx="6"/>
            <a:endCxn id="137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74" name="Google Shape;1374;p99"/>
          <p:cNvCxnSpPr>
            <a:endCxn id="137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75" name="Google Shape;1375;p99"/>
          <p:cNvCxnSpPr>
            <a:endCxn id="137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76" name="Google Shape;1376;p99"/>
          <p:cNvCxnSpPr>
            <a:endCxn id="137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77" name="Google Shape;1377;p99"/>
          <p:cNvCxnSpPr>
            <a:endCxn id="137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78" name="Google Shape;1378;p99"/>
          <p:cNvCxnSpPr>
            <a:endCxn id="137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379" name="Google Shape;1379;p99"/>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99"/>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381" name="Google Shape;1381;p99"/>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99"/>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99"/>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99"/>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385" name="Google Shape;1385;p99"/>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386" name="Google Shape;1386;p99"/>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0" name="Shape 1390"/>
        <p:cNvGrpSpPr/>
        <p:nvPr/>
      </p:nvGrpSpPr>
      <p:grpSpPr>
        <a:xfrm>
          <a:off x="0" y="0"/>
          <a:ext cx="0" cy="0"/>
          <a:chOff x="0" y="0"/>
          <a:chExt cx="0" cy="0"/>
        </a:xfrm>
      </p:grpSpPr>
      <p:sp>
        <p:nvSpPr>
          <p:cNvPr id="1391" name="Google Shape;1391;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92" name="Google Shape;1392;p10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will need to organize categories for this output layer.</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can’t just have categories like “red”, “blue”, “green”, etc...</a:t>
            </a:r>
            <a:endParaRPr sz="3000">
              <a:solidFill>
                <a:srgbClr val="434343"/>
              </a:solidFill>
              <a:latin typeface="Montserrat"/>
              <a:ea typeface="Montserrat"/>
              <a:cs typeface="Montserrat"/>
              <a:sym typeface="Montserrat"/>
            </a:endParaRPr>
          </a:p>
        </p:txBody>
      </p:sp>
      <p:pic>
        <p:nvPicPr>
          <p:cNvPr descr="watermark.jpg" id="1393" name="Google Shape;1393;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4" name="Google Shape;1394;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8" name="Shape 1398"/>
        <p:cNvGrpSpPr/>
        <p:nvPr/>
      </p:nvGrpSpPr>
      <p:grpSpPr>
        <a:xfrm>
          <a:off x="0" y="0"/>
          <a:ext cx="0" cy="0"/>
          <a:chOff x="0" y="0"/>
          <a:chExt cx="0" cy="0"/>
        </a:xfrm>
      </p:grpSpPr>
      <p:sp>
        <p:nvSpPr>
          <p:cNvPr id="1399" name="Google Shape;1399;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00" name="Google Shape;1400;p101"/>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Instead we use </a:t>
            </a:r>
            <a:r>
              <a:rPr b="1" lang="en" sz="3000">
                <a:solidFill>
                  <a:srgbClr val="434343"/>
                </a:solidFill>
                <a:latin typeface="Montserrat"/>
                <a:ea typeface="Montserrat"/>
                <a:cs typeface="Montserrat"/>
                <a:sym typeface="Montserrat"/>
              </a:rPr>
              <a:t>one-hot encoding</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what this looks like for mutually exclusive classes.</a:t>
            </a:r>
            <a:endParaRPr sz="3000">
              <a:solidFill>
                <a:srgbClr val="434343"/>
              </a:solidFill>
              <a:latin typeface="Montserrat"/>
              <a:ea typeface="Montserrat"/>
              <a:cs typeface="Montserrat"/>
              <a:sym typeface="Montserrat"/>
            </a:endParaRPr>
          </a:p>
        </p:txBody>
      </p:sp>
      <p:pic>
        <p:nvPicPr>
          <p:cNvPr descr="watermark.jpg" id="1401" name="Google Shape;1401;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2" name="Google Shape;1402;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6" name="Shape 1406"/>
        <p:cNvGrpSpPr/>
        <p:nvPr/>
      </p:nvGrpSpPr>
      <p:grpSpPr>
        <a:xfrm>
          <a:off x="0" y="0"/>
          <a:ext cx="0" cy="0"/>
          <a:chOff x="0" y="0"/>
          <a:chExt cx="0" cy="0"/>
        </a:xfrm>
      </p:grpSpPr>
      <p:sp>
        <p:nvSpPr>
          <p:cNvPr id="1407" name="Google Shape;1407;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08" name="Google Shape;1408;p102"/>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409" name="Google Shape;1409;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0" name="Google Shape;1410;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411" name="Google Shape;1411;p102"/>
          <p:cNvGraphicFramePr/>
          <p:nvPr/>
        </p:nvGraphicFramePr>
        <p:xfrm>
          <a:off x="152400" y="2172350"/>
          <a:ext cx="3000000" cy="3000000"/>
        </p:xfrm>
        <a:graphic>
          <a:graphicData uri="http://schemas.openxmlformats.org/drawingml/2006/table">
            <a:tbl>
              <a:tblPr>
                <a:noFill/>
                <a:tableStyleId>{20C42403-B029-426C-A46A-BC35A3D89DE3}</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sp>
        <p:nvSpPr>
          <p:cNvPr id="1412" name="Google Shape;1412;p102"/>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6" name="Shape 1416"/>
        <p:cNvGrpSpPr/>
        <p:nvPr/>
      </p:nvGrpSpPr>
      <p:grpSpPr>
        <a:xfrm>
          <a:off x="0" y="0"/>
          <a:ext cx="0" cy="0"/>
          <a:chOff x="0" y="0"/>
          <a:chExt cx="0" cy="0"/>
        </a:xfrm>
      </p:grpSpPr>
      <p:sp>
        <p:nvSpPr>
          <p:cNvPr id="1417" name="Google Shape;1417;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18" name="Google Shape;1418;p103"/>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419" name="Google Shape;1419;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0" name="Google Shape;1420;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21" name="Google Shape;1421;p103"/>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22" name="Google Shape;1422;p103"/>
          <p:cNvGraphicFramePr/>
          <p:nvPr/>
        </p:nvGraphicFramePr>
        <p:xfrm>
          <a:off x="4335100" y="1894900"/>
          <a:ext cx="3000000" cy="3000000"/>
        </p:xfrm>
        <a:graphic>
          <a:graphicData uri="http://schemas.openxmlformats.org/drawingml/2006/table">
            <a:tbl>
              <a:tblPr>
                <a:noFill/>
                <a:tableStyleId>{20C42403-B029-426C-A46A-BC35A3D89DE3}</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BLUE</a:t>
                      </a:r>
                      <a:endParaRPr b="1">
                        <a:solidFill>
                          <a:schemeClr val="dk1"/>
                        </a:solidFill>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423" name="Google Shape;1423;p103"/>
          <p:cNvGraphicFramePr/>
          <p:nvPr/>
        </p:nvGraphicFramePr>
        <p:xfrm>
          <a:off x="152400" y="2172350"/>
          <a:ext cx="3000000" cy="3000000"/>
        </p:xfrm>
        <a:graphic>
          <a:graphicData uri="http://schemas.openxmlformats.org/drawingml/2006/table">
            <a:tbl>
              <a:tblPr>
                <a:noFill/>
                <a:tableStyleId>{20C42403-B029-426C-A46A-BC35A3D89DE3}</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cxnSp>
        <p:nvCxnSpPr>
          <p:cNvPr id="1424" name="Google Shape;1424;p103"/>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8" name="Shape 1428"/>
        <p:cNvGrpSpPr/>
        <p:nvPr/>
      </p:nvGrpSpPr>
      <p:grpSpPr>
        <a:xfrm>
          <a:off x="0" y="0"/>
          <a:ext cx="0" cy="0"/>
          <a:chOff x="0" y="0"/>
          <a:chExt cx="0" cy="0"/>
        </a:xfrm>
      </p:grpSpPr>
      <p:sp>
        <p:nvSpPr>
          <p:cNvPr id="1429" name="Google Shape;1429;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30" name="Google Shape;1430;p104"/>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p:txBody>
      </p:sp>
      <p:pic>
        <p:nvPicPr>
          <p:cNvPr descr="watermark.jpg" id="1431" name="Google Shape;1431;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2" name="Google Shape;1432;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33" name="Google Shape;1433;p104"/>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34" name="Google Shape;1434;p104"/>
          <p:cNvGraphicFramePr/>
          <p:nvPr/>
        </p:nvGraphicFramePr>
        <p:xfrm>
          <a:off x="4335100" y="1894900"/>
          <a:ext cx="3000000" cy="3000000"/>
        </p:xfrm>
        <a:graphic>
          <a:graphicData uri="http://schemas.openxmlformats.org/drawingml/2006/table">
            <a:tbl>
              <a:tblPr>
                <a:noFill/>
                <a:tableStyleId>{20C42403-B029-426C-A46A-BC35A3D89DE3}</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a:t>
                      </a:r>
                      <a:endParaRPr b="1">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435" name="Google Shape;1435;p104"/>
          <p:cNvGraphicFramePr/>
          <p:nvPr/>
        </p:nvGraphicFramePr>
        <p:xfrm>
          <a:off x="152400" y="2172350"/>
          <a:ext cx="3000000" cy="3000000"/>
        </p:xfrm>
        <a:graphic>
          <a:graphicData uri="http://schemas.openxmlformats.org/drawingml/2006/table">
            <a:tbl>
              <a:tblPr>
                <a:noFill/>
                <a:tableStyleId>{20C42403-B029-426C-A46A-BC35A3D89DE3}</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C,B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bl>
          </a:graphicData>
        </a:graphic>
      </p:graphicFrame>
      <p:cxnSp>
        <p:nvCxnSpPr>
          <p:cNvPr id="1436" name="Google Shape;1436;p104"/>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0" name="Shape 1440"/>
        <p:cNvGrpSpPr/>
        <p:nvPr/>
      </p:nvGrpSpPr>
      <p:grpSpPr>
        <a:xfrm>
          <a:off x="0" y="0"/>
          <a:ext cx="0" cy="0"/>
          <a:chOff x="0" y="0"/>
          <a:chExt cx="0" cy="0"/>
        </a:xfrm>
      </p:grpSpPr>
      <p:sp>
        <p:nvSpPr>
          <p:cNvPr id="1441" name="Google Shape;1441;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42" name="Google Shape;1442;p10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have our data correctly organized, we just need to choose the correct classification activation function that the last output layer should have.</a:t>
            </a:r>
            <a:endParaRPr sz="3000">
              <a:solidFill>
                <a:srgbClr val="434343"/>
              </a:solidFill>
              <a:latin typeface="Montserrat"/>
              <a:ea typeface="Montserrat"/>
              <a:cs typeface="Montserrat"/>
              <a:sym typeface="Montserrat"/>
            </a:endParaRPr>
          </a:p>
        </p:txBody>
      </p:sp>
      <p:pic>
        <p:nvPicPr>
          <p:cNvPr descr="watermark.jpg" id="1443" name="Google Shape;1443;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4" name="Google Shape;1444;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8" name="Shape 1448"/>
        <p:cNvGrpSpPr/>
        <p:nvPr/>
      </p:nvGrpSpPr>
      <p:grpSpPr>
        <a:xfrm>
          <a:off x="0" y="0"/>
          <a:ext cx="0" cy="0"/>
          <a:chOff x="0" y="0"/>
          <a:chExt cx="0" cy="0"/>
        </a:xfrm>
      </p:grpSpPr>
      <p:sp>
        <p:nvSpPr>
          <p:cNvPr id="1449" name="Google Shape;1449;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50" name="Google Shape;1450;p10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neuron will output a value between 0 and 1, indicating the probability of having that class assigned to it.</a:t>
            </a:r>
            <a:endParaRPr sz="3000">
              <a:solidFill>
                <a:srgbClr val="434343"/>
              </a:solidFill>
              <a:latin typeface="Montserrat"/>
              <a:ea typeface="Montserrat"/>
              <a:cs typeface="Montserrat"/>
              <a:sym typeface="Montserrat"/>
            </a:endParaRPr>
          </a:p>
        </p:txBody>
      </p:sp>
      <p:pic>
        <p:nvPicPr>
          <p:cNvPr descr="watermark.jpg" id="1451" name="Google Shape;1451;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2" name="Google Shape;1452;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6" name="Shape 1456"/>
        <p:cNvGrpSpPr/>
        <p:nvPr/>
      </p:nvGrpSpPr>
      <p:grpSpPr>
        <a:xfrm>
          <a:off x="0" y="0"/>
          <a:ext cx="0" cy="0"/>
          <a:chOff x="0" y="0"/>
          <a:chExt cx="0" cy="0"/>
        </a:xfrm>
      </p:grpSpPr>
      <p:sp>
        <p:nvSpPr>
          <p:cNvPr id="1457" name="Google Shape;1457;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58" name="Google Shape;1458;p107"/>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459" name="Google Shape;1459;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0" name="Google Shape;1460;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61" name="Google Shape;1461;p107"/>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07"/>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07"/>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4" name="Google Shape;1464;p107"/>
          <p:cNvCxnSpPr>
            <a:stCxn id="1465" idx="6"/>
            <a:endCxn id="1462"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66" name="Google Shape;1466;p107"/>
          <p:cNvCxnSpPr>
            <a:stCxn id="1465" idx="6"/>
            <a:endCxn id="1461"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67" name="Google Shape;1467;p107"/>
          <p:cNvCxnSpPr>
            <a:stCxn id="1468" idx="5"/>
            <a:endCxn id="1463"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69" name="Google Shape;1469;p107"/>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70" name="Google Shape;1470;p107"/>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71" name="Google Shape;1471;p107"/>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72" name="Google Shape;1472;p107"/>
          <p:cNvCxnSpPr>
            <a:stCxn id="1473" idx="6"/>
            <a:endCxn id="1461"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74" name="Google Shape;1474;p107"/>
          <p:cNvCxnSpPr>
            <a:stCxn id="1475" idx="5"/>
            <a:endCxn id="1463"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76" name="Google Shape;1476;p107"/>
          <p:cNvCxnSpPr>
            <a:stCxn id="1473" idx="6"/>
            <a:endCxn id="1462"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68" name="Google Shape;1468;p107"/>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7"/>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7"/>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07"/>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07"/>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07"/>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07"/>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2" name="Google Shape;1482;p107"/>
          <p:cNvCxnSpPr>
            <a:stCxn id="1477" idx="6"/>
            <a:endCxn id="1480"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83" name="Google Shape;1483;p107"/>
          <p:cNvCxnSpPr>
            <a:endCxn id="1481"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84" name="Google Shape;1484;p107"/>
          <p:cNvCxnSpPr>
            <a:endCxn id="1480"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85" name="Google Shape;1485;p107"/>
          <p:cNvCxnSpPr>
            <a:endCxn id="1481"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86" name="Google Shape;1486;p107"/>
          <p:cNvCxnSpPr>
            <a:endCxn id="1480"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87" name="Google Shape;1487;p107"/>
          <p:cNvCxnSpPr>
            <a:endCxn id="1481"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88" name="Google Shape;1488;p107"/>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07"/>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90" name="Google Shape;1490;p107"/>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07"/>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07"/>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07"/>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494" name="Google Shape;1494;p107"/>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495" name="Google Shape;1495;p107"/>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9" name="Shape 1499"/>
        <p:cNvGrpSpPr/>
        <p:nvPr/>
      </p:nvGrpSpPr>
      <p:grpSpPr>
        <a:xfrm>
          <a:off x="0" y="0"/>
          <a:ext cx="0" cy="0"/>
          <a:chOff x="0" y="0"/>
          <a:chExt cx="0" cy="0"/>
        </a:xfrm>
      </p:grpSpPr>
      <p:sp>
        <p:nvSpPr>
          <p:cNvPr id="1500" name="Google Shape;1500;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01" name="Google Shape;1501;p108"/>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02" name="Google Shape;1502;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3" name="Google Shape;1503;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04" name="Google Shape;1504;p108"/>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08"/>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08"/>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7" name="Google Shape;1507;p108"/>
          <p:cNvCxnSpPr>
            <a:stCxn id="1508" idx="6"/>
            <a:endCxn id="1505"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09" name="Google Shape;1509;p108"/>
          <p:cNvCxnSpPr>
            <a:stCxn id="1508" idx="6"/>
            <a:endCxn id="1504"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10" name="Google Shape;1510;p108"/>
          <p:cNvCxnSpPr>
            <a:stCxn id="1511" idx="5"/>
            <a:endCxn id="1506"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12" name="Google Shape;1512;p108"/>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13" name="Google Shape;1513;p108"/>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14" name="Google Shape;1514;p108"/>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15" name="Google Shape;1515;p108"/>
          <p:cNvCxnSpPr>
            <a:stCxn id="1516" idx="6"/>
            <a:endCxn id="1504"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17" name="Google Shape;1517;p108"/>
          <p:cNvCxnSpPr>
            <a:stCxn id="1518" idx="5"/>
            <a:endCxn id="1506"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19" name="Google Shape;1519;p108"/>
          <p:cNvCxnSpPr>
            <a:stCxn id="1516" idx="6"/>
            <a:endCxn id="1505"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11" name="Google Shape;1511;p108"/>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08"/>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08"/>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08"/>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08"/>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08"/>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08"/>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5" name="Google Shape;1525;p108"/>
          <p:cNvCxnSpPr>
            <a:stCxn id="1520" idx="6"/>
            <a:endCxn id="1523"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26" name="Google Shape;1526;p108"/>
          <p:cNvCxnSpPr>
            <a:endCxn id="1524"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27" name="Google Shape;1527;p108"/>
          <p:cNvCxnSpPr>
            <a:endCxn id="1523"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28" name="Google Shape;1528;p108"/>
          <p:cNvCxnSpPr>
            <a:endCxn id="1524"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29" name="Google Shape;1529;p108"/>
          <p:cNvCxnSpPr>
            <a:endCxn id="1523"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30" name="Google Shape;1530;p108"/>
          <p:cNvCxnSpPr>
            <a:endCxn id="1524"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31" name="Google Shape;1531;p108"/>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08"/>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33" name="Google Shape;1533;p108"/>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08"/>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08"/>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08"/>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37" name="Google Shape;1537;p108"/>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538" name="Google Shape;1538;p108"/>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539" name="Google Shape;1539;p108"/>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0" name="Google Shape;1540;p108"/>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1" name="Google Shape;1541;p108"/>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542" name="Google Shape;1542;p108"/>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3" name="Google Shape;1543;p108"/>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4" name="Google Shape;1544;p108"/>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545" name="Google Shape;1545;p108"/>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6" name="Google Shape;1546;p108"/>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7" name="Google Shape;1547;p108"/>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548" name="Google Shape;1548;p108"/>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08"/>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08"/>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08"/>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552" name="Google Shape;1552;p108"/>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
        <p:nvSpPr>
          <p:cNvPr id="1553" name="Google Shape;1553;p108"/>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0.3</a:t>
            </a:r>
            <a:endParaRPr>
              <a:solidFill>
                <a:srgbClr val="434343"/>
              </a:solidFill>
              <a:latin typeface="Montserrat"/>
              <a:ea typeface="Montserrat"/>
              <a:cs typeface="Montserrat"/>
              <a:sym typeface="Montserrat"/>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7" name="Shape 1557"/>
        <p:cNvGrpSpPr/>
        <p:nvPr/>
      </p:nvGrpSpPr>
      <p:grpSpPr>
        <a:xfrm>
          <a:off x="0" y="0"/>
          <a:ext cx="0" cy="0"/>
          <a:chOff x="0" y="0"/>
          <a:chExt cx="0" cy="0"/>
        </a:xfrm>
      </p:grpSpPr>
      <p:sp>
        <p:nvSpPr>
          <p:cNvPr id="1558" name="Google Shape;1558;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59" name="Google Shape;1559;p109"/>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60" name="Google Shape;1560;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1" name="Google Shape;1561;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62" name="Google Shape;1562;p109"/>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09"/>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09"/>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5" name="Google Shape;1565;p109"/>
          <p:cNvCxnSpPr>
            <a:stCxn id="1566" idx="6"/>
            <a:endCxn id="156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67" name="Google Shape;1567;p109"/>
          <p:cNvCxnSpPr>
            <a:stCxn id="1566" idx="6"/>
            <a:endCxn id="156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68" name="Google Shape;1568;p109"/>
          <p:cNvCxnSpPr>
            <a:stCxn id="1569" idx="5"/>
            <a:endCxn id="156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70" name="Google Shape;1570;p109"/>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71" name="Google Shape;1571;p109"/>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72" name="Google Shape;1572;p109"/>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73" name="Google Shape;1573;p109"/>
          <p:cNvCxnSpPr>
            <a:stCxn id="1574" idx="6"/>
            <a:endCxn id="156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75" name="Google Shape;1575;p109"/>
          <p:cNvCxnSpPr>
            <a:stCxn id="1576" idx="5"/>
            <a:endCxn id="156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77" name="Google Shape;1577;p109"/>
          <p:cNvCxnSpPr>
            <a:stCxn id="1574" idx="6"/>
            <a:endCxn id="156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69" name="Google Shape;1569;p109"/>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09"/>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09"/>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09"/>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09"/>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09"/>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09"/>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3" name="Google Shape;1583;p109"/>
          <p:cNvCxnSpPr>
            <a:stCxn id="1578" idx="6"/>
            <a:endCxn id="158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84" name="Google Shape;1584;p109"/>
          <p:cNvCxnSpPr>
            <a:endCxn id="158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85" name="Google Shape;1585;p109"/>
          <p:cNvCxnSpPr>
            <a:endCxn id="158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86" name="Google Shape;1586;p109"/>
          <p:cNvCxnSpPr>
            <a:endCxn id="158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87" name="Google Shape;1587;p109"/>
          <p:cNvCxnSpPr>
            <a:endCxn id="158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88" name="Google Shape;1588;p109"/>
          <p:cNvCxnSpPr>
            <a:endCxn id="158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89" name="Google Shape;1589;p109"/>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09"/>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91" name="Google Shape;1591;p109"/>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09"/>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09"/>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09"/>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95" name="Google Shape;1595;p109"/>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596" name="Google Shape;1596;p109"/>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597" name="Google Shape;1597;p109"/>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98" name="Google Shape;1598;p109"/>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99" name="Google Shape;1599;p109"/>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00" name="Google Shape;1600;p109"/>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01" name="Google Shape;1601;p109"/>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02" name="Google Shape;1602;p109"/>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03" name="Google Shape;1603;p109"/>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04" name="Google Shape;1604;p109"/>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05" name="Google Shape;1605;p109"/>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606" name="Google Shape;1606;p109"/>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09"/>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09"/>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09"/>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610" name="Google Shape;1610;p109"/>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0.6</a:t>
            </a:r>
            <a:endParaRPr>
              <a:solidFill>
                <a:srgbClr val="434343"/>
              </a:solidFill>
              <a:latin typeface="Montserrat"/>
              <a:ea typeface="Montserrat"/>
              <a:cs typeface="Montserrat"/>
              <a:sym typeface="Montserrat"/>
            </a:endParaRPr>
          </a:p>
        </p:txBody>
      </p:sp>
      <p:sp>
        <p:nvSpPr>
          <p:cNvPr id="1611" name="Google Shape;1611;p109"/>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5" name="Shape 1615"/>
        <p:cNvGrpSpPr/>
        <p:nvPr/>
      </p:nvGrpSpPr>
      <p:grpSpPr>
        <a:xfrm>
          <a:off x="0" y="0"/>
          <a:ext cx="0" cy="0"/>
          <a:chOff x="0" y="0"/>
          <a:chExt cx="0" cy="0"/>
        </a:xfrm>
      </p:grpSpPr>
      <p:sp>
        <p:nvSpPr>
          <p:cNvPr id="1616" name="Google Shape;1616;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17" name="Google Shape;1617;p11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allows each neuron to output independent of the other classes, allowing for a single data point fed into the function to have multiple classes assigned to it.</a:t>
            </a:r>
            <a:endParaRPr sz="3000">
              <a:solidFill>
                <a:srgbClr val="434343"/>
              </a:solidFill>
              <a:latin typeface="Montserrat"/>
              <a:ea typeface="Montserrat"/>
              <a:cs typeface="Montserrat"/>
              <a:sym typeface="Montserrat"/>
            </a:endParaRPr>
          </a:p>
        </p:txBody>
      </p:sp>
      <p:pic>
        <p:nvPicPr>
          <p:cNvPr descr="watermark.jpg" id="1618" name="Google Shape;1618;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9" name="Google Shape;1619;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3" name="Shape 1623"/>
        <p:cNvGrpSpPr/>
        <p:nvPr/>
      </p:nvGrpSpPr>
      <p:grpSpPr>
        <a:xfrm>
          <a:off x="0" y="0"/>
          <a:ext cx="0" cy="0"/>
          <a:chOff x="0" y="0"/>
          <a:chExt cx="0" cy="0"/>
        </a:xfrm>
      </p:grpSpPr>
      <p:sp>
        <p:nvSpPr>
          <p:cNvPr id="1624" name="Google Shape;1624;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25" name="Google Shape;1625;p11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do we do when each data point can only have a single class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the </a:t>
            </a:r>
            <a:r>
              <a:rPr b="1" lang="en" sz="3000">
                <a:solidFill>
                  <a:srgbClr val="434343"/>
                </a:solidFill>
                <a:latin typeface="Montserrat"/>
                <a:ea typeface="Montserrat"/>
                <a:cs typeface="Montserrat"/>
                <a:sym typeface="Montserrat"/>
              </a:rPr>
              <a:t>softmax function</a:t>
            </a:r>
            <a:r>
              <a:rPr lang="en" sz="3000">
                <a:solidFill>
                  <a:srgbClr val="434343"/>
                </a:solidFill>
                <a:latin typeface="Montserrat"/>
                <a:ea typeface="Montserrat"/>
                <a:cs typeface="Montserrat"/>
                <a:sym typeface="Montserrat"/>
              </a:rPr>
              <a:t> for this!</a:t>
            </a:r>
            <a:endParaRPr sz="3000">
              <a:solidFill>
                <a:srgbClr val="434343"/>
              </a:solidFill>
              <a:latin typeface="Montserrat"/>
              <a:ea typeface="Montserrat"/>
              <a:cs typeface="Montserrat"/>
              <a:sym typeface="Montserrat"/>
            </a:endParaRPr>
          </a:p>
        </p:txBody>
      </p:sp>
      <p:pic>
        <p:nvPicPr>
          <p:cNvPr descr="watermark.jpg" id="1626" name="Google Shape;1626;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27" name="Google Shape;1627;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