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414" r:id="rId3"/>
    <p:sldId id="416" r:id="rId4"/>
    <p:sldId id="417" r:id="rId5"/>
    <p:sldId id="418" r:id="rId6"/>
    <p:sldId id="421" r:id="rId7"/>
    <p:sldId id="422" r:id="rId8"/>
    <p:sldId id="419" r:id="rId9"/>
    <p:sldId id="420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9" y="62"/>
      </p:cViewPr>
      <p:guideLst>
        <p:guide orient="horz" pos="283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D0452-6A58-4695-B7BF-801D03104589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7176-DD7D-410C-9D4D-70A126A90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3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2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6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2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1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3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3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5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3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76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0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2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3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8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1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8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7176-DD7D-410C-9D4D-70A126A90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4573" y="2394331"/>
            <a:ext cx="251485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12A6A21D-2D32-4637-AF97-D50FAC19756D}"/>
              </a:ext>
            </a:extLst>
          </p:cNvPr>
          <p:cNvSpPr txBox="1">
            <a:spLocks/>
          </p:cNvSpPr>
          <p:nvPr userDrawn="1"/>
        </p:nvSpPr>
        <p:spPr>
          <a:xfrm>
            <a:off x="78739" y="-20598"/>
            <a:ext cx="3311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等线"/>
                <a:ea typeface="+mj-ea"/>
                <a:cs typeface="等线"/>
              </a:defRPr>
            </a:lvl1pPr>
          </a:lstStyle>
          <a:p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研之成理</a:t>
            </a:r>
            <a:r>
              <a:rPr lang="en-US" altLang="zh-CN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AIM</a:t>
            </a:r>
            <a:r>
              <a:rPr lang="en-US" altLang="zh-CN" kern="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</a:t>
            </a: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kern="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lang="en-US" altLang="zh-CN" kern="0" spc="-1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</a:t>
            </a:r>
            <a:r>
              <a:rPr lang="en-US" altLang="zh-CN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2K</a:t>
            </a: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bg object 16">
            <a:extLst>
              <a:ext uri="{FF2B5EF4-FFF2-40B4-BE49-F238E27FC236}">
                <a16:creationId xmlns:a16="http://schemas.microsoft.com/office/drawing/2014/main" id="{4AA57160-D236-4220-A7A6-1B0896256AC5}"/>
              </a:ext>
            </a:extLst>
          </p:cNvPr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FA78D057-6266-4D6E-8D1B-2225B318E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9" y="-20598"/>
            <a:ext cx="3311525" cy="553998"/>
          </a:xfr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FFFFFF"/>
                </a:solidFill>
                <a:latin typeface="等线"/>
                <a:cs typeface="等线"/>
              </a:rPr>
              <a:t>研之成理</a:t>
            </a:r>
            <a:r>
              <a:rPr lang="en-US" altLang="zh-CN" sz="1800" dirty="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lang="en-US" altLang="zh-CN"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zh-CN" altLang="en-US" sz="1800" dirty="0">
                <a:solidFill>
                  <a:srgbClr val="FFFFFF"/>
                </a:solidFill>
                <a:latin typeface="等线"/>
                <a:cs typeface="等线"/>
              </a:rPr>
              <a:t>与</a:t>
            </a:r>
            <a:r>
              <a:rPr lang="en-US" altLang="zh-CN"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altLang="zh-CN"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lang="en-US" altLang="zh-CN" sz="1800" dirty="0">
                <a:solidFill>
                  <a:srgbClr val="FFFFFF"/>
                </a:solidFill>
                <a:latin typeface="Calibri"/>
                <a:cs typeface="Calibri"/>
              </a:rPr>
              <a:t>2K</a:t>
            </a:r>
            <a:r>
              <a:rPr lang="zh-CN" altLang="en-US" sz="1800" dirty="0">
                <a:solidFill>
                  <a:srgbClr val="FFFFFF"/>
                </a:solidFill>
                <a:latin typeface="等线"/>
                <a:cs typeface="等线"/>
              </a:rPr>
              <a:t>课程学习圈</a:t>
            </a:r>
            <a:br>
              <a:rPr lang="zh-CN" altLang="en-US" sz="1800" dirty="0">
                <a:latin typeface="等线"/>
                <a:cs typeface="等线"/>
              </a:rPr>
            </a:b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0800"/>
            <a:ext cx="331152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819" y="2159635"/>
            <a:ext cx="7238365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0C01D89F-5AAE-45AF-91D3-FAF4EA9402CA}"/>
              </a:ext>
            </a:extLst>
          </p:cNvPr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E5B91E3-2FC7-465D-912C-CA553345B30A}"/>
              </a:ext>
            </a:extLst>
          </p:cNvPr>
          <p:cNvSpPr txBox="1">
            <a:spLocks/>
          </p:cNvSpPr>
          <p:nvPr userDrawn="1"/>
        </p:nvSpPr>
        <p:spPr>
          <a:xfrm>
            <a:off x="78739" y="-20598"/>
            <a:ext cx="33115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等线"/>
                <a:ea typeface="+mj-ea"/>
                <a:cs typeface="等线"/>
              </a:defRPr>
            </a:lvl1pPr>
          </a:lstStyle>
          <a:p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研之成理</a:t>
            </a:r>
            <a:r>
              <a:rPr lang="en-US" altLang="zh-CN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AIM</a:t>
            </a:r>
            <a:r>
              <a:rPr lang="en-US" altLang="zh-CN" kern="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D</a:t>
            </a: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kern="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C</a:t>
            </a:r>
            <a:r>
              <a:rPr lang="en-US" altLang="zh-CN" kern="0" spc="-1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P</a:t>
            </a:r>
            <a:r>
              <a:rPr lang="en-US" altLang="zh-CN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2K</a:t>
            </a: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99OwKlbngoUIZmoZWbGFo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mp.weixin.qq.com/s/2ljVH3RR03aoU_o7qYBCT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p.weixin.qq.com/s/2ljVH3RR03aoU_o7qYBCTg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erkwin.github.io/2018/07/19/MSD&#31639;&#25193;&#25955;&#31995;&#25968;&#30340;&#20960;&#31181;&#26041;&#27861;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bereva.com/4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erkwin.github.io/9999/12/01/GROMACS&#31243;&#24207;&#25991;&#26723;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075688"/>
            <a:ext cx="9144000" cy="196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333373" y="2702334"/>
            <a:ext cx="73534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r>
              <a:rPr lang="en-US" altLang="zh-CN" spc="-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</a:t>
            </a:r>
            <a:r>
              <a:rPr lang="zh-CN" altLang="en-US" spc="-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动力学轨迹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等线"/>
              <a:sym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3685" y="3318128"/>
            <a:ext cx="1978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等线"/>
                <a:sym typeface="微软雅黑" panose="020B0503020204020204" pitchFamily="34" charset="-122"/>
              </a:rPr>
              <a:t>主讲人</a:t>
            </a:r>
            <a:r>
              <a:rPr sz="22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等线"/>
                <a:sym typeface="微软雅黑" panose="020B0503020204020204" pitchFamily="34" charset="-122"/>
              </a:rPr>
              <a:t>：</a:t>
            </a:r>
            <a:r>
              <a:rPr lang="zh-CN" altLang="en-US" sz="22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等线"/>
                <a:sym typeface="微软雅黑" panose="020B0503020204020204" pitchFamily="34" charset="-122"/>
              </a:rPr>
              <a:t>许楠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等线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2273A-F1F1-4E7E-BF13-A96CF7AD283A}"/>
              </a:ext>
            </a:extLst>
          </p:cNvPr>
          <p:cNvSpPr txBox="1"/>
          <p:nvPr/>
        </p:nvSpPr>
        <p:spPr>
          <a:xfrm>
            <a:off x="2133600" y="5791200"/>
            <a:ext cx="521982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脚本和测试例子均可从我的仓库下载：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https://github.com/tamaswells/CP2K_scripts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04800"/>
            <a:ext cx="7861248" cy="554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考察每一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内系统密度的变化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density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用于计算一段时间内沿轴的平均密度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即可计算系统的密度，设置不同的起始时间即可计算不同时间段的系统密度。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文件里没有原子质量信息，需提供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文件预编译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grompp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-c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-p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gengzijisuan.top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gengzijisuan.mdp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-o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gengzijisuan.tpr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提取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1-2ps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方向系统密度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density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gengzijisuan.tpr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-o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density.xvg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sl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1 -relative -d Z -b 1 -e 2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D9F589-5943-48B3-83DD-AB454AF10237}"/>
              </a:ext>
            </a:extLst>
          </p:cNvPr>
          <p:cNvSpPr txBox="1"/>
          <p:nvPr/>
        </p:nvSpPr>
        <p:spPr>
          <a:xfrm>
            <a:off x="350197" y="6248400"/>
            <a:ext cx="8260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http://jerkwin.github.io/GMX/GMXprg/#gmx-density-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计算体系的密度翻译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阮洋</a:t>
            </a:r>
          </a:p>
        </p:txBody>
      </p:sp>
    </p:spTree>
    <p:extLst>
      <p:ext uri="{BB962C8B-B14F-4D97-AF65-F5344CB8AC3E}">
        <p14:creationId xmlns:p14="http://schemas.microsoft.com/office/powerpoint/2010/main" val="374852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04800"/>
            <a:ext cx="786124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循环考察每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系统的密度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EFBBB5-AE93-4076-AFC6-0E1ABF126754}"/>
              </a:ext>
            </a:extLst>
          </p:cNvPr>
          <p:cNvSpPr txBox="1"/>
          <p:nvPr/>
        </p:nvSpPr>
        <p:spPr>
          <a:xfrm>
            <a:off x="1219200" y="6400800"/>
            <a:ext cx="684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https://mp.weixin.qq.com/s/Y4tSdONsqa8Ozgl7E38TZQ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9C44F3-FD11-478C-823E-17E90DEC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53865"/>
            <a:ext cx="5105399" cy="3829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D4008E-E15F-4DF7-9BEA-4E7D64179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2" y="1219199"/>
            <a:ext cx="9052908" cy="11167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8BF2F0-5B83-4492-87E4-1450C249BD32}"/>
              </a:ext>
            </a:extLst>
          </p:cNvPr>
          <p:cNvSpPr txBox="1"/>
          <p:nvPr/>
        </p:nvSpPr>
        <p:spPr>
          <a:xfrm>
            <a:off x="5181600" y="123691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6ps 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个时间段，循环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A3D6DA-F6AA-43BC-9432-11CBE4AA11B3}"/>
              </a:ext>
            </a:extLst>
          </p:cNvPr>
          <p:cNvSpPr txBox="1"/>
          <p:nvPr/>
        </p:nvSpPr>
        <p:spPr>
          <a:xfrm>
            <a:off x="5562600" y="174842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改变起始时间，分析密度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9B7029-2369-42A8-A359-F4DA9E3FA08D}"/>
              </a:ext>
            </a:extLst>
          </p:cNvPr>
          <p:cNvSpPr txBox="1"/>
          <p:nvPr/>
        </p:nvSpPr>
        <p:spPr>
          <a:xfrm>
            <a:off x="3465806" y="189504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提取密度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01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6CCB2E2-FDB5-4876-852F-637220F4E8D7}"/>
              </a:ext>
            </a:extLst>
          </p:cNvPr>
          <p:cNvSpPr/>
          <p:nvPr/>
        </p:nvSpPr>
        <p:spPr>
          <a:xfrm>
            <a:off x="729032" y="1679198"/>
            <a:ext cx="8033968" cy="48013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!cp2k.inp</a:t>
            </a:r>
            <a:endParaRPr lang="en-GB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&amp;PRINT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&amp;TRAJECTORY  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50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步输出一帧轨迹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EACH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TRAJECTORY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&amp;VELOCITIES   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50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步输出一帧速度，若使用速度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信息，则必须与轨迹输出频率一致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EACH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VELOCITIES   </a:t>
            </a:r>
          </a:p>
          <a:p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&amp;CELL     </a:t>
            </a:r>
          </a:p>
          <a:p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 50  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步输出一帧晶格信息，频率不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      #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得低于轨迹输出频率</a:t>
            </a:r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</a:p>
          <a:p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  EACH</a:t>
            </a:r>
          </a:p>
          <a:p>
            <a:r>
              <a:rPr 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CELL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&amp;END PRINT</a:t>
            </a:r>
            <a:endParaRPr lang="en-GB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54628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NVT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系综轨迹分析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特点：系统盒子大小不会变化，与初始盒子一样，因此无需输出晶格文件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13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86124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第一次运行命令会提示没有晶格信息，需要补充并重新运行一次：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-x cp2k-pos-1.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                           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C8D520-6A06-4C5D-B798-62C968168729}"/>
              </a:ext>
            </a:extLst>
          </p:cNvPr>
          <p:cNvSpPr txBox="1"/>
          <p:nvPr/>
        </p:nvSpPr>
        <p:spPr>
          <a:xfrm>
            <a:off x="749352" y="2495596"/>
            <a:ext cx="7861248" cy="360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文件，如下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Input like this: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A B C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ALPHA BETA GAMMA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补充以下晶格信息：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7.82 7.82 7.82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90 90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重新运行脚本即可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-x cp2k-pos-1.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17C1E-3F8A-4473-AEDF-16D1A24A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76400"/>
            <a:ext cx="8915400" cy="6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861248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生成每种原子的索引文件：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make_ndx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8D9D39-9B13-4713-BF5E-77B6291A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15664"/>
            <a:ext cx="4526734" cy="27801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22593B-9162-4B6C-AF51-0C8B25BAA4D5}"/>
              </a:ext>
            </a:extLst>
          </p:cNvPr>
          <p:cNvSpPr txBox="1"/>
          <p:nvPr/>
        </p:nvSpPr>
        <p:spPr>
          <a:xfrm>
            <a:off x="3487771" y="1870188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选取所有的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6567A-ABDE-4E8D-9264-F71EF4E762FD}"/>
              </a:ext>
            </a:extLst>
          </p:cNvPr>
          <p:cNvSpPr txBox="1"/>
          <p:nvPr/>
        </p:nvSpPr>
        <p:spPr>
          <a:xfrm>
            <a:off x="3487771" y="3032350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选取所有的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BA1C0-36FF-4133-8A8F-96431D2CA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60811"/>
            <a:ext cx="7937908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86124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O-O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rdf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-n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index.ndx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980275-0397-45A4-94FC-FA857EA2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52" y="1752600"/>
            <a:ext cx="7228222" cy="47213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73F1A3-737A-47F1-95DA-FC69E5391017}"/>
              </a:ext>
            </a:extLst>
          </p:cNvPr>
          <p:cNvSpPr txBox="1"/>
          <p:nvPr/>
        </p:nvSpPr>
        <p:spPr>
          <a:xfrm>
            <a:off x="3286477" y="3743930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参考中心组选择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9F0CD7-816B-4EF8-8C69-29D668674883}"/>
              </a:ext>
            </a:extLst>
          </p:cNvPr>
          <p:cNvSpPr txBox="1"/>
          <p:nvPr/>
        </p:nvSpPr>
        <p:spPr>
          <a:xfrm>
            <a:off x="28956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Ctrl-D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停止选择，开始计算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315966-5464-4E3F-8855-34C29901FCDF}"/>
              </a:ext>
            </a:extLst>
          </p:cNvPr>
          <p:cNvSpPr txBox="1"/>
          <p:nvPr/>
        </p:nvSpPr>
        <p:spPr>
          <a:xfrm>
            <a:off x="5465848" y="5181600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6245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8216696" cy="142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（不能使用默认命令）：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-n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index.ndx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trestart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0.0005 -rmcomm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173D0-FAEA-4F60-8632-4634A0312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4"/>
          <a:stretch/>
        </p:blipFill>
        <p:spPr>
          <a:xfrm>
            <a:off x="355904" y="2080254"/>
            <a:ext cx="8788096" cy="4168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B5960F-57ED-407B-9DA0-364A694C0C38}"/>
              </a:ext>
            </a:extLst>
          </p:cNvPr>
          <p:cNvSpPr txBox="1"/>
          <p:nvPr/>
        </p:nvSpPr>
        <p:spPr>
          <a:xfrm>
            <a:off x="1752600" y="30845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的均方根位移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5C9E35-54BD-47E5-8104-7C201172EB06}"/>
              </a:ext>
            </a:extLst>
          </p:cNvPr>
          <p:cNvSpPr txBox="1"/>
          <p:nvPr/>
        </p:nvSpPr>
        <p:spPr>
          <a:xfrm>
            <a:off x="1828800" y="45092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去除系统的整体质心运动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71E6EC-F83D-49B1-B2E8-40600FCC7447}"/>
              </a:ext>
            </a:extLst>
          </p:cNvPr>
          <p:cNvSpPr txBox="1"/>
          <p:nvPr/>
        </p:nvSpPr>
        <p:spPr>
          <a:xfrm>
            <a:off x="2895600" y="56294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扩散系数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036125-35D4-4917-960B-EBCF1B440D38}"/>
              </a:ext>
            </a:extLst>
          </p:cNvPr>
          <p:cNvSpPr txBox="1"/>
          <p:nvPr/>
        </p:nvSpPr>
        <p:spPr>
          <a:xfrm>
            <a:off x="1524000" y="6379329"/>
            <a:ext cx="684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https://mp.weixin.qq.com/s/Y4tSdONsqa8Ozgl7E38TZQ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28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B07D2D-7F6A-4052-89C4-4084613F5F5D}"/>
              </a:ext>
            </a:extLst>
          </p:cNvPr>
          <p:cNvSpPr txBox="1"/>
          <p:nvPr/>
        </p:nvSpPr>
        <p:spPr>
          <a:xfrm>
            <a:off x="1270265" y="5934670"/>
            <a:ext cx="7101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https://mp.weixin.qq.com/s/99OwKlbngoUIZmoZWbGFog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https://mp.weixin.qq.com/s/2ljVH3RR03aoU_o7qYBCTg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http://bbs.keinsci.com/thread-13982-1-1.html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F2F012-269E-4805-847D-C7C57C4AA946}"/>
                  </a:ext>
                </a:extLst>
              </p:cNvPr>
              <p:cNvSpPr txBox="1"/>
              <p:nvPr/>
            </p:nvSpPr>
            <p:spPr>
              <a:xfrm>
                <a:off x="2514600" y="1227589"/>
                <a:ext cx="3718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sym typeface="微软雅黑" panose="020B0503020204020204" pitchFamily="34" charset="-122"/>
                        </a:rPr>
                        <m:t>𝑀𝑆𝐷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sym typeface="微软雅黑" panose="020B0503020204020204" pitchFamily="34" charset="-122"/>
                            </a:rPr>
                            <m:t>t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sym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sym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sym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sym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sym typeface="微软雅黑" panose="020B0503020204020204" pitchFamily="34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sym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sym typeface="微软雅黑" panose="020B0503020204020204" pitchFamily="34" charset="-122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sym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F2F012-269E-4805-847D-C7C57C4A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27589"/>
                <a:ext cx="3718379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C96E167-7F30-407E-AD73-5F0F10006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1" y="2146898"/>
            <a:ext cx="2895749" cy="13843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761BDA-7B41-40F0-B303-A1FA75832CA0}"/>
              </a:ext>
            </a:extLst>
          </p:cNvPr>
          <p:cNvSpPr txBox="1"/>
          <p:nvPr/>
        </p:nvSpPr>
        <p:spPr>
          <a:xfrm>
            <a:off x="3429000" y="1652803"/>
            <a:ext cx="25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多区段平均减小误差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F70950-16D3-4EE3-AD38-4434FC22C37B}"/>
              </a:ext>
            </a:extLst>
          </p:cNvPr>
          <p:cNvSpPr txBox="1"/>
          <p:nvPr/>
        </p:nvSpPr>
        <p:spPr>
          <a:xfrm>
            <a:off x="914474" y="3676471"/>
            <a:ext cx="251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若重启时间为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段参与平均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段参与平均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2A854C-D557-414B-86FA-5906DE862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370" y="2086940"/>
            <a:ext cx="2895749" cy="1384371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C1872949-DD21-4E29-83E1-27D8F89590FE}"/>
              </a:ext>
            </a:extLst>
          </p:cNvPr>
          <p:cNvSpPr/>
          <p:nvPr/>
        </p:nvSpPr>
        <p:spPr>
          <a:xfrm>
            <a:off x="6553200" y="2053785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9AC7A027-F827-4317-AA06-CC61F350FAC4}"/>
              </a:ext>
            </a:extLst>
          </p:cNvPr>
          <p:cNvSpPr/>
          <p:nvPr/>
        </p:nvSpPr>
        <p:spPr>
          <a:xfrm>
            <a:off x="6847840" y="2053785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D335406D-2E4C-40EA-B041-F80412940D44}"/>
              </a:ext>
            </a:extLst>
          </p:cNvPr>
          <p:cNvSpPr/>
          <p:nvPr/>
        </p:nvSpPr>
        <p:spPr>
          <a:xfrm>
            <a:off x="7477760" y="2053785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乘号 22">
            <a:extLst>
              <a:ext uri="{FF2B5EF4-FFF2-40B4-BE49-F238E27FC236}">
                <a16:creationId xmlns:a16="http://schemas.microsoft.com/office/drawing/2014/main" id="{78AEAC51-5418-4439-B63F-A1EF3ECA4AE0}"/>
              </a:ext>
            </a:extLst>
          </p:cNvPr>
          <p:cNvSpPr/>
          <p:nvPr/>
        </p:nvSpPr>
        <p:spPr>
          <a:xfrm>
            <a:off x="7772400" y="2053785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C2D481-5161-40AB-ABF4-08557CB3F85D}"/>
              </a:ext>
            </a:extLst>
          </p:cNvPr>
          <p:cNvSpPr txBox="1"/>
          <p:nvPr/>
        </p:nvSpPr>
        <p:spPr>
          <a:xfrm>
            <a:off x="6334797" y="3676471"/>
            <a:ext cx="251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若重启时间为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段参与平均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段参与平均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B947C3AD-59C6-4FB1-839C-72B02B6E8DAA}"/>
              </a:ext>
            </a:extLst>
          </p:cNvPr>
          <p:cNvSpPr/>
          <p:nvPr/>
        </p:nvSpPr>
        <p:spPr>
          <a:xfrm>
            <a:off x="7924800" y="3103891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1337CA-05B5-4536-96AB-F49B340D1893}"/>
              </a:ext>
            </a:extLst>
          </p:cNvPr>
          <p:cNvSpPr/>
          <p:nvPr/>
        </p:nvSpPr>
        <p:spPr>
          <a:xfrm>
            <a:off x="889074" y="4649015"/>
            <a:ext cx="6730926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模拟时间短，而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trestart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，可能一段模拟才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个结构参与平均，误差会很大，因此重启时间需要取比较小的值以减小误差。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C784D5-9425-4D98-A3EE-4234C2922964}"/>
              </a:ext>
            </a:extLst>
          </p:cNvPr>
          <p:cNvSpPr txBox="1"/>
          <p:nvPr/>
        </p:nvSpPr>
        <p:spPr>
          <a:xfrm>
            <a:off x="749352" y="384076"/>
            <a:ext cx="8216696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trestart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的影响：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DC8EC750-431E-4742-BE73-49A78D2C992C}"/>
              </a:ext>
            </a:extLst>
          </p:cNvPr>
          <p:cNvSpPr/>
          <p:nvPr/>
        </p:nvSpPr>
        <p:spPr>
          <a:xfrm>
            <a:off x="6477000" y="2802487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D794436-509C-4ACF-BEF0-E6FA08749F4E}"/>
              </a:ext>
            </a:extLst>
          </p:cNvPr>
          <p:cNvSpPr/>
          <p:nvPr/>
        </p:nvSpPr>
        <p:spPr>
          <a:xfrm>
            <a:off x="6705600" y="2784296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68DAB892-15B7-4252-8CC5-81EB591441CB}"/>
              </a:ext>
            </a:extLst>
          </p:cNvPr>
          <p:cNvSpPr/>
          <p:nvPr/>
        </p:nvSpPr>
        <p:spPr>
          <a:xfrm>
            <a:off x="7315200" y="2743200"/>
            <a:ext cx="228600" cy="245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4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FBDB4C-C6E5-4073-AEEF-0ECA376E0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75001"/>
            <a:ext cx="4064000" cy="304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1F2D2C-5192-4288-A09C-8F73B9127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04516"/>
            <a:ext cx="4267200" cy="3200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4DAFEA-B663-4D0B-B5BA-8B917799D1D2}"/>
              </a:ext>
            </a:extLst>
          </p:cNvPr>
          <p:cNvSpPr txBox="1"/>
          <p:nvPr/>
        </p:nvSpPr>
        <p:spPr>
          <a:xfrm>
            <a:off x="6502349" y="2856201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明显的二次项特征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B07D2D-7F6A-4052-89C4-4084613F5F5D}"/>
              </a:ext>
            </a:extLst>
          </p:cNvPr>
          <p:cNvSpPr txBox="1"/>
          <p:nvPr/>
        </p:nvSpPr>
        <p:spPr>
          <a:xfrm>
            <a:off x="1270266" y="6260068"/>
            <a:ext cx="677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5"/>
              </a:rPr>
              <a:t>https://mp.weixin.qq.com/s/2ljVH3RR03aoU_o7qYBCTg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D6167-3D3F-4440-89BF-562720789B0C}"/>
              </a:ext>
            </a:extLst>
          </p:cNvPr>
          <p:cNvSpPr/>
          <p:nvPr/>
        </p:nvSpPr>
        <p:spPr>
          <a:xfrm>
            <a:off x="848408" y="3863512"/>
            <a:ext cx="6730926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-rmcomm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去除质心运动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87D457-E04C-4641-8F44-68C457D334C4}"/>
              </a:ext>
            </a:extLst>
          </p:cNvPr>
          <p:cNvSpPr/>
          <p:nvPr/>
        </p:nvSpPr>
        <p:spPr>
          <a:xfrm>
            <a:off x="5029200" y="3879812"/>
            <a:ext cx="6730926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-rmcomm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去除质心运动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76412A-7AAF-42AA-9C9B-CDF99AF2411C}"/>
              </a:ext>
            </a:extLst>
          </p:cNvPr>
          <p:cNvSpPr/>
          <p:nvPr/>
        </p:nvSpPr>
        <p:spPr>
          <a:xfrm>
            <a:off x="889074" y="4462116"/>
            <a:ext cx="7340526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进行的动力学模拟会自动去除整体质心运动，但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未去除质心运动，质心平动的速度远远大于自扩散，因此未去除质心运动时，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很大。若未去除质心运动，整体有一个匀速的速度，从而在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上有一个明显的二次项特征。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13FD82-A9C6-4B43-AE07-CACD8C70C1B0}"/>
              </a:ext>
            </a:extLst>
          </p:cNvPr>
          <p:cNvSpPr txBox="1"/>
          <p:nvPr/>
        </p:nvSpPr>
        <p:spPr>
          <a:xfrm>
            <a:off x="749352" y="384076"/>
            <a:ext cx="8216696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质心运动的影响：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66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B07D2D-7F6A-4052-89C4-4084613F5F5D}"/>
              </a:ext>
            </a:extLst>
          </p:cNvPr>
          <p:cNvSpPr txBox="1"/>
          <p:nvPr/>
        </p:nvSpPr>
        <p:spPr>
          <a:xfrm>
            <a:off x="914400" y="5993583"/>
            <a:ext cx="8117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https://jerkwin.github.io/2018/07/19/MSD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算扩散系数的几种方法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https://jerkwin.github.io/2017/05/02/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扩散模式的分类以及扩散系数的计算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76412A-7AAF-42AA-9C9B-CDF99AF2411C}"/>
              </a:ext>
            </a:extLst>
          </p:cNvPr>
          <p:cNvSpPr/>
          <p:nvPr/>
        </p:nvSpPr>
        <p:spPr>
          <a:xfrm>
            <a:off x="877581" y="3539708"/>
            <a:ext cx="7388838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数据正比的线性部分约为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2-6 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，因此在计算扩散系数时拟合区间选择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2-6ps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。默认的拟合区间为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(10%-90%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的区间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。但是模拟的时间尺度太小，误差较大，一般模拟时间会取最大关联时间的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倍以上（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 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13FD82-A9C6-4B43-AE07-CACD8C70C1B0}"/>
              </a:ext>
            </a:extLst>
          </p:cNvPr>
          <p:cNvSpPr txBox="1"/>
          <p:nvPr/>
        </p:nvSpPr>
        <p:spPr>
          <a:xfrm>
            <a:off x="749352" y="384076"/>
            <a:ext cx="8216696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拟合区间的选择：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72052E-0B08-4EC8-BD52-F2FC90F6C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220" y="304800"/>
            <a:ext cx="4042611" cy="32403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91BB1B-7D35-4589-956A-B4BAB6D8DBCE}"/>
              </a:ext>
            </a:extLst>
          </p:cNvPr>
          <p:cNvSpPr txBox="1"/>
          <p:nvPr/>
        </p:nvSpPr>
        <p:spPr>
          <a:xfrm>
            <a:off x="764592" y="4815708"/>
            <a:ext cx="821669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-n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index.ndx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trestart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0.0005 –rmcomm  -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beginfit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2 -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endfit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6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7741C3-98D4-4FB7-AD6F-E674B0D23FDC}"/>
              </a:ext>
            </a:extLst>
          </p:cNvPr>
          <p:cNvSpPr txBox="1"/>
          <p:nvPr/>
        </p:nvSpPr>
        <p:spPr>
          <a:xfrm>
            <a:off x="4228878" y="611213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无障碍的定向扩散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71593FD4-DFAE-4B9C-8D6E-05113D13B512}"/>
              </a:ext>
            </a:extLst>
          </p:cNvPr>
          <p:cNvSpPr/>
          <p:nvPr/>
        </p:nvSpPr>
        <p:spPr>
          <a:xfrm>
            <a:off x="3810000" y="685800"/>
            <a:ext cx="381000" cy="26105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9CF36F-7CAE-48DC-8DB7-AB3C42B349F3}"/>
              </a:ext>
            </a:extLst>
          </p:cNvPr>
          <p:cNvSpPr txBox="1"/>
          <p:nvPr/>
        </p:nvSpPr>
        <p:spPr>
          <a:xfrm>
            <a:off x="4000500" y="1282269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正常扩散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131FD-68E4-42B1-8007-740285A31CFC}"/>
              </a:ext>
            </a:extLst>
          </p:cNvPr>
          <p:cNvSpPr txBox="1"/>
          <p:nvPr/>
        </p:nvSpPr>
        <p:spPr>
          <a:xfrm>
            <a:off x="5775845" y="1383268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点太少，误差大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D7F83D4B-64B7-460F-9FD3-64CF584AA1C7}"/>
              </a:ext>
            </a:extLst>
          </p:cNvPr>
          <p:cNvSpPr/>
          <p:nvPr/>
        </p:nvSpPr>
        <p:spPr>
          <a:xfrm>
            <a:off x="6192349" y="1144499"/>
            <a:ext cx="381000" cy="26105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大括号 8">
            <a:extLst>
              <a:ext uri="{FF2B5EF4-FFF2-40B4-BE49-F238E27FC236}">
                <a16:creationId xmlns:a16="http://schemas.microsoft.com/office/drawing/2014/main" id="{CC406177-D3BA-4340-9F25-12F632F3BA69}"/>
              </a:ext>
            </a:extLst>
          </p:cNvPr>
          <p:cNvSpPr/>
          <p:nvPr/>
        </p:nvSpPr>
        <p:spPr>
          <a:xfrm rot="16200000">
            <a:off x="4196192" y="534770"/>
            <a:ext cx="609600" cy="172033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7090C9-5809-411D-9F9A-2040863CB9A1}"/>
              </a:ext>
            </a:extLst>
          </p:cNvPr>
          <p:cNvSpPr txBox="1"/>
          <p:nvPr/>
        </p:nvSpPr>
        <p:spPr>
          <a:xfrm>
            <a:off x="3831578" y="60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分子动力学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22ED0D-44FD-469C-9E8F-17B7114CDD16}"/>
              </a:ext>
            </a:extLst>
          </p:cNvPr>
          <p:cNvSpPr txBox="1"/>
          <p:nvPr/>
        </p:nvSpPr>
        <p:spPr>
          <a:xfrm>
            <a:off x="1972270" y="1771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经典力场分子动力学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04C7E-6773-4282-90FB-2369B6EB4441}"/>
              </a:ext>
            </a:extLst>
          </p:cNvPr>
          <p:cNvSpPr txBox="1"/>
          <p:nvPr/>
        </p:nvSpPr>
        <p:spPr>
          <a:xfrm>
            <a:off x="4789438" y="17714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第一性原理分子动力学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119DCC45-BAB2-4813-A788-01E1D4234438}"/>
              </a:ext>
            </a:extLst>
          </p:cNvPr>
          <p:cNvSpPr/>
          <p:nvPr/>
        </p:nvSpPr>
        <p:spPr>
          <a:xfrm rot="16200000">
            <a:off x="2710428" y="1988404"/>
            <a:ext cx="609600" cy="10668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5EDCFC-EC4C-4C19-9932-023849920DA2}"/>
              </a:ext>
            </a:extLst>
          </p:cNvPr>
          <p:cNvSpPr txBox="1"/>
          <p:nvPr/>
        </p:nvSpPr>
        <p:spPr>
          <a:xfrm>
            <a:off x="1369368" y="2902804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LAMMPS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lammpstrj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C0D04-0B36-4A7D-80F9-46F59BB4E9F0}"/>
              </a:ext>
            </a:extLst>
          </p:cNvPr>
          <p:cNvSpPr txBox="1"/>
          <p:nvPr/>
        </p:nvSpPr>
        <p:spPr>
          <a:xfrm>
            <a:off x="7589460" y="30756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动力学引擎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8CA1816B-E211-46EA-BC2D-FBB4875C0AC1}"/>
              </a:ext>
            </a:extLst>
          </p:cNvPr>
          <p:cNvSpPr/>
          <p:nvPr/>
        </p:nvSpPr>
        <p:spPr>
          <a:xfrm rot="16200000">
            <a:off x="5731133" y="1988404"/>
            <a:ext cx="609600" cy="10668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A7E192-47DC-413F-BDAB-9DD80736B8E2}"/>
              </a:ext>
            </a:extLst>
          </p:cNvPr>
          <p:cNvSpPr txBox="1"/>
          <p:nvPr/>
        </p:nvSpPr>
        <p:spPr>
          <a:xfrm>
            <a:off x="2893368" y="29028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GROMACS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gro,xtc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A28BCE-E199-4245-9ED5-B8565C8CEA2B}"/>
              </a:ext>
            </a:extLst>
          </p:cNvPr>
          <p:cNvSpPr txBox="1"/>
          <p:nvPr/>
        </p:nvSpPr>
        <p:spPr>
          <a:xfrm>
            <a:off x="4644582" y="2902804"/>
            <a:ext cx="17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VASP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XDATCAR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A6BCCB-2CE1-445E-983A-010BBC4C9C24}"/>
              </a:ext>
            </a:extLst>
          </p:cNvPr>
          <p:cNvSpPr txBox="1"/>
          <p:nvPr/>
        </p:nvSpPr>
        <p:spPr>
          <a:xfrm>
            <a:off x="6019800" y="290280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CP2K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1963D5-943E-4920-A285-C09F7C511B58}"/>
              </a:ext>
            </a:extLst>
          </p:cNvPr>
          <p:cNvSpPr txBox="1"/>
          <p:nvPr/>
        </p:nvSpPr>
        <p:spPr>
          <a:xfrm>
            <a:off x="4286689" y="492176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1F14C8-BCA4-4A2F-AF4A-5EF11F03E04D}"/>
              </a:ext>
            </a:extLst>
          </p:cNvPr>
          <p:cNvSpPr txBox="1"/>
          <p:nvPr/>
        </p:nvSpPr>
        <p:spPr>
          <a:xfrm>
            <a:off x="2522112" y="4921769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9E27DE-DC8C-432D-A45B-F0A7FCCF614C}"/>
              </a:ext>
            </a:extLst>
          </p:cNvPr>
          <p:cNvSpPr txBox="1"/>
          <p:nvPr/>
        </p:nvSpPr>
        <p:spPr>
          <a:xfrm>
            <a:off x="762000" y="4921769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 Analysis,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mdtraj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9BB3B6-7A28-4EC8-AF32-474DD6DAC038}"/>
              </a:ext>
            </a:extLst>
          </p:cNvPr>
          <p:cNvCxnSpPr>
            <a:stCxn id="23" idx="2"/>
            <a:endCxn id="34" idx="0"/>
          </p:cNvCxnSpPr>
          <p:nvPr/>
        </p:nvCxnSpPr>
        <p:spPr>
          <a:xfrm flipH="1">
            <a:off x="3203870" y="3549135"/>
            <a:ext cx="474328" cy="1372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D56758F-5F46-4775-BA89-62C3FC74EA3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563662" y="3549135"/>
            <a:ext cx="2114536" cy="1372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28432F6-F0C9-4BAF-A1EF-F85B83D8AF86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563662" y="3549135"/>
            <a:ext cx="685114" cy="1372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9A6E79B-206A-4A4E-B040-91BE0B77F6FD}"/>
              </a:ext>
            </a:extLst>
          </p:cNvPr>
          <p:cNvSpPr txBox="1"/>
          <p:nvPr/>
        </p:nvSpPr>
        <p:spPr>
          <a:xfrm>
            <a:off x="5671766" y="4876800"/>
            <a:ext cx="95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vaspkit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719ACE9-2253-4D06-8B55-AC7D597E90C1}"/>
              </a:ext>
            </a:extLst>
          </p:cNvPr>
          <p:cNvSpPr txBox="1"/>
          <p:nvPr/>
        </p:nvSpPr>
        <p:spPr>
          <a:xfrm>
            <a:off x="609600" y="5679303"/>
            <a:ext cx="164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支持的动力学轨迹格式较多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D6F240-A228-41E5-A85F-91C851E645B6}"/>
              </a:ext>
            </a:extLst>
          </p:cNvPr>
          <p:cNvSpPr txBox="1"/>
          <p:nvPr/>
        </p:nvSpPr>
        <p:spPr>
          <a:xfrm>
            <a:off x="2452816" y="5679303"/>
            <a:ext cx="158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易用，只支持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动力学轨迹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9444B7-DFED-4E85-99AC-33281C18B9A5}"/>
              </a:ext>
            </a:extLst>
          </p:cNvPr>
          <p:cNvSpPr txBox="1"/>
          <p:nvPr/>
        </p:nvSpPr>
        <p:spPr>
          <a:xfrm>
            <a:off x="4129216" y="5679303"/>
            <a:ext cx="158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显示功能强，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分析功能有限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5D2415-39B5-47F7-B6FC-879B6FB23EEA}"/>
              </a:ext>
            </a:extLst>
          </p:cNvPr>
          <p:cNvSpPr txBox="1"/>
          <p:nvPr/>
        </p:nvSpPr>
        <p:spPr>
          <a:xfrm>
            <a:off x="5729416" y="5679303"/>
            <a:ext cx="158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动力学轨迹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EEF7CE-814A-42FB-815D-C6A770C18B44}"/>
              </a:ext>
            </a:extLst>
          </p:cNvPr>
          <p:cNvSpPr txBox="1"/>
          <p:nvPr/>
        </p:nvSpPr>
        <p:spPr>
          <a:xfrm>
            <a:off x="7589460" y="4876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轨迹分析工具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1EDEDA-0707-425E-A2C1-48F44D6B90A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4657945" y="3549135"/>
            <a:ext cx="836678" cy="13726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D541CC-35A2-4537-BD2F-0DB2EDD5096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4657945" y="3549135"/>
            <a:ext cx="1845321" cy="13726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9E543D-71B7-44E4-8C53-7FE53F88440D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2248776" y="3549135"/>
            <a:ext cx="2409169" cy="13726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6E9AA17-A032-41FF-856C-5CBEC64E96B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3678198" y="3549135"/>
            <a:ext cx="979747" cy="13726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33348F9-BA91-4FA1-9CF1-50BB2A3E787F}"/>
              </a:ext>
            </a:extLst>
          </p:cNvPr>
          <p:cNvCxnSpPr>
            <a:stCxn id="24" idx="2"/>
            <a:endCxn id="47" idx="0"/>
          </p:cNvCxnSpPr>
          <p:nvPr/>
        </p:nvCxnSpPr>
        <p:spPr>
          <a:xfrm>
            <a:off x="5494623" y="3549135"/>
            <a:ext cx="655960" cy="1327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0FCD026-6D63-4064-A950-A0118ECD0915}"/>
              </a:ext>
            </a:extLst>
          </p:cNvPr>
          <p:cNvSpPr txBox="1"/>
          <p:nvPr/>
        </p:nvSpPr>
        <p:spPr>
          <a:xfrm>
            <a:off x="6648604" y="3468054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CP2K2GRO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62B4C8BC-D29F-488B-91DA-E8CFA9E9A257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3203870" y="3549135"/>
            <a:ext cx="3425530" cy="137263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D69A8BF-FEAD-44F1-BDEB-8D25C3EE8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961" y="3487353"/>
            <a:ext cx="2125309" cy="1428954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010CA91-C566-4AD8-9CE2-AD655A99C680}"/>
              </a:ext>
            </a:extLst>
          </p:cNvPr>
          <p:cNvSpPr txBox="1"/>
          <p:nvPr/>
        </p:nvSpPr>
        <p:spPr>
          <a:xfrm>
            <a:off x="4349294" y="4199918"/>
            <a:ext cx="2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XDATCAR2GRO</a:t>
            </a:r>
          </a:p>
        </p:txBody>
      </p:sp>
    </p:spTree>
    <p:extLst>
      <p:ext uri="{BB962C8B-B14F-4D97-AF65-F5344CB8AC3E}">
        <p14:creationId xmlns:p14="http://schemas.microsoft.com/office/powerpoint/2010/main" val="408159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8013648" cy="682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氢键的计算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计算，因为没有给出正确的拓扑信息。但是可以调用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包结合自己的代码分析生成的轨迹。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pip install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MDAnalysis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--user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转换成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-c cp2k-1.cell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文件识别为轨迹，因此先转换成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xtc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0 |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gmx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trjconv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-f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-s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-o 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gengzijisuan.xtc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mda.Universe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gengzijisuan.xtc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hb.py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对于冰，输出平均的氢键总数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 191.6,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的氢键有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个氢键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对于水，输出平均的氢键总数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 186.6,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的氢键有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3.89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个氢键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1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8013648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氢键的计算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DD8E66-A3AE-42FE-8030-AC7FDADE1D96}"/>
              </a:ext>
            </a:extLst>
          </p:cNvPr>
          <p:cNvSpPr txBox="1"/>
          <p:nvPr/>
        </p:nvSpPr>
        <p:spPr>
          <a:xfrm>
            <a:off x="381000" y="6311141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http://jerkwin.github.io/2016/12/31/GROMACS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中的氢键判定标准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2A7CA8-DD4E-42E9-ACF3-37C1A08DD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696" b="52222"/>
          <a:stretch/>
        </p:blipFill>
        <p:spPr bwMode="auto">
          <a:xfrm>
            <a:off x="2514600" y="887177"/>
            <a:ext cx="4724375" cy="228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784CE3D-EE87-4647-B571-43DDC41CDC2C}"/>
                  </a:ext>
                </a:extLst>
              </p:cNvPr>
              <p:cNvSpPr txBox="1"/>
              <p:nvPr/>
            </p:nvSpPr>
            <p:spPr>
              <a:xfrm>
                <a:off x="3429000" y="3339005"/>
                <a:ext cx="2473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≈1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≤3.5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微软雅黑" panose="020B0503020204020204" pitchFamily="34" charset="-122"/>
                      </a:rPr>
                      <m:t>≤30°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784CE3D-EE87-4647-B571-43DDC41C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39005"/>
                <a:ext cx="2473779" cy="276999"/>
              </a:xfrm>
              <a:prstGeom prst="rect">
                <a:avLst/>
              </a:prstGeom>
              <a:blipFill>
                <a:blip r:embed="rId4"/>
                <a:stretch>
                  <a:fillRect l="-3457" r="-172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8B5E3B-184A-47B9-9DE8-83790DA66F57}"/>
                  </a:ext>
                </a:extLst>
              </p:cNvPr>
              <p:cNvSpPr/>
              <p:nvPr/>
            </p:nvSpPr>
            <p:spPr>
              <a:xfrm>
                <a:off x="877581" y="3774741"/>
                <a:ext cx="7388838" cy="2536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对每一帧进行迭代，对所有的氧原子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进行迭代，以其为受体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对所有的氧原子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j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进行迭代，计算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ij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距离，选择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𝑖𝑗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≤3.5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的氧原子作为施体。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对所有的氢原子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迭代，计算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jk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距离，选择最近的两个原子作为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j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原子的两个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H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原子。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如果夹角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不大于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30°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，则记为有效的氢键。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8B5E3B-184A-47B9-9DE8-83790DA66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1" y="3774741"/>
                <a:ext cx="7388838" cy="2536400"/>
              </a:xfrm>
              <a:prstGeom prst="rect">
                <a:avLst/>
              </a:prstGeom>
              <a:blipFill>
                <a:blip r:embed="rId5"/>
                <a:stretch>
                  <a:fillRect l="-908" b="-3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6CCB2E2-FDB5-4876-852F-637220F4E8D7}"/>
              </a:ext>
            </a:extLst>
          </p:cNvPr>
          <p:cNvSpPr/>
          <p:nvPr/>
        </p:nvSpPr>
        <p:spPr>
          <a:xfrm>
            <a:off x="838200" y="3581400"/>
            <a:ext cx="7924800" cy="258532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GB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cp2k2gro.py -h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Usage: cp2k2gro.py [options]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Options: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-h, --help show this help message and exit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-x XYZ, --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=XYZ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xyz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filename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-v VELOCITY, --velocity=VELOCITY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velocity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filename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-c CELL, --cell=CELL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filename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-f GRO_NAME, --filename=GRO_NAME name for new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file 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-a, --all Generate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mdp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and top files.</a:t>
            </a:r>
            <a:endParaRPr lang="en-GB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546288" cy="30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CP2K2GRO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使用平台：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生成的轨迹文件（和速度文件）转换成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轨迹格式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示例：转换坐标文件：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-x cp2k-pos-1.xyz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写入晶格矢量和速度信息：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-x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cp2k-pos-1.xyz -c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cp2k-1.cell -v cp2k-vel-1.xyz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EB5EAC-EECC-4D65-8AEB-FCF091B3BB26}"/>
              </a:ext>
            </a:extLst>
          </p:cNvPr>
          <p:cNvSpPr txBox="1"/>
          <p:nvPr/>
        </p:nvSpPr>
        <p:spPr>
          <a:xfrm>
            <a:off x="1182375" y="6324600"/>
            <a:ext cx="684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https://mp.weixin.qq.com/s/Y4tSdONsqa8Ozgl7E38TZQ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2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DFEE75-9C2D-4EAD-AD69-028126DE2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98629"/>
              </p:ext>
            </p:extLst>
          </p:nvPr>
        </p:nvGraphicFramePr>
        <p:xfrm>
          <a:off x="304800" y="1183640"/>
          <a:ext cx="846895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3181679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41118661"/>
                    </a:ext>
                  </a:extLst>
                </a:gridCol>
                <a:gridCol w="2020495">
                  <a:extLst>
                    <a:ext uri="{9D8B030D-6E8A-4147-A177-3AD203B41FA5}">
                      <a16:colId xmlns:a16="http://schemas.microsoft.com/office/drawing/2014/main" val="3308305196"/>
                    </a:ext>
                  </a:extLst>
                </a:gridCol>
                <a:gridCol w="2714657">
                  <a:extLst>
                    <a:ext uri="{9D8B030D-6E8A-4147-A177-3AD203B41FA5}">
                      <a16:colId xmlns:a16="http://schemas.microsoft.com/office/drawing/2014/main" val="694565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命令行参数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是否带额外参数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是否必须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作用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2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-h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--help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强制显示帮助菜单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-x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</a:t>
                      </a:r>
                      <a:r>
                        <a:rPr lang="en-GB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xyz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坐标文件名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否，默认读取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cp2k-pos-1.xyz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读入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xyz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格式坐标文件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16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-v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--velocity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速度文件名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读入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xyz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格式速度文件（输出频率需与坐标一致，只支持默认的单位 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Bohr/a. u. time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0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-c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--cell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晶格文件名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读入晶格文件。若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NPT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系综必须提供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CELL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文件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-f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--filename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文件名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生成的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gro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文件名，默认为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system.gro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71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-a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--all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一起生成含有原子质量的</a:t>
                      </a:r>
                      <a:r>
                        <a:rPr lang="en-GB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top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文件，用于计算密度</a:t>
                      </a:r>
                      <a:endParaRPr lang="en-GB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48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1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6CCB2E2-FDB5-4876-852F-637220F4E8D7}"/>
              </a:ext>
            </a:extLst>
          </p:cNvPr>
          <p:cNvSpPr/>
          <p:nvPr/>
        </p:nvSpPr>
        <p:spPr>
          <a:xfrm>
            <a:off x="760690" y="2895600"/>
            <a:ext cx="7773710" cy="286232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GB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XDATCAR_toolkit.py  -h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Usage: XDATCAR_toolkit.py [options]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Options: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-h, --help            show this help message and exit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-b BEGIN, --begin=BEGIN   frames begin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-e END, --end=END     frames end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-t TIMESTEP, --timestep=TIMESTEP  timestep per frame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-p, --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pdb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choose whether to convert XDATCAR to PDB!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--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pbc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choose whether to </a:t>
            </a:r>
            <a:r>
              <a:rPr lang="en-GB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swrap</a:t>
            </a:r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PBC images!</a:t>
            </a:r>
          </a:p>
          <a:p>
            <a:r>
              <a:rPr lang="en-GB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--interval=INTERVAL   extract frames interval!</a:t>
            </a:r>
            <a:endParaRPr lang="en-GB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546288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#XDATCAR2GRO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使用平台：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生成的轨迹文件转换成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轨迹格式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示例：转换坐标文件： 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XDATCAR_toolkit.py -p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43B4-DBF4-4F7F-A705-B935AB93A54D}"/>
              </a:ext>
            </a:extLst>
          </p:cNvPr>
          <p:cNvSpPr txBox="1"/>
          <p:nvPr/>
        </p:nvSpPr>
        <p:spPr>
          <a:xfrm>
            <a:off x="1066800" y="6124912"/>
            <a:ext cx="710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Ref: https://mp.weixin.qq.com/s/99OwKlbngoUIZmoZWbGFog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6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8013648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控制参数文件，控制进行能量最小化、动力学以及各自的参数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.top 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拓扑文件，写入了原子的质量，电荷、成键参数以及非键参数等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坐标，或坐标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速度文件，也可用于记录轨迹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二进制坐标、速度或受力文件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之间可以互相转换。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B54F0-DA81-469F-89BC-C346BCD0CA3E}"/>
              </a:ext>
            </a:extLst>
          </p:cNvPr>
          <p:cNvSpPr/>
          <p:nvPr/>
        </p:nvSpPr>
        <p:spPr>
          <a:xfrm>
            <a:off x="574040" y="3276600"/>
            <a:ext cx="8153400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t=      0.0000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时间步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pt-BR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总原子数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1MOL      O    1   0.239   1.140   1.168 -0.2497 -0.4173  0.8709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残基名 原子名 序号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(nm)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       z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vx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(nm/ps)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pt-BR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1.2847  1.4834  1.3986  0.0000  0.0000  0.0000  0.0000  0.0000  0.0000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#v1(x) v2(y) v3(z) v1(y) v1(z) v2(x) v2(z) v3(x) v3(y)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支持非四方晶格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晶格矢量关系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只支持上对角元为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v1(x)       0         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v2(x)    v2(y)      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v3(x)    v3(y)    v3(z)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59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8699448" cy="610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sudo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apt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gromcas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#ubuntu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sudo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gromacs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#centos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http://sobereva.com/457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单机安装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gmx [commands]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参考李继存老师的博客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http://jerkwin.github.io/9999/12/01/GROMACS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程序文档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常用的分析功能：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gmx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rdf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径向分布函数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gmx density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密度分布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gmx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均方根位移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6CCB2E2-FDB5-4876-852F-637220F4E8D7}"/>
              </a:ext>
            </a:extLst>
          </p:cNvPr>
          <p:cNvSpPr/>
          <p:nvPr/>
        </p:nvSpPr>
        <p:spPr>
          <a:xfrm>
            <a:off x="729032" y="1679198"/>
            <a:ext cx="8033968" cy="48013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!cp2k.inp</a:t>
            </a:r>
            <a:endParaRPr lang="en-GB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&amp;PRINT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&amp;TRAJECTORY  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50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步输出一帧轨迹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EACH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TRAJECTORY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&amp;VELOCITIES   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50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步输出一帧速度，若使用速度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信息，则必须与轨迹输出频率一致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EACH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VELOCITIES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&amp;CELL  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&amp;EACH       MD  50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步输出一帧晶格信息，频率不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	      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得低于轨迹输出频率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&amp;END   EACH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&amp;END CELL  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&amp;END PRINT</a:t>
            </a:r>
            <a:endParaRPr lang="en-GB" dirty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546288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系综轨迹分析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特点：系统盒子大小会变化，因此需输出晶格文件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77E044-9698-4A55-97DE-61C7724D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01018"/>
            <a:ext cx="3581400" cy="355698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16F33E-9236-4078-AD30-ECFE3AA149F8}"/>
              </a:ext>
            </a:extLst>
          </p:cNvPr>
          <p:cNvSpPr txBox="1"/>
          <p:nvPr/>
        </p:nvSpPr>
        <p:spPr>
          <a:xfrm>
            <a:off x="749352" y="384076"/>
            <a:ext cx="7861248" cy="305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运行命令生成含有晶格信息的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cp2k2gro.py -x cp2k-pos-1.xyz -c cp2k-1.cell -f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                                 			</a:t>
            </a:r>
            <a:r>
              <a:rPr lang="en-US" altLang="zh-CN" u="sng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gengzijisuan.gro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–a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CP2K2GRO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自动生成最小功能的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文件用于记录原子质量，而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记录了原子坐标以及速度。用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可视化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为了显示周期性，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窗口中输入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box</a:t>
            </a:r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8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1954</Words>
  <Application>Microsoft Office PowerPoint</Application>
  <PresentationFormat>全屏显示(4:3)</PresentationFormat>
  <Paragraphs>258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微软雅黑</vt:lpstr>
      <vt:lpstr>Calibri</vt:lpstr>
      <vt:lpstr>Cambria Math</vt:lpstr>
      <vt:lpstr>Office Theme</vt:lpstr>
      <vt:lpstr>利用GROMACS分析CP2K动力学轨迹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Jin-Cheng</dc:creator>
  <cp:lastModifiedBy>许楠</cp:lastModifiedBy>
  <cp:revision>80</cp:revision>
  <dcterms:created xsi:type="dcterms:W3CDTF">2020-10-29T13:22:21Z</dcterms:created>
  <dcterms:modified xsi:type="dcterms:W3CDTF">2020-11-05T10:11:22Z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2020-10-29T00:00:00Z</vt:filetime>
  </property>
</Properties>
</file>