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32f234dc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32f234dc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Choice probability: effect on the </a:t>
            </a:r>
            <a:r>
              <a:rPr lang="en"/>
              <a:t>actual choice behavior. The difference between high vs no uncertainty bonus becomes clear when looking at the difference between choice probabilities.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Transition into how to test if people use the uncertainty bonus.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351c0320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351c0320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3e9f705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3e9f70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Mean discrimination ratios for all groups in Experi- ment 3. F-NS </a:t>
            </a:r>
            <a:r>
              <a:rPr lang="en" sz="1000">
                <a:solidFill>
                  <a:schemeClr val="dk1"/>
                </a:solidFill>
              </a:rPr>
              <a:t>=</a:t>
            </a:r>
            <a:r>
              <a:rPr lang="en" sz="800">
                <a:solidFill>
                  <a:schemeClr val="dk1"/>
                </a:solidFill>
              </a:rPr>
              <a:t>food deliveries, no stimulus presentations. </a:t>
            </a:r>
            <a:r>
              <a:rPr lang="en" sz="900">
                <a:solidFill>
                  <a:schemeClr val="dk1"/>
                </a:solidFill>
              </a:rPr>
              <a:t>F-S </a:t>
            </a:r>
            <a:r>
              <a:rPr lang="en" sz="1000">
                <a:solidFill>
                  <a:schemeClr val="dk1"/>
                </a:solidFill>
              </a:rPr>
              <a:t>= </a:t>
            </a:r>
            <a:r>
              <a:rPr lang="en" sz="800">
                <a:solidFill>
                  <a:schemeClr val="dk1"/>
                </a:solidFill>
              </a:rPr>
              <a:t>food deliveries, stimulus presentations on target lever. NF-NS </a:t>
            </a:r>
            <a:r>
              <a:rPr lang="en" sz="600">
                <a:solidFill>
                  <a:schemeClr val="dk1"/>
                </a:solidFill>
              </a:rPr>
              <a:t>= </a:t>
            </a:r>
            <a:r>
              <a:rPr lang="en" sz="800">
                <a:solidFill>
                  <a:schemeClr val="dk1"/>
                </a:solidFill>
              </a:rPr>
              <a:t>no food and no stimulus presentations. NF-S </a:t>
            </a:r>
            <a:r>
              <a:rPr lang="en" sz="600">
                <a:solidFill>
                  <a:schemeClr val="dk1"/>
                </a:solidFill>
              </a:rPr>
              <a:t>= </a:t>
            </a:r>
            <a:r>
              <a:rPr lang="en" sz="800">
                <a:solidFill>
                  <a:schemeClr val="dk1"/>
                </a:solidFill>
              </a:rPr>
              <a:t>no food presenta- tions, stimulus presentations on target lever. Phase 2 </a:t>
            </a:r>
            <a:r>
              <a:rPr lang="en" sz="600">
                <a:solidFill>
                  <a:schemeClr val="dk1"/>
                </a:solidFill>
              </a:rPr>
              <a:t>= </a:t>
            </a:r>
            <a:r>
              <a:rPr lang="en" sz="800">
                <a:solidFill>
                  <a:schemeClr val="dk1"/>
                </a:solidFill>
              </a:rPr>
              <a:t>same con- tingencies except food never presented within 5 sec of a response.</a:t>
            </a:r>
            <a:endParaRPr sz="8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3e9f705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3e9f705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Mean discrimination ratios for all groups in Experi- ment 3. F-NS </a:t>
            </a:r>
            <a:r>
              <a:rPr lang="en" sz="1000">
                <a:solidFill>
                  <a:schemeClr val="dk1"/>
                </a:solidFill>
              </a:rPr>
              <a:t>=</a:t>
            </a:r>
            <a:r>
              <a:rPr lang="en" sz="800">
                <a:solidFill>
                  <a:schemeClr val="dk1"/>
                </a:solidFill>
              </a:rPr>
              <a:t>food deliveries, no stimulus presentations. </a:t>
            </a:r>
            <a:r>
              <a:rPr lang="en" sz="900">
                <a:solidFill>
                  <a:schemeClr val="dk1"/>
                </a:solidFill>
              </a:rPr>
              <a:t>F-S </a:t>
            </a:r>
            <a:r>
              <a:rPr lang="en" sz="1000">
                <a:solidFill>
                  <a:schemeClr val="dk1"/>
                </a:solidFill>
              </a:rPr>
              <a:t>= </a:t>
            </a:r>
            <a:r>
              <a:rPr lang="en" sz="800">
                <a:solidFill>
                  <a:schemeClr val="dk1"/>
                </a:solidFill>
              </a:rPr>
              <a:t>food deliveries, stimulus presentations on target lever. NF-NS </a:t>
            </a:r>
            <a:r>
              <a:rPr lang="en" sz="600">
                <a:solidFill>
                  <a:schemeClr val="dk1"/>
                </a:solidFill>
              </a:rPr>
              <a:t>= </a:t>
            </a:r>
            <a:r>
              <a:rPr lang="en" sz="800">
                <a:solidFill>
                  <a:schemeClr val="dk1"/>
                </a:solidFill>
              </a:rPr>
              <a:t>no food and no stimulus presentations. NF-S </a:t>
            </a:r>
            <a:r>
              <a:rPr lang="en" sz="600">
                <a:solidFill>
                  <a:schemeClr val="dk1"/>
                </a:solidFill>
              </a:rPr>
              <a:t>= </a:t>
            </a:r>
            <a:r>
              <a:rPr lang="en" sz="800">
                <a:solidFill>
                  <a:schemeClr val="dk1"/>
                </a:solidFill>
              </a:rPr>
              <a:t>no food presenta- tions, stimulus presentations on target lever. Phase 2 </a:t>
            </a:r>
            <a:r>
              <a:rPr lang="en" sz="600">
                <a:solidFill>
                  <a:schemeClr val="dk1"/>
                </a:solidFill>
              </a:rPr>
              <a:t>= </a:t>
            </a:r>
            <a:r>
              <a:rPr lang="en" sz="800">
                <a:solidFill>
                  <a:schemeClr val="dk1"/>
                </a:solidFill>
              </a:rPr>
              <a:t>same con- tingencies except food never presented within 5 sec of a response.</a:t>
            </a:r>
            <a:endParaRPr sz="8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351c032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351c032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signals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32f234dc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32f234dc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351c0320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351c032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351c0320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351c0320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200">
                <a:solidFill>
                  <a:srgbClr val="1A1A1A"/>
                </a:solidFill>
                <a:highlight>
                  <a:srgbClr val="FFFFFF"/>
                </a:highlight>
              </a:rPr>
              <a:t>Phasic LC -&gt; Phasic NE release -&gt; Increased responsivity -&gt; Potentiated processing of stimuli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351c032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351c032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Figure 1. The four-armed bandit task. Participants made repeated choices between four slot machines. Unlike standard slots, the mean payoffs of</a:t>
            </a:r>
            <a:endParaRPr sz="1300"/>
          </a:p>
          <a:p>
            <a:pPr indent="0" lvl="0" marL="0" rtl="0" algn="l">
              <a:spcBef>
                <a:spcPts val="0"/>
              </a:spcBef>
              <a:spcAft>
                <a:spcPts val="0"/>
              </a:spcAft>
              <a:buNone/>
            </a:pPr>
            <a:r>
              <a:rPr lang="en" sz="1300"/>
              <a:t>the four machines changed gradually and independently from trial to trial (four colored lines). Participants were encouraged to earn as many points as possible during</a:t>
            </a:r>
            <a:endParaRPr sz="1300"/>
          </a:p>
          <a:p>
            <a:pPr indent="0" lvl="0" marL="0" rtl="0" algn="l">
              <a:spcBef>
                <a:spcPts val="0"/>
              </a:spcBef>
              <a:spcAft>
                <a:spcPts val="0"/>
              </a:spcAft>
              <a:buNone/>
            </a:pPr>
            <a:r>
              <a:rPr lang="en" sz="1300"/>
              <a:t>the experiment. After the experiment, each choice was classified as exploitative or exploratory using a computational model of reinforcement learning.</a:t>
            </a:r>
            <a:endParaRPr sz="1300"/>
          </a:p>
          <a:p>
            <a:pPr indent="0" lvl="0" marL="0" rtl="0" algn="l">
              <a:spcBef>
                <a:spcPts val="0"/>
              </a:spcBef>
              <a:spcAft>
                <a:spcPts val="0"/>
              </a:spcAft>
              <a:buNone/>
            </a:pPr>
            <a:r>
              <a:t/>
            </a:r>
            <a:endParaRPr/>
          </a:p>
          <a:p>
            <a:pPr indent="0" lvl="0" marL="0" rtl="0" algn="l">
              <a:spcBef>
                <a:spcPts val="0"/>
              </a:spcBef>
              <a:spcAft>
                <a:spcPts val="0"/>
              </a:spcAft>
              <a:buNone/>
            </a:pPr>
            <a:r>
              <a:rPr b="1" lang="en" sz="1300"/>
              <a:t>In our simulation we kept the mean payoffs of each slot machine fixed over time.</a:t>
            </a:r>
            <a:endParaRPr b="1"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351c032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351c032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mbria"/>
                <a:ea typeface="Cambria"/>
                <a:cs typeface="Cambria"/>
                <a:sym typeface="Cambria"/>
              </a:rPr>
              <a:t>M # expected reward probability (mean of beta distribution)</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V # reward uncertainty (variance of beta distribution)</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Q # decision value</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P # choice probabilities</a:t>
            </a:r>
            <a:endParaRPr sz="15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rPr lang="en" sz="1300" u="sng">
                <a:solidFill>
                  <a:schemeClr val="dk1"/>
                </a:solidFill>
              </a:rPr>
              <a:t>MAIN Results of Jepma and Nieuwenhuis (2011)</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a:t>We examined the relationship between pupil diameter, task utility, and choice strategy (exploitation vs. exploration), and found that (i) exploratory choices were preceded by a larger baseline pupil diameter than exploitative choices; (ii) individual differences in baseline pupil diameter were predictive of an individualʼs tendency to explore; and (iii) changes in pupil diameter surrounding the transition between exploitative and exploratory choices correlated with changes in task utility.</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3e9f70570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3e9f70570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b="1" lang="en" sz="1500">
                <a:solidFill>
                  <a:schemeClr val="dk1"/>
                </a:solidFill>
                <a:latin typeface="Cambria"/>
                <a:ea typeface="Cambria"/>
                <a:cs typeface="Cambria"/>
                <a:sym typeface="Cambria"/>
              </a:rPr>
              <a:t>Each option (e.g. slot machine)  is associate with its own beta distribution, which represents the agent’s belief of the reward probabilities of that choice.</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4094bf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4094bf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Cambria"/>
                <a:ea typeface="Cambria"/>
                <a:cs typeface="Cambria"/>
                <a:sym typeface="Cambria"/>
              </a:rPr>
              <a:t>Q1: Show how this model can account for the relationship between pupil diameter and exploration/exploitation under the assumption that baseline pupil diameter is proportional to the entropy of the distribution over actions. </a:t>
            </a:r>
            <a:endParaRPr b="1" sz="1500">
              <a:solidFill>
                <a:schemeClr val="dk1"/>
              </a:solidFill>
              <a:latin typeface="Cambria"/>
              <a:ea typeface="Cambria"/>
              <a:cs typeface="Cambria"/>
              <a:sym typeface="Cambria"/>
            </a:endParaRPr>
          </a:p>
          <a:p>
            <a:pPr indent="0" lvl="0" marL="0" rtl="0" algn="l">
              <a:spcBef>
                <a:spcPts val="0"/>
              </a:spcBef>
              <a:spcAft>
                <a:spcPts val="0"/>
              </a:spcAft>
              <a:buNone/>
            </a:pPr>
            <a:r>
              <a:t/>
            </a:r>
            <a:endParaRPr b="1" sz="1500">
              <a:solidFill>
                <a:schemeClr val="dk1"/>
              </a:solidFill>
              <a:latin typeface="Cambria"/>
              <a:ea typeface="Cambria"/>
              <a:cs typeface="Cambria"/>
              <a:sym typeface="Cambria"/>
            </a:endParaRPr>
          </a:p>
          <a:p>
            <a:pPr indent="0" lvl="0" marL="0" rtl="0" algn="l">
              <a:spcBef>
                <a:spcPts val="0"/>
              </a:spcBef>
              <a:spcAft>
                <a:spcPts val="0"/>
              </a:spcAft>
              <a:buNone/>
            </a:pPr>
            <a:r>
              <a:rPr lang="en" sz="1300" u="sng">
                <a:solidFill>
                  <a:schemeClr val="dk1"/>
                </a:solidFill>
              </a:rPr>
              <a:t>LEFT  Figure 2A of Jepma &amp; Nieuwenhuis (2011)</a:t>
            </a:r>
            <a:endParaRPr sz="1300" u="sng">
              <a:solidFill>
                <a:schemeClr val="dk1"/>
              </a:solidFill>
            </a:endParaRPr>
          </a:p>
          <a:p>
            <a:pPr indent="0" lvl="0" marL="0" rtl="0" algn="l">
              <a:spcBef>
                <a:spcPts val="0"/>
              </a:spcBef>
              <a:spcAft>
                <a:spcPts val="0"/>
              </a:spcAft>
              <a:buNone/>
            </a:pPr>
            <a:r>
              <a:rPr lang="en" sz="1300">
                <a:solidFill>
                  <a:schemeClr val="dk1"/>
                </a:solidFill>
              </a:rPr>
              <a:t>Pupil diameter on exploration and exploitation trials. (A) Time course of grand-average pupil diameter aligned to the keypress indicating the selection of a slot machine for exploratory and exploitative choices.	</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u="sng">
                <a:solidFill>
                  <a:schemeClr val="dk1"/>
                </a:solidFill>
              </a:rPr>
              <a:t>RIGHT Figure 4A of Jepma &amp; Nieuwenhuis (2011)</a:t>
            </a:r>
            <a:endParaRPr sz="1300" u="sng">
              <a:solidFill>
                <a:schemeClr val="dk1"/>
              </a:solidFill>
            </a:endParaRPr>
          </a:p>
          <a:p>
            <a:pPr indent="0" lvl="0" marL="0" rtl="0" algn="l">
              <a:spcBef>
                <a:spcPts val="0"/>
              </a:spcBef>
              <a:spcAft>
                <a:spcPts val="0"/>
              </a:spcAft>
              <a:buNone/>
            </a:pPr>
            <a:r>
              <a:rPr lang="en" sz="1300">
                <a:solidFill>
                  <a:schemeClr val="dk1"/>
                </a:solidFill>
              </a:rPr>
              <a:t>Individual differences in pupil diameter and exploratory choice behavior. (A) Scatterplot of the between-subjects correlation between average baseline pupil diameter and the proportion of exploratory choices.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In our simulations, we did not track reaction time of our agent over the </a:t>
            </a:r>
            <a:r>
              <a:rPr lang="en" sz="1300">
                <a:solidFill>
                  <a:schemeClr val="dk1"/>
                </a:solidFill>
              </a:rPr>
              <a:t>time course</a:t>
            </a:r>
            <a:r>
              <a:rPr lang="en" sz="1300">
                <a:solidFill>
                  <a:schemeClr val="dk1"/>
                </a:solidFill>
              </a:rPr>
              <a:t> of single trials. Each trial can be thought of as an </a:t>
            </a:r>
            <a:r>
              <a:rPr lang="en" sz="1300">
                <a:solidFill>
                  <a:schemeClr val="dk1"/>
                </a:solidFill>
              </a:rPr>
              <a:t>instantaneous</a:t>
            </a:r>
            <a:r>
              <a:rPr lang="en" sz="1300">
                <a:solidFill>
                  <a:schemeClr val="dk1"/>
                </a:solidFill>
              </a:rPr>
              <a:t> stimulus presentation and agent choice, followed by </a:t>
            </a:r>
            <a:r>
              <a:rPr lang="en" sz="1300">
                <a:solidFill>
                  <a:schemeClr val="dk1"/>
                </a:solidFill>
              </a:rPr>
              <a:t>update of model parameters</a:t>
            </a:r>
            <a:r>
              <a:rPr lang="en" sz="1300">
                <a:solidFill>
                  <a:schemeClr val="dk1"/>
                </a:solidFill>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3e9f7057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3e9f7057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Define an exploratory choice as when the model makes a choice that is not the option corresponding to the highest mean (M) value.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We assume entropy and pupil diameter are correlated.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Distribution over actions = Policy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Actions = which option is chosen e.g. which slot machine is played</a:t>
            </a:r>
            <a:endParaRPr sz="13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351c0320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351c032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two-armed bandit, one choice is rewarding with high certainty (P=0.95), the other is uncertain (P=0.5).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With a very high uncertainty bonus (sigma=10), the uncertain option (P=0.5) remains more “intrinsically valuable” than it would be with no uncertainty bonus.</a:t>
            </a:r>
            <a:endParaRPr/>
          </a:p>
          <a:p>
            <a:pPr indent="0" lvl="0" marL="0" rtl="0" algn="l">
              <a:spcBef>
                <a:spcPts val="0"/>
              </a:spcBef>
              <a:spcAft>
                <a:spcPts val="0"/>
              </a:spcAft>
              <a:buNone/>
            </a:pPr>
            <a:r>
              <a:rPr lang="en"/>
              <a:t>Meanwhile, since the variance of the beta distribution (V) for the certainly rewarding option (P=0.95) quickly becomes very low, it does not benefit much from the uncertainty bonus.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1Y_6fZGSOQI"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02550"/>
            <a:ext cx="8520600" cy="104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Exploration/Exploitation</a:t>
            </a:r>
            <a:endParaRPr/>
          </a:p>
        </p:txBody>
      </p:sp>
      <p:sp>
        <p:nvSpPr>
          <p:cNvPr id="55" name="Google Shape;55;p13"/>
          <p:cNvSpPr txBox="1"/>
          <p:nvPr>
            <p:ph idx="1" type="subTitle"/>
          </p:nvPr>
        </p:nvSpPr>
        <p:spPr>
          <a:xfrm>
            <a:off x="311700" y="13885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t>Quilee Simeon, Sol Markman, Jack Gabel, and Hokyung Sung</a:t>
            </a:r>
            <a:endParaRPr sz="1879"/>
          </a:p>
        </p:txBody>
      </p:sp>
      <p:pic>
        <p:nvPicPr>
          <p:cNvPr id="56" name="Google Shape;56;p13"/>
          <p:cNvPicPr preferRelativeResize="0"/>
          <p:nvPr/>
        </p:nvPicPr>
        <p:blipFill>
          <a:blip r:embed="rId3">
            <a:alphaModFix/>
          </a:blip>
          <a:stretch>
            <a:fillRect/>
          </a:stretch>
        </p:blipFill>
        <p:spPr>
          <a:xfrm>
            <a:off x="2329375" y="1994650"/>
            <a:ext cx="4485250" cy="2746475"/>
          </a:xfrm>
          <a:prstGeom prst="rect">
            <a:avLst/>
          </a:prstGeom>
          <a:noFill/>
          <a:ln>
            <a:noFill/>
          </a:ln>
        </p:spPr>
      </p:pic>
      <p:pic>
        <p:nvPicPr>
          <p:cNvPr id="57" name="Google Shape;57;p13"/>
          <p:cNvPicPr preferRelativeResize="0"/>
          <p:nvPr/>
        </p:nvPicPr>
        <p:blipFill>
          <a:blip r:embed="rId4">
            <a:alphaModFix/>
          </a:blip>
          <a:stretch>
            <a:fillRect/>
          </a:stretch>
        </p:blipFill>
        <p:spPr>
          <a:xfrm>
            <a:off x="5032725" y="4261251"/>
            <a:ext cx="938749"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559855" y="1385300"/>
            <a:ext cx="8024280" cy="3758200"/>
          </a:xfrm>
          <a:prstGeom prst="rect">
            <a:avLst/>
          </a:prstGeom>
          <a:noFill/>
          <a:ln>
            <a:noFill/>
          </a:ln>
        </p:spPr>
      </p:pic>
      <p:pic>
        <p:nvPicPr>
          <p:cNvPr id="130" name="Google Shape;130;p22"/>
          <p:cNvPicPr preferRelativeResize="0"/>
          <p:nvPr/>
        </p:nvPicPr>
        <p:blipFill>
          <a:blip r:embed="rId4">
            <a:alphaModFix/>
          </a:blip>
          <a:stretch>
            <a:fillRect/>
          </a:stretch>
        </p:blipFill>
        <p:spPr>
          <a:xfrm>
            <a:off x="6209750" y="659552"/>
            <a:ext cx="2622547" cy="554778"/>
          </a:xfrm>
          <a:prstGeom prst="rect">
            <a:avLst/>
          </a:prstGeom>
          <a:noFill/>
          <a:ln>
            <a:noFill/>
          </a:ln>
        </p:spPr>
      </p:pic>
      <p:sp>
        <p:nvSpPr>
          <p:cNvPr id="131" name="Google Shape;131;p22"/>
          <p:cNvSpPr/>
          <p:nvPr/>
        </p:nvSpPr>
        <p:spPr>
          <a:xfrm>
            <a:off x="7771405" y="488600"/>
            <a:ext cx="1060800" cy="896700"/>
          </a:xfrm>
          <a:prstGeom prst="flowChartSummingJunction">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2"/>
          <p:cNvSpPr txBox="1"/>
          <p:nvPr>
            <p:ph type="title"/>
          </p:nvPr>
        </p:nvSpPr>
        <p:spPr>
          <a:xfrm>
            <a:off x="201825" y="135600"/>
            <a:ext cx="640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we remove the uncertainty bonus?</a:t>
            </a:r>
            <a:endParaRPr/>
          </a:p>
        </p:txBody>
      </p:sp>
      <p:sp>
        <p:nvSpPr>
          <p:cNvPr id="133" name="Google Shape;133;p22"/>
          <p:cNvSpPr txBox="1"/>
          <p:nvPr/>
        </p:nvSpPr>
        <p:spPr>
          <a:xfrm>
            <a:off x="649175" y="858925"/>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beta=5</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2101725" y="1735613"/>
            <a:ext cx="2022000" cy="2377500"/>
          </a:xfrm>
          <a:prstGeom prst="rect">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3"/>
          <p:cNvSpPr/>
          <p:nvPr/>
        </p:nvSpPr>
        <p:spPr>
          <a:xfrm>
            <a:off x="5020275" y="1735613"/>
            <a:ext cx="2022000" cy="2377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3"/>
          <p:cNvSpPr txBox="1"/>
          <p:nvPr/>
        </p:nvSpPr>
        <p:spPr>
          <a:xfrm>
            <a:off x="2628875" y="1266288"/>
            <a:ext cx="1799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Option</a:t>
            </a:r>
            <a:r>
              <a:rPr lang="en" sz="1800">
                <a:solidFill>
                  <a:schemeClr val="dk2"/>
                </a:solidFill>
              </a:rPr>
              <a:t> A</a:t>
            </a:r>
            <a:endParaRPr sz="1800">
              <a:solidFill>
                <a:schemeClr val="dk2"/>
              </a:solidFill>
            </a:endParaRPr>
          </a:p>
        </p:txBody>
      </p:sp>
      <p:sp>
        <p:nvSpPr>
          <p:cNvPr id="141" name="Google Shape;141;p23"/>
          <p:cNvSpPr txBox="1"/>
          <p:nvPr/>
        </p:nvSpPr>
        <p:spPr>
          <a:xfrm>
            <a:off x="5506125" y="1268838"/>
            <a:ext cx="15330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Option</a:t>
            </a:r>
            <a:r>
              <a:rPr lang="en" sz="1800">
                <a:solidFill>
                  <a:schemeClr val="dk2"/>
                </a:solidFill>
              </a:rPr>
              <a:t> B</a:t>
            </a:r>
            <a:endParaRPr sz="1800">
              <a:solidFill>
                <a:schemeClr val="dk2"/>
              </a:solidFill>
            </a:endParaRPr>
          </a:p>
        </p:txBody>
      </p:sp>
      <p:sp>
        <p:nvSpPr>
          <p:cNvPr id="142" name="Google Shape;142;p23"/>
          <p:cNvSpPr txBox="1"/>
          <p:nvPr/>
        </p:nvSpPr>
        <p:spPr>
          <a:xfrm>
            <a:off x="5220275" y="2337063"/>
            <a:ext cx="1710900" cy="8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50% probability of reward</a:t>
            </a:r>
            <a:endParaRPr sz="1800">
              <a:solidFill>
                <a:schemeClr val="dk2"/>
              </a:solidFill>
            </a:endParaRPr>
          </a:p>
          <a:p>
            <a:pPr indent="0" lvl="0" marL="0" rtl="0" algn="ctr">
              <a:spcBef>
                <a:spcPts val="0"/>
              </a:spcBef>
              <a:spcAft>
                <a:spcPts val="0"/>
              </a:spcAft>
              <a:buNone/>
            </a:pPr>
            <a:r>
              <a:t/>
            </a:r>
            <a:endParaRPr sz="1800">
              <a:solidFill>
                <a:schemeClr val="dk2"/>
              </a:solidFill>
            </a:endParaRPr>
          </a:p>
        </p:txBody>
      </p:sp>
      <p:sp>
        <p:nvSpPr>
          <p:cNvPr id="143" name="Google Shape;143;p23"/>
          <p:cNvSpPr txBox="1"/>
          <p:nvPr/>
        </p:nvSpPr>
        <p:spPr>
          <a:xfrm>
            <a:off x="2523875" y="2868763"/>
            <a:ext cx="1399800" cy="10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4" name="Google Shape;144;p23"/>
          <p:cNvSpPr txBox="1"/>
          <p:nvPr/>
        </p:nvSpPr>
        <p:spPr>
          <a:xfrm>
            <a:off x="2296125" y="2337063"/>
            <a:ext cx="1633200" cy="7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50% probability of reward</a:t>
            </a:r>
            <a:endParaRPr sz="1800">
              <a:solidFill>
                <a:schemeClr val="dk2"/>
              </a:solidFill>
            </a:endParaRPr>
          </a:p>
        </p:txBody>
      </p:sp>
      <p:sp>
        <p:nvSpPr>
          <p:cNvPr id="145" name="Google Shape;145;p23"/>
          <p:cNvSpPr txBox="1"/>
          <p:nvPr>
            <p:ph type="title"/>
          </p:nvPr>
        </p:nvSpPr>
        <p:spPr>
          <a:xfrm>
            <a:off x="311700" y="32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could we test if people use an uncertainty bonus?</a:t>
            </a:r>
            <a:endParaRPr/>
          </a:p>
        </p:txBody>
      </p:sp>
      <p:sp>
        <p:nvSpPr>
          <p:cNvPr id="146" name="Google Shape;146;p23"/>
          <p:cNvSpPr txBox="1"/>
          <p:nvPr/>
        </p:nvSpPr>
        <p:spPr>
          <a:xfrm>
            <a:off x="236100" y="4240075"/>
            <a:ext cx="8671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Assume the subject has been shown 20 trials of A and 100 trials of B, and is then presented with a choice. Which one will they choose?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to novelty bonuses</a:t>
            </a:r>
            <a:endParaRPr/>
          </a:p>
          <a:p>
            <a:pPr indent="0" lvl="0" marL="0" rtl="0" algn="l">
              <a:spcBef>
                <a:spcPts val="0"/>
              </a:spcBef>
              <a:spcAft>
                <a:spcPts val="0"/>
              </a:spcAft>
              <a:buNone/>
            </a:pPr>
            <a:r>
              <a:t/>
            </a:r>
            <a:endParaRPr/>
          </a:p>
        </p:txBody>
      </p:sp>
      <p:sp>
        <p:nvSpPr>
          <p:cNvPr id="152" name="Google Shape;15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Animals have been shown to treat novelty as rewarding</a:t>
            </a:r>
            <a:endParaRPr/>
          </a:p>
        </p:txBody>
      </p:sp>
      <p:pic>
        <p:nvPicPr>
          <p:cNvPr id="153" name="Google Shape;153;p24"/>
          <p:cNvPicPr preferRelativeResize="0"/>
          <p:nvPr/>
        </p:nvPicPr>
        <p:blipFill rotWithShape="1">
          <a:blip r:embed="rId3">
            <a:alphaModFix/>
          </a:blip>
          <a:srcRect b="0" l="0" r="44379" t="0"/>
          <a:stretch/>
        </p:blipFill>
        <p:spPr>
          <a:xfrm>
            <a:off x="1852262" y="1601400"/>
            <a:ext cx="2719726" cy="3542101"/>
          </a:xfrm>
          <a:prstGeom prst="rect">
            <a:avLst/>
          </a:prstGeom>
          <a:noFill/>
          <a:ln>
            <a:noFill/>
          </a:ln>
        </p:spPr>
      </p:pic>
      <p:sp>
        <p:nvSpPr>
          <p:cNvPr id="154" name="Google Shape;154;p24"/>
          <p:cNvSpPr txBox="1"/>
          <p:nvPr/>
        </p:nvSpPr>
        <p:spPr>
          <a:xfrm>
            <a:off x="6690950" y="4341600"/>
            <a:ext cx="261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22222"/>
                </a:solidFill>
                <a:highlight>
                  <a:srgbClr val="FFFFFF"/>
                </a:highlight>
              </a:rPr>
              <a:t>Reed, Phil, Chris Mitchell, and Tristan Nokes. "Intrinsic reinforcing properties of putatively neutral stimuli in an instrumental two-lever discrimination task." </a:t>
            </a:r>
            <a:r>
              <a:rPr i="1" lang="en" sz="900">
                <a:solidFill>
                  <a:srgbClr val="222222"/>
                </a:solidFill>
              </a:rPr>
              <a:t>Animal Learning &amp; Behavior</a:t>
            </a:r>
            <a:r>
              <a:rPr lang="en" sz="900">
                <a:solidFill>
                  <a:srgbClr val="222222"/>
                </a:solidFill>
                <a:highlight>
                  <a:srgbClr val="FFFFFF"/>
                </a:highlight>
              </a:rPr>
              <a:t> 24.1 (1996): 38-45.</a:t>
            </a:r>
            <a:endParaRPr sz="1300"/>
          </a:p>
        </p:txBody>
      </p:sp>
      <p:pic>
        <p:nvPicPr>
          <p:cNvPr id="155" name="Google Shape;155;p24"/>
          <p:cNvPicPr preferRelativeResize="0"/>
          <p:nvPr/>
        </p:nvPicPr>
        <p:blipFill rotWithShape="1">
          <a:blip r:embed="rId3">
            <a:alphaModFix/>
          </a:blip>
          <a:srcRect b="22261" l="61418" r="19207" t="55854"/>
          <a:stretch/>
        </p:blipFill>
        <p:spPr>
          <a:xfrm>
            <a:off x="5285475" y="2872075"/>
            <a:ext cx="840850" cy="687976"/>
          </a:xfrm>
          <a:prstGeom prst="rect">
            <a:avLst/>
          </a:prstGeom>
          <a:noFill/>
          <a:ln>
            <a:noFill/>
          </a:ln>
        </p:spPr>
      </p:pic>
      <p:sp>
        <p:nvSpPr>
          <p:cNvPr id="156" name="Google Shape;156;p24"/>
          <p:cNvSpPr/>
          <p:nvPr/>
        </p:nvSpPr>
        <p:spPr>
          <a:xfrm>
            <a:off x="4193425" y="4881400"/>
            <a:ext cx="1092000" cy="17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4"/>
          <p:cNvSpPr txBox="1"/>
          <p:nvPr/>
        </p:nvSpPr>
        <p:spPr>
          <a:xfrm>
            <a:off x="3003100" y="4772350"/>
            <a:ext cx="13104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Session</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a:r>
            <a:r>
              <a:rPr lang="en"/>
              <a:t>ovelty vs. Uncertainty?</a:t>
            </a:r>
            <a:endParaRPr/>
          </a:p>
          <a:p>
            <a:pPr indent="0" lvl="0" marL="0" rtl="0" algn="l">
              <a:spcBef>
                <a:spcPts val="0"/>
              </a:spcBef>
              <a:spcAft>
                <a:spcPts val="0"/>
              </a:spcAft>
              <a:buNone/>
            </a:pPr>
            <a:r>
              <a:t/>
            </a:r>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Novelty bonuses can encourage exploration similar to an uncertainty bonus</a:t>
            </a:r>
            <a:endParaRPr/>
          </a:p>
        </p:txBody>
      </p:sp>
      <p:pic>
        <p:nvPicPr>
          <p:cNvPr id="164" name="Google Shape;164;p25"/>
          <p:cNvPicPr preferRelativeResize="0"/>
          <p:nvPr/>
        </p:nvPicPr>
        <p:blipFill>
          <a:blip r:embed="rId3">
            <a:alphaModFix/>
          </a:blip>
          <a:stretch>
            <a:fillRect/>
          </a:stretch>
        </p:blipFill>
        <p:spPr>
          <a:xfrm>
            <a:off x="4701571" y="1806750"/>
            <a:ext cx="4038629" cy="2860700"/>
          </a:xfrm>
          <a:prstGeom prst="rect">
            <a:avLst/>
          </a:prstGeom>
          <a:noFill/>
          <a:ln>
            <a:noFill/>
          </a:ln>
        </p:spPr>
      </p:pic>
      <p:pic>
        <p:nvPicPr>
          <p:cNvPr id="165" name="Google Shape;165;p25"/>
          <p:cNvPicPr preferRelativeResize="0"/>
          <p:nvPr/>
        </p:nvPicPr>
        <p:blipFill>
          <a:blip r:embed="rId4">
            <a:alphaModFix/>
          </a:blip>
          <a:stretch>
            <a:fillRect/>
          </a:stretch>
        </p:blipFill>
        <p:spPr>
          <a:xfrm>
            <a:off x="4658450" y="1732013"/>
            <a:ext cx="4038625" cy="3010182"/>
          </a:xfrm>
          <a:prstGeom prst="rect">
            <a:avLst/>
          </a:prstGeom>
          <a:noFill/>
          <a:ln>
            <a:noFill/>
          </a:ln>
        </p:spPr>
      </p:pic>
      <p:pic>
        <p:nvPicPr>
          <p:cNvPr id="166" name="Google Shape;166;p25"/>
          <p:cNvPicPr preferRelativeResize="0"/>
          <p:nvPr/>
        </p:nvPicPr>
        <p:blipFill>
          <a:blip r:embed="rId5">
            <a:alphaModFix/>
          </a:blip>
          <a:stretch>
            <a:fillRect/>
          </a:stretch>
        </p:blipFill>
        <p:spPr>
          <a:xfrm>
            <a:off x="427246" y="1806762"/>
            <a:ext cx="3760300" cy="2860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factors besides utility, uncertainty, and novelty may influence the exploration/exploitation trade-off?</a:t>
            </a:r>
            <a:endParaRPr/>
          </a:p>
          <a:p>
            <a:pPr indent="-342900" lvl="0" marL="457200" rtl="0" algn="l">
              <a:spcBef>
                <a:spcPts val="0"/>
              </a:spcBef>
              <a:spcAft>
                <a:spcPts val="0"/>
              </a:spcAft>
              <a:buSzPts val="1800"/>
              <a:buChar char="●"/>
            </a:pPr>
            <a:r>
              <a:rPr lang="en"/>
              <a:t>What happens if we do away with the assumption that the reward probabilities of the environment remain stationary? Would we need a reset mechanism for our uncertainty/novelty estimates? How would this be implemented?</a:t>
            </a:r>
            <a:endParaRPr/>
          </a:p>
          <a:p>
            <a:pPr indent="-342900" lvl="0" marL="457200" rtl="0" algn="l">
              <a:spcBef>
                <a:spcPts val="0"/>
              </a:spcBef>
              <a:spcAft>
                <a:spcPts val="0"/>
              </a:spcAft>
              <a:buSzPts val="1800"/>
              <a:buChar char="●"/>
            </a:pPr>
            <a:r>
              <a:rPr lang="en"/>
              <a:t>Are there situations where a novelty bonus and an uncertainty bonus are different?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 reset mechanism is needed for non-stationary environments </a:t>
            </a:r>
            <a:endParaRPr/>
          </a:p>
        </p:txBody>
      </p:sp>
      <p:pic>
        <p:nvPicPr>
          <p:cNvPr id="178" name="Google Shape;178;p27"/>
          <p:cNvPicPr preferRelativeResize="0"/>
          <p:nvPr/>
        </p:nvPicPr>
        <p:blipFill>
          <a:blip r:embed="rId3">
            <a:alphaModFix/>
          </a:blip>
          <a:stretch>
            <a:fillRect/>
          </a:stretch>
        </p:blipFill>
        <p:spPr>
          <a:xfrm>
            <a:off x="2859350" y="837737"/>
            <a:ext cx="4077076" cy="3821724"/>
          </a:xfrm>
          <a:prstGeom prst="rect">
            <a:avLst/>
          </a:prstGeom>
          <a:noFill/>
          <a:ln>
            <a:noFill/>
          </a:ln>
        </p:spPr>
      </p:pic>
      <p:pic>
        <p:nvPicPr>
          <p:cNvPr id="179" name="Google Shape;179;p27"/>
          <p:cNvPicPr preferRelativeResize="0"/>
          <p:nvPr/>
        </p:nvPicPr>
        <p:blipFill>
          <a:blip r:embed="rId4">
            <a:alphaModFix/>
          </a:blip>
          <a:stretch>
            <a:fillRect/>
          </a:stretch>
        </p:blipFill>
        <p:spPr>
          <a:xfrm>
            <a:off x="6936425" y="1046625"/>
            <a:ext cx="2144825" cy="860300"/>
          </a:xfrm>
          <a:prstGeom prst="rect">
            <a:avLst/>
          </a:prstGeom>
          <a:noFill/>
          <a:ln>
            <a:noFill/>
          </a:ln>
        </p:spPr>
      </p:pic>
      <p:sp>
        <p:nvSpPr>
          <p:cNvPr id="180" name="Google Shape;180;p27"/>
          <p:cNvSpPr txBox="1"/>
          <p:nvPr/>
        </p:nvSpPr>
        <p:spPr>
          <a:xfrm>
            <a:off x="123225" y="1150050"/>
            <a:ext cx="2801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rPr>
              <a:t>The uncertainty bonus in this model does not help adapt to changes in the environment because the variance of the beta distribution is already low (due to a large number of trials sampled)</a:t>
            </a:r>
            <a:endParaRPr sz="1700">
              <a:solidFill>
                <a:schemeClr val="dk2"/>
              </a:solidFill>
            </a:endParaRPr>
          </a:p>
          <a:p>
            <a:pPr indent="0" lvl="0" marL="0" rtl="0" algn="l">
              <a:spcBef>
                <a:spcPts val="0"/>
              </a:spcBef>
              <a:spcAft>
                <a:spcPts val="0"/>
              </a:spcAft>
              <a:buNone/>
            </a:pPr>
            <a:r>
              <a:rPr lang="en" sz="1700">
                <a:solidFill>
                  <a:schemeClr val="dk2"/>
                </a:solidFill>
              </a:rPr>
              <a:t>→ need to build in a “context switch” where beta distribution parameters reset</a:t>
            </a:r>
            <a:endParaRPr sz="17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the exploration/exploitation trade-off?</a:t>
            </a:r>
            <a:endParaRPr/>
          </a:p>
        </p:txBody>
      </p:sp>
      <p:pic>
        <p:nvPicPr>
          <p:cNvPr descr="Watch Seinfeld weekdays at 6/5c on TBS. &#10;&#10;#TBS #Seinfeld #JerrySeinfeld&#10;&#10;SUBSCRIBE: http://bit.ly/TBSSub &#10;Download the TBS App: http://bit.ly/1qBbkMW&#10;&#10;About Seinfeld:&#10;Jerry and his pals George, Elaine and Kramer can find trouble anywhere. Their trials and tribulations of life on New York City's Upper West Side can center on lost parking spots, forgotten names, re-gifting and double-dipping. Created by Larry David and Jerry Seinfeld, starring Jerry Seinfeld, Julia Louis-Dreyfus, Michael Richards and Jason Alexander.&#10;&#10;Full episodes: https://www.tbs.com/shows/seinfeld&#10;&#10;Get Social With Seinfeld:&#10;Facebook: https://www.facebook.com/seinfeld/&#10;Twitter: https://twitter.com/SeinfeldTV&#10;Instagram: https://www.instagram.com/seinfeldtv/?hl=en&#10;&#10;About TBS:  &#10;The home of Friends, AEW, American Dad, Young Sheldon, Friday Night Vibes, The Last O.G., Rat in the Kitchen, Go Big Show, The Cube, Miracle Workers, Chad, and Wipeout.&#10;&#10;Get more TBS:  &#10;Full Episodes: http://www.TBS.com/shows/  &#10;YouTube: http://www.YouTube.com/TBS  &#10;Twitter: https://Twitter.com/TBSNetwork&#10;Facebook: http://Facebook.com/TBSNetwork  &#10;Instagram: https://Instagram.com/TBSNetwork  &#10;&#10;Seinfeld: The Opposite (Clip) | TBS&#10;https://youtu.be/1Y_6fZGSOQI&#10;&#10;TBS&#10;http://www.YouTube.com/user/TBS" id="63" name="Google Shape;63;p14" title="Seinfeld: The Opposite (Clip) | TBS">
            <a:hlinkClick r:id="rId3"/>
          </p:cNvPr>
          <p:cNvPicPr preferRelativeResize="0"/>
          <p:nvPr/>
        </p:nvPicPr>
        <p:blipFill>
          <a:blip r:embed="rId4">
            <a:alphaModFix/>
          </a:blip>
          <a:stretch>
            <a:fillRect/>
          </a:stretch>
        </p:blipFill>
        <p:spPr>
          <a:xfrm>
            <a:off x="1222300" y="1095800"/>
            <a:ext cx="6699400" cy="376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4629025" y="2088499"/>
            <a:ext cx="4432325" cy="2919200"/>
          </a:xfrm>
          <a:prstGeom prst="rect">
            <a:avLst/>
          </a:prstGeom>
          <a:noFill/>
          <a:ln>
            <a:noFill/>
          </a:ln>
        </p:spPr>
      </p:pic>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ocus Coeruleus–Norepinephrine System</a:t>
            </a:r>
            <a:endParaRPr/>
          </a:p>
        </p:txBody>
      </p:sp>
      <p:sp>
        <p:nvSpPr>
          <p:cNvPr id="70" name="Google Shape;70;p15"/>
          <p:cNvSpPr txBox="1"/>
          <p:nvPr>
            <p:ph idx="1" type="body"/>
          </p:nvPr>
        </p:nvSpPr>
        <p:spPr>
          <a:xfrm>
            <a:off x="24505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Regulates </a:t>
            </a:r>
            <a:r>
              <a:rPr lang="en"/>
              <a:t>exploration</a:t>
            </a:r>
            <a:r>
              <a:rPr lang="en"/>
              <a:t> versus exploitation</a:t>
            </a:r>
            <a:endParaRPr sz="1200">
              <a:solidFill>
                <a:srgbClr val="1A1A1A"/>
              </a:solidFill>
              <a:highlight>
                <a:srgbClr val="FFFFFF"/>
              </a:highlight>
            </a:endParaRPr>
          </a:p>
          <a:p>
            <a:pPr indent="-342900" lvl="0" marL="457200" rtl="0" algn="l">
              <a:spcBef>
                <a:spcPts val="0"/>
              </a:spcBef>
              <a:spcAft>
                <a:spcPts val="0"/>
              </a:spcAft>
              <a:buSzPts val="1800"/>
              <a:buChar char="●"/>
            </a:pPr>
            <a:r>
              <a:rPr lang="en"/>
              <a:t>Adaptive gain theory</a:t>
            </a:r>
            <a:endParaRPr/>
          </a:p>
          <a:p>
            <a:pPr indent="-317500" lvl="1" marL="914400" rtl="0" algn="l">
              <a:spcBef>
                <a:spcPts val="0"/>
              </a:spcBef>
              <a:spcAft>
                <a:spcPts val="0"/>
              </a:spcAft>
              <a:buSzPts val="1400"/>
              <a:buChar char="○"/>
            </a:pPr>
            <a:r>
              <a:rPr lang="en"/>
              <a:t>LC influences cortex via NE</a:t>
            </a:r>
            <a:endParaRPr/>
          </a:p>
          <a:p>
            <a:pPr indent="-317500" lvl="1" marL="914400" rtl="0" algn="l">
              <a:spcBef>
                <a:spcPts val="0"/>
              </a:spcBef>
              <a:spcAft>
                <a:spcPts val="0"/>
              </a:spcAft>
              <a:buSzPts val="1400"/>
              <a:buChar char="○"/>
            </a:pPr>
            <a:r>
              <a:rPr lang="en"/>
              <a:t>Two LC modes: Phasic and Tonic</a:t>
            </a:r>
            <a:endParaRPr/>
          </a:p>
          <a:p>
            <a:pPr indent="-317500" lvl="1" marL="914400" rtl="0" algn="l">
              <a:spcBef>
                <a:spcPts val="0"/>
              </a:spcBef>
              <a:spcAft>
                <a:spcPts val="0"/>
              </a:spcAft>
              <a:buSzPts val="1400"/>
              <a:buChar char="○"/>
            </a:pPr>
            <a:r>
              <a:rPr lang="en"/>
              <a:t>Phasic: Selective increase in responsivity to task stimuli</a:t>
            </a:r>
            <a:endParaRPr/>
          </a:p>
          <a:p>
            <a:pPr indent="-317500" lvl="2" marL="1371600" rtl="0" algn="l">
              <a:spcBef>
                <a:spcPts val="0"/>
              </a:spcBef>
              <a:spcAft>
                <a:spcPts val="0"/>
              </a:spcAft>
              <a:buSzPts val="1400"/>
              <a:buChar char="■"/>
            </a:pPr>
            <a:r>
              <a:rPr lang="en"/>
              <a:t>Exploit current task</a:t>
            </a:r>
            <a:endParaRPr/>
          </a:p>
          <a:p>
            <a:pPr indent="-317500" lvl="1" marL="914400" rtl="0" algn="l">
              <a:spcBef>
                <a:spcPts val="0"/>
              </a:spcBef>
              <a:spcAft>
                <a:spcPts val="0"/>
              </a:spcAft>
              <a:buSzPts val="1400"/>
              <a:buChar char="○"/>
            </a:pPr>
            <a:r>
              <a:rPr lang="en"/>
              <a:t>Tonic: Broad increase in responsivity</a:t>
            </a:r>
            <a:endParaRPr/>
          </a:p>
          <a:p>
            <a:pPr indent="-317500" lvl="2" marL="1371600" rtl="0" algn="l">
              <a:spcBef>
                <a:spcPts val="0"/>
              </a:spcBef>
              <a:spcAft>
                <a:spcPts val="0"/>
              </a:spcAft>
              <a:buSzPts val="1400"/>
              <a:buChar char="■"/>
            </a:pPr>
            <a:r>
              <a:rPr lang="en"/>
              <a:t>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Bandit task for assessing explore-exploit tradeoff</a:t>
            </a:r>
            <a:endParaRPr/>
          </a:p>
        </p:txBody>
      </p:sp>
      <p:pic>
        <p:nvPicPr>
          <p:cNvPr id="76" name="Google Shape;76;p16"/>
          <p:cNvPicPr preferRelativeResize="0"/>
          <p:nvPr/>
        </p:nvPicPr>
        <p:blipFill>
          <a:blip r:embed="rId3">
            <a:alphaModFix/>
          </a:blip>
          <a:stretch>
            <a:fillRect/>
          </a:stretch>
        </p:blipFill>
        <p:spPr>
          <a:xfrm>
            <a:off x="642389" y="1093700"/>
            <a:ext cx="7661859" cy="3263813"/>
          </a:xfrm>
          <a:prstGeom prst="rect">
            <a:avLst/>
          </a:prstGeom>
          <a:noFill/>
          <a:ln>
            <a:noFill/>
          </a:ln>
        </p:spPr>
      </p:pic>
      <p:sp>
        <p:nvSpPr>
          <p:cNvPr id="77" name="Google Shape;77;p16"/>
          <p:cNvSpPr txBox="1"/>
          <p:nvPr/>
        </p:nvSpPr>
        <p:spPr>
          <a:xfrm>
            <a:off x="2553950" y="4433500"/>
            <a:ext cx="45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22222"/>
                </a:solidFill>
                <a:highlight>
                  <a:srgbClr val="FFFFFF"/>
                </a:highlight>
              </a:rPr>
              <a:t>Jepma, Marieke, and Sander Nieuwenhuis. "Pupil diameter predicts changes in the exploration–exploitation trade-off: Evidence for the adaptive gain theory." </a:t>
            </a:r>
            <a:r>
              <a:rPr i="1" lang="en" sz="900">
                <a:solidFill>
                  <a:srgbClr val="222222"/>
                </a:solidFill>
              </a:rPr>
              <a:t>Journal of cognitive neuroscience</a:t>
            </a:r>
            <a:r>
              <a:rPr lang="en" sz="900">
                <a:solidFill>
                  <a:srgbClr val="222222"/>
                </a:solidFill>
                <a:highlight>
                  <a:srgbClr val="FFFFFF"/>
                </a:highlight>
              </a:rPr>
              <a:t> 23.7 (2011): 1587-1596.</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Uncertainty with a Bayesian Model</a:t>
            </a:r>
            <a:endParaRPr/>
          </a:p>
        </p:txBody>
      </p:sp>
      <p:pic>
        <p:nvPicPr>
          <p:cNvPr id="83" name="Google Shape;83;p17"/>
          <p:cNvPicPr preferRelativeResize="0"/>
          <p:nvPr/>
        </p:nvPicPr>
        <p:blipFill>
          <a:blip r:embed="rId3">
            <a:alphaModFix/>
          </a:blip>
          <a:stretch>
            <a:fillRect/>
          </a:stretch>
        </p:blipFill>
        <p:spPr>
          <a:xfrm>
            <a:off x="2590800" y="1202338"/>
            <a:ext cx="3962400" cy="838200"/>
          </a:xfrm>
          <a:prstGeom prst="rect">
            <a:avLst/>
          </a:prstGeom>
          <a:noFill/>
          <a:ln>
            <a:noFill/>
          </a:ln>
        </p:spPr>
      </p:pic>
      <p:pic>
        <p:nvPicPr>
          <p:cNvPr id="84" name="Google Shape;84;p17"/>
          <p:cNvPicPr preferRelativeResize="0"/>
          <p:nvPr/>
        </p:nvPicPr>
        <p:blipFill>
          <a:blip r:embed="rId4">
            <a:alphaModFix/>
          </a:blip>
          <a:stretch>
            <a:fillRect/>
          </a:stretch>
        </p:blipFill>
        <p:spPr>
          <a:xfrm>
            <a:off x="1452150" y="2294775"/>
            <a:ext cx="2095500" cy="838200"/>
          </a:xfrm>
          <a:prstGeom prst="rect">
            <a:avLst/>
          </a:prstGeom>
          <a:noFill/>
          <a:ln>
            <a:noFill/>
          </a:ln>
        </p:spPr>
      </p:pic>
      <p:pic>
        <p:nvPicPr>
          <p:cNvPr id="85" name="Google Shape;85;p17"/>
          <p:cNvPicPr preferRelativeResize="0"/>
          <p:nvPr/>
        </p:nvPicPr>
        <p:blipFill>
          <a:blip r:embed="rId5">
            <a:alphaModFix/>
          </a:blip>
          <a:stretch>
            <a:fillRect/>
          </a:stretch>
        </p:blipFill>
        <p:spPr>
          <a:xfrm>
            <a:off x="4662175" y="2225175"/>
            <a:ext cx="3448050" cy="952500"/>
          </a:xfrm>
          <a:prstGeom prst="rect">
            <a:avLst/>
          </a:prstGeom>
          <a:noFill/>
          <a:ln>
            <a:noFill/>
          </a:ln>
        </p:spPr>
      </p:pic>
      <p:pic>
        <p:nvPicPr>
          <p:cNvPr id="86" name="Google Shape;86;p17"/>
          <p:cNvPicPr preferRelativeResize="0"/>
          <p:nvPr/>
        </p:nvPicPr>
        <p:blipFill>
          <a:blip r:embed="rId6">
            <a:alphaModFix/>
          </a:blip>
          <a:stretch>
            <a:fillRect/>
          </a:stretch>
        </p:blipFill>
        <p:spPr>
          <a:xfrm>
            <a:off x="2847975" y="3576050"/>
            <a:ext cx="3448050" cy="95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Tracking Uncertainty with a Bayesian Model</a:t>
            </a:r>
            <a:endParaRPr/>
          </a:p>
        </p:txBody>
      </p:sp>
      <p:pic>
        <p:nvPicPr>
          <p:cNvPr id="92" name="Google Shape;92;p18"/>
          <p:cNvPicPr preferRelativeResize="0"/>
          <p:nvPr/>
        </p:nvPicPr>
        <p:blipFill>
          <a:blip r:embed="rId3">
            <a:alphaModFix/>
          </a:blip>
          <a:stretch>
            <a:fillRect/>
          </a:stretch>
        </p:blipFill>
        <p:spPr>
          <a:xfrm>
            <a:off x="122000" y="1915100"/>
            <a:ext cx="3869900" cy="1648500"/>
          </a:xfrm>
          <a:prstGeom prst="rect">
            <a:avLst/>
          </a:prstGeom>
          <a:noFill/>
          <a:ln>
            <a:noFill/>
          </a:ln>
        </p:spPr>
      </p:pic>
      <p:sp>
        <p:nvSpPr>
          <p:cNvPr id="93" name="Google Shape;93;p18"/>
          <p:cNvSpPr txBox="1"/>
          <p:nvPr/>
        </p:nvSpPr>
        <p:spPr>
          <a:xfrm>
            <a:off x="206225" y="3718525"/>
            <a:ext cx="391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222222"/>
                </a:solidFill>
                <a:highlight>
                  <a:srgbClr val="FFFFFF"/>
                </a:highlight>
              </a:rPr>
              <a:t>Jepma, Marieke, and Sander Nieuwenhuis. "Pupil diameter predicts changes in the exploration–exploitation trade-off: Evidence for the adaptive gain theory." </a:t>
            </a:r>
            <a:r>
              <a:rPr i="1" lang="en" sz="800">
                <a:solidFill>
                  <a:srgbClr val="222222"/>
                </a:solidFill>
              </a:rPr>
              <a:t>Journal of cognitive neuroscience</a:t>
            </a:r>
            <a:r>
              <a:rPr lang="en" sz="800">
                <a:solidFill>
                  <a:srgbClr val="222222"/>
                </a:solidFill>
                <a:highlight>
                  <a:srgbClr val="FFFFFF"/>
                </a:highlight>
              </a:rPr>
              <a:t> 23.7 (2011): 1587-1596.</a:t>
            </a:r>
            <a:endParaRPr sz="1200"/>
          </a:p>
        </p:txBody>
      </p:sp>
      <p:pic>
        <p:nvPicPr>
          <p:cNvPr id="94" name="Google Shape;94;p18"/>
          <p:cNvPicPr preferRelativeResize="0"/>
          <p:nvPr/>
        </p:nvPicPr>
        <p:blipFill>
          <a:blip r:embed="rId4">
            <a:alphaModFix/>
          </a:blip>
          <a:stretch>
            <a:fillRect/>
          </a:stretch>
        </p:blipFill>
        <p:spPr>
          <a:xfrm>
            <a:off x="4384725" y="2022425"/>
            <a:ext cx="4611700" cy="2305850"/>
          </a:xfrm>
          <a:prstGeom prst="rect">
            <a:avLst/>
          </a:prstGeom>
          <a:noFill/>
          <a:ln>
            <a:noFill/>
          </a:ln>
        </p:spPr>
      </p:pic>
      <p:sp>
        <p:nvSpPr>
          <p:cNvPr id="95" name="Google Shape;95;p18"/>
          <p:cNvSpPr txBox="1"/>
          <p:nvPr/>
        </p:nvSpPr>
        <p:spPr>
          <a:xfrm>
            <a:off x="5077875" y="1303700"/>
            <a:ext cx="29649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Agent has a belief distribution </a:t>
            </a:r>
            <a:r>
              <a:rPr b="1" lang="en" sz="1200">
                <a:solidFill>
                  <a:schemeClr val="dk2"/>
                </a:solidFill>
              </a:rPr>
              <a:t>for each choice/option </a:t>
            </a:r>
            <a:r>
              <a:rPr lang="en" sz="1200">
                <a:solidFill>
                  <a:schemeClr val="dk2"/>
                </a:solidFill>
              </a:rPr>
              <a:t>(e.g. slot machine)</a:t>
            </a:r>
            <a:endParaRPr sz="1200">
              <a:solidFill>
                <a:schemeClr val="dk2"/>
              </a:solidFill>
            </a:endParaRPr>
          </a:p>
        </p:txBody>
      </p:sp>
      <p:sp>
        <p:nvSpPr>
          <p:cNvPr id="96" name="Google Shape;96;p18"/>
          <p:cNvSpPr/>
          <p:nvPr/>
        </p:nvSpPr>
        <p:spPr>
          <a:xfrm>
            <a:off x="728800" y="2315925"/>
            <a:ext cx="744600" cy="415800"/>
          </a:xfrm>
          <a:prstGeom prst="ellipse">
            <a:avLst/>
          </a:prstGeom>
          <a:noFill/>
          <a:ln cap="flat" cmpd="sng" w="38100">
            <a:solidFill>
              <a:srgbClr val="D2E3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7" name="Google Shape;97;p18"/>
          <p:cNvCxnSpPr>
            <a:stCxn id="96" idx="5"/>
          </p:cNvCxnSpPr>
          <p:nvPr/>
        </p:nvCxnSpPr>
        <p:spPr>
          <a:xfrm>
            <a:off x="1364356" y="2670833"/>
            <a:ext cx="3814200" cy="89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7512" l="26413" r="37507" t="8552"/>
          <a:stretch/>
        </p:blipFill>
        <p:spPr>
          <a:xfrm>
            <a:off x="5236950" y="1407350"/>
            <a:ext cx="3861125" cy="3375225"/>
          </a:xfrm>
          <a:prstGeom prst="rect">
            <a:avLst/>
          </a:prstGeom>
          <a:noFill/>
          <a:ln>
            <a:noFill/>
          </a:ln>
        </p:spPr>
      </p:pic>
      <p:pic>
        <p:nvPicPr>
          <p:cNvPr id="103" name="Google Shape;103;p19"/>
          <p:cNvPicPr preferRelativeResize="0"/>
          <p:nvPr/>
        </p:nvPicPr>
        <p:blipFill>
          <a:blip r:embed="rId4">
            <a:alphaModFix/>
          </a:blip>
          <a:stretch>
            <a:fillRect/>
          </a:stretch>
        </p:blipFill>
        <p:spPr>
          <a:xfrm>
            <a:off x="211081" y="1483538"/>
            <a:ext cx="4507345" cy="3124275"/>
          </a:xfrm>
          <a:prstGeom prst="rect">
            <a:avLst/>
          </a:prstGeom>
          <a:noFill/>
          <a:ln>
            <a:noFill/>
          </a:ln>
        </p:spPr>
      </p:pic>
      <p:sp>
        <p:nvSpPr>
          <p:cNvPr id="104" name="Google Shape;104;p19"/>
          <p:cNvSpPr txBox="1"/>
          <p:nvPr>
            <p:ph type="title"/>
          </p:nvPr>
        </p:nvSpPr>
        <p:spPr>
          <a:xfrm>
            <a:off x="311700" y="16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Pupil diameter in exploration/exploitation</a:t>
            </a:r>
            <a:endParaRPr/>
          </a:p>
        </p:txBody>
      </p:sp>
      <p:sp>
        <p:nvSpPr>
          <p:cNvPr id="105" name="Google Shape;105;p19"/>
          <p:cNvSpPr txBox="1"/>
          <p:nvPr/>
        </p:nvSpPr>
        <p:spPr>
          <a:xfrm>
            <a:off x="311700" y="4697100"/>
            <a:ext cx="333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solidFill>
                  <a:schemeClr val="dk2"/>
                </a:solidFill>
              </a:rPr>
              <a:t>Jepma and Nieuwenhuis (2011)</a:t>
            </a:r>
            <a:endParaRPr i="1" sz="1700">
              <a:solidFill>
                <a:schemeClr val="dk2"/>
              </a:solidFill>
            </a:endParaRPr>
          </a:p>
        </p:txBody>
      </p:sp>
      <p:sp>
        <p:nvSpPr>
          <p:cNvPr id="106" name="Google Shape;106;p19"/>
          <p:cNvSpPr txBox="1"/>
          <p:nvPr/>
        </p:nvSpPr>
        <p:spPr>
          <a:xfrm>
            <a:off x="857775" y="1174350"/>
            <a:ext cx="311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rPr>
              <a:t>Figure 2</a:t>
            </a:r>
            <a:endParaRPr b="1" sz="1700">
              <a:solidFill>
                <a:schemeClr val="dk2"/>
              </a:solidFill>
            </a:endParaRPr>
          </a:p>
        </p:txBody>
      </p:sp>
      <p:sp>
        <p:nvSpPr>
          <p:cNvPr id="107" name="Google Shape;107;p19"/>
          <p:cNvSpPr txBox="1"/>
          <p:nvPr/>
        </p:nvSpPr>
        <p:spPr>
          <a:xfrm>
            <a:off x="5815875" y="1098150"/>
            <a:ext cx="311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rPr>
              <a:t>Figure 4</a:t>
            </a:r>
            <a:endParaRPr b="1" sz="17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7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result</a:t>
            </a:r>
            <a:endParaRPr/>
          </a:p>
        </p:txBody>
      </p:sp>
      <p:pic>
        <p:nvPicPr>
          <p:cNvPr id="113" name="Google Shape;113;p20"/>
          <p:cNvPicPr preferRelativeResize="0"/>
          <p:nvPr/>
        </p:nvPicPr>
        <p:blipFill rotWithShape="1">
          <a:blip r:embed="rId3">
            <a:alphaModFix/>
          </a:blip>
          <a:srcRect b="3881" l="1430" r="2582" t="3025"/>
          <a:stretch/>
        </p:blipFill>
        <p:spPr>
          <a:xfrm>
            <a:off x="0" y="1355700"/>
            <a:ext cx="4582026" cy="3361750"/>
          </a:xfrm>
          <a:prstGeom prst="rect">
            <a:avLst/>
          </a:prstGeom>
          <a:noFill/>
          <a:ln>
            <a:noFill/>
          </a:ln>
        </p:spPr>
      </p:pic>
      <p:pic>
        <p:nvPicPr>
          <p:cNvPr id="114" name="Google Shape;114;p20"/>
          <p:cNvPicPr preferRelativeResize="0"/>
          <p:nvPr/>
        </p:nvPicPr>
        <p:blipFill>
          <a:blip r:embed="rId4">
            <a:alphaModFix/>
          </a:blip>
          <a:stretch>
            <a:fillRect/>
          </a:stretch>
        </p:blipFill>
        <p:spPr>
          <a:xfrm>
            <a:off x="4790425" y="1355700"/>
            <a:ext cx="4307476" cy="3166249"/>
          </a:xfrm>
          <a:prstGeom prst="rect">
            <a:avLst/>
          </a:prstGeom>
          <a:noFill/>
          <a:ln>
            <a:noFill/>
          </a:ln>
        </p:spPr>
      </p:pic>
      <p:sp>
        <p:nvSpPr>
          <p:cNvPr id="115" name="Google Shape;115;p20"/>
          <p:cNvSpPr txBox="1"/>
          <p:nvPr/>
        </p:nvSpPr>
        <p:spPr>
          <a:xfrm>
            <a:off x="4202200" y="332450"/>
            <a:ext cx="477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Pupil diameter ~ entropy over action policy</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498113" y="1259125"/>
            <a:ext cx="8147764" cy="3839274"/>
          </a:xfrm>
          <a:prstGeom prst="rect">
            <a:avLst/>
          </a:prstGeom>
          <a:noFill/>
          <a:ln>
            <a:noFill/>
          </a:ln>
        </p:spPr>
      </p:pic>
      <p:sp>
        <p:nvSpPr>
          <p:cNvPr id="121" name="Google Shape;121;p21"/>
          <p:cNvSpPr txBox="1"/>
          <p:nvPr>
            <p:ph type="title"/>
          </p:nvPr>
        </p:nvSpPr>
        <p:spPr>
          <a:xfrm>
            <a:off x="201825" y="135600"/>
            <a:ext cx="640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we remove the uncertainty bonus?</a:t>
            </a:r>
            <a:endParaRPr/>
          </a:p>
        </p:txBody>
      </p:sp>
      <p:pic>
        <p:nvPicPr>
          <p:cNvPr id="122" name="Google Shape;122;p21"/>
          <p:cNvPicPr preferRelativeResize="0"/>
          <p:nvPr/>
        </p:nvPicPr>
        <p:blipFill>
          <a:blip r:embed="rId4">
            <a:alphaModFix/>
          </a:blip>
          <a:stretch>
            <a:fillRect/>
          </a:stretch>
        </p:blipFill>
        <p:spPr>
          <a:xfrm>
            <a:off x="6209750" y="659552"/>
            <a:ext cx="2622547" cy="554778"/>
          </a:xfrm>
          <a:prstGeom prst="rect">
            <a:avLst/>
          </a:prstGeom>
          <a:noFill/>
          <a:ln>
            <a:noFill/>
          </a:ln>
        </p:spPr>
      </p:pic>
      <p:sp>
        <p:nvSpPr>
          <p:cNvPr id="123" name="Google Shape;123;p21"/>
          <p:cNvSpPr/>
          <p:nvPr/>
        </p:nvSpPr>
        <p:spPr>
          <a:xfrm>
            <a:off x="7771405" y="488600"/>
            <a:ext cx="1060800" cy="896700"/>
          </a:xfrm>
          <a:prstGeom prst="flowChartSummingJunction">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1"/>
          <p:cNvSpPr txBox="1"/>
          <p:nvPr/>
        </p:nvSpPr>
        <p:spPr>
          <a:xfrm>
            <a:off x="649175" y="858925"/>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beta=5</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