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81a679d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81a679d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81a679d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81a679d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81a679df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81a679df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81a679d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81a679d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1a679df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81a679df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81a679df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81a679df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81a679d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81a679d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81a679d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81a679d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1a679d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1a679d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81a679df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81a679df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81a679d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81a679d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first present you with 15 target words to try to remember. Then we will present you with 5 distractor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rPr lang="en"/>
              <a:t>All words are 5 characters or less and randomly generated.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81a679df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81a679df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81a679d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81a679d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1a679df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1a679df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81a679df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81a679df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 of responses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TARGETS</a:t>
            </a:r>
            <a:endParaRPr b="1"/>
          </a:p>
          <a:p>
            <a:pPr indent="0" lvl="0" marL="0" rtl="0" algn="l">
              <a:spcBef>
                <a:spcPts val="0"/>
              </a:spcBef>
              <a:spcAft>
                <a:spcPts val="0"/>
              </a:spcAft>
              <a:buClr>
                <a:schemeClr val="dk1"/>
              </a:buClr>
              <a:buSzPts val="1100"/>
              <a:buFont typeface="Arial"/>
              <a:buNone/>
            </a:pPr>
            <a:r>
              <a:rPr b="1" lang="en"/>
              <a:t>—</a:t>
            </a:r>
            <a:endParaRPr b="1"/>
          </a:p>
          <a:p>
            <a:pPr indent="0" lvl="0" marL="0" rtl="0" algn="l">
              <a:spcBef>
                <a:spcPts val="0"/>
              </a:spcBef>
              <a:spcAft>
                <a:spcPts val="0"/>
              </a:spcAft>
              <a:buClr>
                <a:schemeClr val="dk1"/>
              </a:buClr>
              <a:buSzPts val="1100"/>
              <a:buFont typeface="Arial"/>
              <a:buNone/>
            </a:pPr>
            <a:r>
              <a:rPr lang="en"/>
              <a:t>1. swing</a:t>
            </a:r>
            <a:endParaRPr/>
          </a:p>
          <a:p>
            <a:pPr indent="0" lvl="0" marL="0" rtl="0" algn="l">
              <a:spcBef>
                <a:spcPts val="0"/>
              </a:spcBef>
              <a:spcAft>
                <a:spcPts val="0"/>
              </a:spcAft>
              <a:buClr>
                <a:schemeClr val="dk1"/>
              </a:buClr>
              <a:buSzPts val="1100"/>
              <a:buFont typeface="Arial"/>
              <a:buNone/>
            </a:pPr>
            <a:r>
              <a:rPr lang="en"/>
              <a:t>2. smile</a:t>
            </a:r>
            <a:endParaRPr/>
          </a:p>
          <a:p>
            <a:pPr indent="0" lvl="0" marL="0" rtl="0" algn="l">
              <a:spcBef>
                <a:spcPts val="0"/>
              </a:spcBef>
              <a:spcAft>
                <a:spcPts val="0"/>
              </a:spcAft>
              <a:buClr>
                <a:schemeClr val="dk1"/>
              </a:buClr>
              <a:buSzPts val="1100"/>
              <a:buFont typeface="Arial"/>
              <a:buNone/>
            </a:pPr>
            <a:r>
              <a:rPr lang="en"/>
              <a:t>3. daisy</a:t>
            </a:r>
            <a:endParaRPr/>
          </a:p>
          <a:p>
            <a:pPr indent="0" lvl="0" marL="0" rtl="0" algn="l">
              <a:spcBef>
                <a:spcPts val="0"/>
              </a:spcBef>
              <a:spcAft>
                <a:spcPts val="0"/>
              </a:spcAft>
              <a:buClr>
                <a:schemeClr val="dk1"/>
              </a:buClr>
              <a:buSzPts val="1100"/>
              <a:buFont typeface="Arial"/>
              <a:buNone/>
            </a:pPr>
            <a:r>
              <a:rPr lang="en"/>
              <a:t>4. frog</a:t>
            </a:r>
            <a:endParaRPr/>
          </a:p>
          <a:p>
            <a:pPr indent="0" lvl="0" marL="0" rtl="0" algn="l">
              <a:spcBef>
                <a:spcPts val="0"/>
              </a:spcBef>
              <a:spcAft>
                <a:spcPts val="0"/>
              </a:spcAft>
              <a:buClr>
                <a:schemeClr val="dk1"/>
              </a:buClr>
              <a:buSzPts val="1100"/>
              <a:buFont typeface="Arial"/>
              <a:buNone/>
            </a:pPr>
            <a:r>
              <a:rPr lang="en"/>
              <a:t>5. crab</a:t>
            </a:r>
            <a:endParaRPr/>
          </a:p>
          <a:p>
            <a:pPr indent="0" lvl="0" marL="0" rtl="0" algn="l">
              <a:spcBef>
                <a:spcPts val="0"/>
              </a:spcBef>
              <a:spcAft>
                <a:spcPts val="0"/>
              </a:spcAft>
              <a:buClr>
                <a:schemeClr val="dk1"/>
              </a:buClr>
              <a:buSzPts val="1100"/>
              <a:buFont typeface="Arial"/>
              <a:buNone/>
            </a:pPr>
            <a:r>
              <a:rPr lang="en"/>
              <a:t>6. oval</a:t>
            </a:r>
            <a:endParaRPr/>
          </a:p>
          <a:p>
            <a:pPr indent="0" lvl="0" marL="0" rtl="0" algn="l">
              <a:spcBef>
                <a:spcPts val="0"/>
              </a:spcBef>
              <a:spcAft>
                <a:spcPts val="0"/>
              </a:spcAft>
              <a:buClr>
                <a:schemeClr val="dk1"/>
              </a:buClr>
              <a:buSzPts val="1100"/>
              <a:buFont typeface="Arial"/>
              <a:buNone/>
            </a:pPr>
            <a:r>
              <a:rPr lang="en"/>
              <a:t>7. rain</a:t>
            </a:r>
            <a:endParaRPr/>
          </a:p>
          <a:p>
            <a:pPr indent="0" lvl="0" marL="0" rtl="0" algn="l">
              <a:spcBef>
                <a:spcPts val="0"/>
              </a:spcBef>
              <a:spcAft>
                <a:spcPts val="0"/>
              </a:spcAft>
              <a:buClr>
                <a:schemeClr val="dk1"/>
              </a:buClr>
              <a:buSzPts val="1100"/>
              <a:buFont typeface="Arial"/>
              <a:buNone/>
            </a:pPr>
            <a:r>
              <a:rPr lang="en"/>
              <a:t>8. legs</a:t>
            </a:r>
            <a:endParaRPr/>
          </a:p>
          <a:p>
            <a:pPr indent="0" lvl="0" marL="0" rtl="0" algn="l">
              <a:spcBef>
                <a:spcPts val="0"/>
              </a:spcBef>
              <a:spcAft>
                <a:spcPts val="0"/>
              </a:spcAft>
              <a:buClr>
                <a:schemeClr val="dk1"/>
              </a:buClr>
              <a:buSzPts val="1100"/>
              <a:buFont typeface="Arial"/>
              <a:buNone/>
            </a:pPr>
            <a:r>
              <a:rPr lang="en"/>
              <a:t>9. eyes</a:t>
            </a:r>
            <a:endParaRPr/>
          </a:p>
          <a:p>
            <a:pPr indent="0" lvl="0" marL="0" rtl="0" algn="l">
              <a:spcBef>
                <a:spcPts val="0"/>
              </a:spcBef>
              <a:spcAft>
                <a:spcPts val="0"/>
              </a:spcAft>
              <a:buClr>
                <a:schemeClr val="dk1"/>
              </a:buClr>
              <a:buSzPts val="1100"/>
              <a:buFont typeface="Arial"/>
              <a:buNone/>
            </a:pPr>
            <a:r>
              <a:rPr lang="en"/>
              <a:t>10. float</a:t>
            </a:r>
            <a:endParaRPr/>
          </a:p>
          <a:p>
            <a:pPr indent="0" lvl="0" marL="0" rtl="0" algn="l">
              <a:spcBef>
                <a:spcPts val="0"/>
              </a:spcBef>
              <a:spcAft>
                <a:spcPts val="0"/>
              </a:spcAft>
              <a:buClr>
                <a:schemeClr val="dk1"/>
              </a:buClr>
              <a:buSzPts val="1100"/>
              <a:buFont typeface="Arial"/>
              <a:buNone/>
            </a:pPr>
            <a:r>
              <a:rPr lang="en"/>
              <a:t>11. hand</a:t>
            </a:r>
            <a:endParaRPr/>
          </a:p>
          <a:p>
            <a:pPr indent="0" lvl="0" marL="0" rtl="0" algn="l">
              <a:spcBef>
                <a:spcPts val="0"/>
              </a:spcBef>
              <a:spcAft>
                <a:spcPts val="0"/>
              </a:spcAft>
              <a:buClr>
                <a:schemeClr val="dk1"/>
              </a:buClr>
              <a:buSzPts val="1100"/>
              <a:buFont typeface="Arial"/>
              <a:buNone/>
            </a:pPr>
            <a:r>
              <a:rPr lang="en"/>
              <a:t>12. jail</a:t>
            </a:r>
            <a:endParaRPr/>
          </a:p>
          <a:p>
            <a:pPr indent="0" lvl="0" marL="0" rtl="0" algn="l">
              <a:spcBef>
                <a:spcPts val="0"/>
              </a:spcBef>
              <a:spcAft>
                <a:spcPts val="0"/>
              </a:spcAft>
              <a:buClr>
                <a:schemeClr val="dk1"/>
              </a:buClr>
              <a:buSzPts val="1100"/>
              <a:buFont typeface="Arial"/>
              <a:buNone/>
            </a:pPr>
            <a:r>
              <a:rPr lang="en"/>
              <a:t>13. fly</a:t>
            </a:r>
            <a:endParaRPr/>
          </a:p>
          <a:p>
            <a:pPr indent="0" lvl="0" marL="0" rtl="0" algn="l">
              <a:spcBef>
                <a:spcPts val="0"/>
              </a:spcBef>
              <a:spcAft>
                <a:spcPts val="0"/>
              </a:spcAft>
              <a:buClr>
                <a:schemeClr val="dk1"/>
              </a:buClr>
              <a:buSzPts val="1100"/>
              <a:buFont typeface="Arial"/>
              <a:buNone/>
            </a:pPr>
            <a:r>
              <a:rPr lang="en"/>
              <a:t>14. bat</a:t>
            </a:r>
            <a:endParaRPr/>
          </a:p>
          <a:p>
            <a:pPr indent="0" lvl="0" marL="0" rtl="0" algn="l">
              <a:spcBef>
                <a:spcPts val="0"/>
              </a:spcBef>
              <a:spcAft>
                <a:spcPts val="0"/>
              </a:spcAft>
              <a:buNone/>
            </a:pPr>
            <a:r>
              <a:rPr lang="en"/>
              <a:t>15. whale</a:t>
            </a:r>
            <a:endParaRPr/>
          </a:p>
          <a:p>
            <a:pPr indent="0" lvl="0" marL="0" rtl="0" algn="l">
              <a:spcBef>
                <a:spcPts val="0"/>
              </a:spcBef>
              <a:spcAft>
                <a:spcPts val="0"/>
              </a:spcAft>
              <a:buNone/>
            </a:pPr>
            <a:r>
              <a:rPr b="1" lang="en">
                <a:solidFill>
                  <a:schemeClr val="dk1"/>
                </a:solidFill>
              </a:rPr>
              <a:t>—</a:t>
            </a:r>
            <a:endParaRPr/>
          </a:p>
          <a:p>
            <a:pPr indent="0" lvl="0" marL="0" rtl="0" algn="l">
              <a:spcBef>
                <a:spcPts val="0"/>
              </a:spcBef>
              <a:spcAft>
                <a:spcPts val="0"/>
              </a:spcAft>
              <a:buNone/>
            </a:pPr>
            <a:r>
              <a:rPr b="1" lang="en"/>
              <a:t>DISTRACTORS</a:t>
            </a:r>
            <a:endParaRPr b="1"/>
          </a:p>
          <a:p>
            <a:pPr indent="0" lvl="0" marL="0" rtl="0" algn="l">
              <a:spcBef>
                <a:spcPts val="0"/>
              </a:spcBef>
              <a:spcAft>
                <a:spcPts val="0"/>
              </a:spcAft>
              <a:buClr>
                <a:schemeClr val="dk1"/>
              </a:buClr>
              <a:buSzPts val="1100"/>
              <a:buFont typeface="Arial"/>
              <a:buNone/>
            </a:pPr>
            <a:r>
              <a:rPr b="1" lang="en"/>
              <a:t>—</a:t>
            </a:r>
            <a:endParaRPr b="1"/>
          </a:p>
          <a:p>
            <a:pPr indent="0" lvl="0" marL="0" rtl="0" algn="l">
              <a:spcBef>
                <a:spcPts val="0"/>
              </a:spcBef>
              <a:spcAft>
                <a:spcPts val="0"/>
              </a:spcAft>
              <a:buClr>
                <a:schemeClr val="dk1"/>
              </a:buClr>
              <a:buSzPts val="1100"/>
              <a:buFont typeface="Arial"/>
              <a:buNone/>
            </a:pPr>
            <a:r>
              <a:rPr lang="en"/>
              <a:t>16. fish</a:t>
            </a:r>
            <a:endParaRPr/>
          </a:p>
          <a:p>
            <a:pPr indent="0" lvl="0" marL="0" rtl="0" algn="l">
              <a:spcBef>
                <a:spcPts val="0"/>
              </a:spcBef>
              <a:spcAft>
                <a:spcPts val="0"/>
              </a:spcAft>
              <a:buClr>
                <a:schemeClr val="dk1"/>
              </a:buClr>
              <a:buSzPts val="1100"/>
              <a:buFont typeface="Arial"/>
              <a:buNone/>
            </a:pPr>
            <a:r>
              <a:rPr lang="en"/>
              <a:t>17. king</a:t>
            </a:r>
            <a:endParaRPr/>
          </a:p>
          <a:p>
            <a:pPr indent="0" lvl="0" marL="0" rtl="0" algn="l">
              <a:spcBef>
                <a:spcPts val="0"/>
              </a:spcBef>
              <a:spcAft>
                <a:spcPts val="0"/>
              </a:spcAft>
              <a:buClr>
                <a:schemeClr val="dk1"/>
              </a:buClr>
              <a:buSzPts val="1100"/>
              <a:buFont typeface="Arial"/>
              <a:buNone/>
            </a:pPr>
            <a:r>
              <a:rPr lang="en"/>
              <a:t>18. coat</a:t>
            </a:r>
            <a:endParaRPr/>
          </a:p>
          <a:p>
            <a:pPr indent="0" lvl="0" marL="0" rtl="0" algn="l">
              <a:spcBef>
                <a:spcPts val="0"/>
              </a:spcBef>
              <a:spcAft>
                <a:spcPts val="0"/>
              </a:spcAft>
              <a:buClr>
                <a:schemeClr val="dk1"/>
              </a:buClr>
              <a:buSzPts val="1100"/>
              <a:buFont typeface="Arial"/>
              <a:buNone/>
            </a:pPr>
            <a:r>
              <a:rPr lang="en"/>
              <a:t>19. dog</a:t>
            </a:r>
            <a:endParaRPr/>
          </a:p>
          <a:p>
            <a:pPr indent="0" lvl="0" marL="0" rtl="0" algn="l">
              <a:spcBef>
                <a:spcPts val="0"/>
              </a:spcBef>
              <a:spcAft>
                <a:spcPts val="0"/>
              </a:spcAft>
              <a:buClr>
                <a:schemeClr val="dk1"/>
              </a:buClr>
              <a:buSzPts val="1100"/>
              <a:buFont typeface="Arial"/>
              <a:buNone/>
            </a:pPr>
            <a:r>
              <a:rPr lang="en"/>
              <a:t>20. ghost</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79f94f34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79f94f34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people recall a past event, they not only recover the features of the event itself, but also recover information associated with other events that occurred nearby in time.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events surrounding a target event, and the thoughts they evoke, may be considered to represent a context for the target event, helping to distinguish that event from similar events experienced at different times.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C</a:t>
            </a:r>
            <a:r>
              <a:rPr lang="en"/>
              <a:t>ontextual reinstatement underlies the contiguity effect: people’s tendency to successively recall items that were presented in nearby positions on a studied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Context representations are composed of many features that may reflect environmental cues, recently studied items, participants’ internal mental states, or may evolve randomly over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recall, the context representation forms part of the retrieval cue, enabling us to distinguish list items from nonlist items.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the role of context in memory processes is particularly important in tasks such as free recall, where the retrieval cue is “context” itself.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79f94f34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79f94f34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Background on paper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9f94f3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79f94f3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1a679df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1a679df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81a679df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81a679df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79f94f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79f94f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observation from Howard et al. (2012) was that the neural similarity decreased with increasing absolute lag in both the forward and backward directions, consistent with the idea of a "jump back in time" where the repeated stimulus retrieves the context from its initial presentation. The plot produced by this code should capture this bidirectional contiguity effect, with a peak in similarity around lag 0 (the first presentation of the repeated stimulus) and decreasing similarity for stimuli further away in either direction.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81a679d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81a679d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79f94f3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79f94f3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Does the neural result hold 1) with single-unit recordings from MTL (as opposed to intracranial </a:t>
            </a:r>
            <a:r>
              <a:rPr lang="en"/>
              <a:t>electrodes) 2) with experimentally controlled stimulus repetitions, rather than free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 3: Quantification of the temporal autocorrelation of MTL ensembles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7f18a19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7f18a19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 4: MTL ensembles show the neural signature of a jump back 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Recency superimposed on contiguity effect</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7f18a19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7f18a19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79f94f3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79f94f3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79f94f34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79f94f34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Question 3:</a:t>
            </a:r>
            <a:r>
              <a:rPr lang="en">
                <a:solidFill>
                  <a:schemeClr val="dk1"/>
                </a:solidFill>
              </a:rPr>
              <a:t> </a:t>
            </a:r>
            <a:r>
              <a:rPr i="1" lang="en">
                <a:solidFill>
                  <a:schemeClr val="dk1"/>
                </a:solidFill>
              </a:rPr>
              <a:t>Discuss why neural similarity shows forward-backward symmetry, but the free recall data show an asymmetry. How can the temporal context model account for this?</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lang="en" u="sng">
                <a:solidFill>
                  <a:schemeClr val="dk1"/>
                </a:solidFill>
              </a:rPr>
              <a:t>SUMMARY/TL;DR:</a:t>
            </a:r>
            <a:r>
              <a:rPr lang="en">
                <a:solidFill>
                  <a:schemeClr val="dk1"/>
                </a:solidFill>
              </a:rPr>
              <a:t> The symmetric neural reinstatement of context represents the similarity signal, but it is the asymmetric nature of the contextual retrieval process that determines the forward bias in participants' recall transitions. The temporal context model can reconcile the symmetry in neural patterns with the behavioral asymmetry by proposing that context retrieval is asymmetrically weighted towards future contexts</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a:t>
            </a:r>
            <a:endParaRPr i="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The neural data showed that when recalling an item, the pattern of neural activity was similarly graded for items studied before (negative lags) and after (positive lags) the recalled item. In other words, the neural similarity decreased symmetrically with increasing distance from the recalled item in both forward and backward directions.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the behavioral free recall data exhibited an asymmetry - participants were more likely to successively recall items studied in the forward direction (from earlier to later list positions) compared to the backward direction.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temporal context model can account for this discrepancy between the symmetric neural pattern and the asymmetric behavioral recall pattern. According to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Items become associated with a gradually changing representation of temporal context during encoding.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During recall, the retrieved context cues memories for neighboring items from the original study episode.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Critically, the model proposes that while the neural similarity to context is symmetric around a recalled item, the retrieved context itself contains more information from items studied after the recalled item compared to before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This asymmetry in the retrieved context information drives the forward asymmetry seen in participants' transitions during free recall. The context retrieved by an item preferentially cues memories for items studied later rather than earlier.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79f94f3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79f94f3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81a679df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81a679df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81a679df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81a679d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a679d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a679d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81a679df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81a679df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81a679d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81a679d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1a679df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1a679df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Memory in Context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Jack Gabel, </a:t>
            </a:r>
            <a:r>
              <a:rPr lang="en"/>
              <a:t>Sol Markman,</a:t>
            </a:r>
            <a:r>
              <a:rPr lang="en"/>
              <a:t> Quilee Simeon &amp; </a:t>
            </a:r>
            <a:r>
              <a:rPr lang="en"/>
              <a:t>Hokyung Sung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legs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eyes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float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jail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fish</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king</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9590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00"/>
              <a:t>Who wants to test their memory?</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coat</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dog</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ghost</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109590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00"/>
              <a:t>Recall time!</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reinstatement and episodic </a:t>
            </a:r>
            <a:r>
              <a:rPr lang="en"/>
              <a:t>memory</a:t>
            </a:r>
            <a:endParaRPr/>
          </a:p>
        </p:txBody>
      </p:sp>
      <p:sp>
        <p:nvSpPr>
          <p:cNvPr id="171" name="Google Shape;17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Context: “the </a:t>
            </a:r>
            <a:r>
              <a:rPr lang="en" sz="1700"/>
              <a:t>events</a:t>
            </a:r>
            <a:r>
              <a:rPr lang="en" sz="1700"/>
              <a:t> surrounding a target event, and the thoughts they evoke” (</a:t>
            </a:r>
            <a:r>
              <a:rPr lang="en" sz="1700"/>
              <a:t>Manning et. al. 2011)</a:t>
            </a:r>
            <a:endParaRPr sz="1700"/>
          </a:p>
          <a:p>
            <a:pPr indent="-336550" lvl="1" marL="914400" rtl="0" algn="l">
              <a:spcBef>
                <a:spcPts val="0"/>
              </a:spcBef>
              <a:spcAft>
                <a:spcPts val="0"/>
              </a:spcAft>
              <a:buSzPts val="1700"/>
              <a:buChar char="○"/>
            </a:pPr>
            <a:r>
              <a:rPr lang="en" sz="1700"/>
              <a:t>A quality of episodic (as opposed to semantic) memories</a:t>
            </a:r>
            <a:endParaRPr sz="1700"/>
          </a:p>
          <a:p>
            <a:pPr indent="-336550" lvl="0" marL="457200" rtl="0" algn="l">
              <a:spcBef>
                <a:spcPts val="0"/>
              </a:spcBef>
              <a:spcAft>
                <a:spcPts val="0"/>
              </a:spcAft>
              <a:buSzPts val="1700"/>
              <a:buChar char="●"/>
            </a:pPr>
            <a:r>
              <a:rPr lang="en" sz="1700"/>
              <a:t>Contiguity effect: items/stimuli presented around the same time tend to be recalled together (temporal clustering)</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recall memory experiment</a:t>
            </a:r>
            <a:endParaRPr/>
          </a:p>
        </p:txBody>
      </p:sp>
      <p:pic>
        <p:nvPicPr>
          <p:cNvPr id="177" name="Google Shape;177;p37"/>
          <p:cNvPicPr preferRelativeResize="0"/>
          <p:nvPr/>
        </p:nvPicPr>
        <p:blipFill>
          <a:blip r:embed="rId3">
            <a:alphaModFix/>
          </a:blip>
          <a:stretch>
            <a:fillRect/>
          </a:stretch>
        </p:blipFill>
        <p:spPr>
          <a:xfrm>
            <a:off x="333438" y="1236225"/>
            <a:ext cx="8477123" cy="3079574"/>
          </a:xfrm>
          <a:prstGeom prst="rect">
            <a:avLst/>
          </a:prstGeom>
          <a:noFill/>
          <a:ln>
            <a:noFill/>
          </a:ln>
        </p:spPr>
      </p:pic>
      <p:sp>
        <p:nvSpPr>
          <p:cNvPr id="178" name="Google Shape;178;p37"/>
          <p:cNvSpPr txBox="1"/>
          <p:nvPr/>
        </p:nvSpPr>
        <p:spPr>
          <a:xfrm>
            <a:off x="6541650" y="4534275"/>
            <a:ext cx="2268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700">
                <a:solidFill>
                  <a:schemeClr val="dk2"/>
                </a:solidFill>
              </a:rPr>
              <a:t>Manning et. al. 2011</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data from human subjects</a:t>
            </a:r>
            <a:endParaRPr/>
          </a:p>
        </p:txBody>
      </p:sp>
      <p:pic>
        <p:nvPicPr>
          <p:cNvPr id="184" name="Google Shape;184;p38"/>
          <p:cNvPicPr preferRelativeResize="0"/>
          <p:nvPr/>
        </p:nvPicPr>
        <p:blipFill>
          <a:blip r:embed="rId3">
            <a:alphaModFix/>
          </a:blip>
          <a:stretch>
            <a:fillRect/>
          </a:stretch>
        </p:blipFill>
        <p:spPr>
          <a:xfrm>
            <a:off x="2101875" y="1170125"/>
            <a:ext cx="4940250" cy="38209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idx="1" type="body"/>
          </p:nvPr>
        </p:nvSpPr>
        <p:spPr>
          <a:xfrm>
            <a:off x="311700" y="1152475"/>
            <a:ext cx="8520600" cy="381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One-hot vectors of 20 neurons as corresponding to each presented word</a:t>
            </a:r>
            <a:endParaRPr sz="1700"/>
          </a:p>
          <a:p>
            <a:pPr indent="-336550" lvl="0" marL="457200" rtl="0" algn="l">
              <a:spcBef>
                <a:spcPts val="0"/>
              </a:spcBef>
              <a:spcAft>
                <a:spcPts val="0"/>
              </a:spcAft>
              <a:buSzPts val="1700"/>
              <a:buChar char="●"/>
            </a:pPr>
            <a:r>
              <a:rPr lang="en" sz="1700"/>
              <a:t>Temporal autocorrelation between </a:t>
            </a:r>
            <a:r>
              <a:rPr lang="en" sz="1700"/>
              <a:t>overall neural</a:t>
            </a:r>
            <a:r>
              <a:rPr lang="en" sz="1700"/>
              <a:t> activity (f),</a:t>
            </a:r>
            <a:br>
              <a:rPr lang="en" sz="1700"/>
            </a:br>
            <a:r>
              <a:rPr lang="en" sz="1700"/>
              <a:t>m</a:t>
            </a:r>
            <a:r>
              <a:rPr lang="en" sz="1700"/>
              <a:t>odeled as time-weighted average of activity evoked for each timepoint (w)</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Autocorrelated </a:t>
            </a:r>
            <a:r>
              <a:rPr lang="en" sz="1700"/>
              <a:t>Noise model</a:t>
            </a:r>
            <a:endParaRPr sz="1700"/>
          </a:p>
          <a:p>
            <a:pPr indent="-336550" lvl="1" marL="914400" rtl="0" algn="l">
              <a:spcBef>
                <a:spcPts val="0"/>
              </a:spcBef>
              <a:spcAft>
                <a:spcPts val="0"/>
              </a:spcAft>
              <a:buSzPts val="1700"/>
              <a:buChar char="○"/>
            </a:pPr>
            <a:r>
              <a:rPr lang="en" sz="1700"/>
              <a:t>Only autocorrelation, random one-hot vectors for </a:t>
            </a:r>
            <a:endParaRPr sz="1700"/>
          </a:p>
          <a:p>
            <a:pPr indent="-336550" lvl="0" marL="457200" rtl="0" algn="l">
              <a:spcBef>
                <a:spcPts val="0"/>
              </a:spcBef>
              <a:spcAft>
                <a:spcPts val="0"/>
              </a:spcAft>
              <a:buSzPts val="1700"/>
              <a:buChar char="●"/>
            </a:pPr>
            <a:r>
              <a:rPr lang="en" sz="1700"/>
              <a:t>Content reinstatement model</a:t>
            </a:r>
            <a:endParaRPr sz="1700"/>
          </a:p>
          <a:p>
            <a:pPr indent="-336550" lvl="1" marL="914400" rtl="0" algn="l">
              <a:spcBef>
                <a:spcPts val="0"/>
              </a:spcBef>
              <a:spcAft>
                <a:spcPts val="0"/>
              </a:spcAft>
              <a:buSzPts val="1700"/>
              <a:buChar char="○"/>
            </a:pPr>
            <a:r>
              <a:rPr lang="en" sz="1700"/>
              <a:t>During study at time i, w_i is one-hot vectors corresponding to word</a:t>
            </a:r>
            <a:endParaRPr sz="1700"/>
          </a:p>
          <a:p>
            <a:pPr indent="-336550" lvl="1" marL="914400" rtl="0" algn="l">
              <a:spcBef>
                <a:spcPts val="0"/>
              </a:spcBef>
              <a:spcAft>
                <a:spcPts val="0"/>
              </a:spcAft>
              <a:buSzPts val="1700"/>
              <a:buChar char="○"/>
            </a:pPr>
            <a:r>
              <a:rPr lang="en" sz="1700"/>
              <a:t>During recall at time i of item j, w_i = w_j </a:t>
            </a:r>
            <a:endParaRPr sz="1700"/>
          </a:p>
          <a:p>
            <a:pPr indent="-336550" lvl="0" marL="457200" rtl="0" algn="l">
              <a:spcBef>
                <a:spcPts val="0"/>
              </a:spcBef>
              <a:spcAft>
                <a:spcPts val="0"/>
              </a:spcAft>
              <a:buSzPts val="1700"/>
              <a:buChar char="●"/>
            </a:pPr>
            <a:r>
              <a:rPr lang="en" sz="1700"/>
              <a:t>Context reinstatement model</a:t>
            </a:r>
            <a:endParaRPr sz="1700"/>
          </a:p>
          <a:p>
            <a:pPr indent="-336550" lvl="1" marL="914400" rtl="0" algn="l">
              <a:spcBef>
                <a:spcPts val="0"/>
              </a:spcBef>
              <a:spcAft>
                <a:spcPts val="0"/>
              </a:spcAft>
              <a:buSzPts val="1700"/>
              <a:buChar char="○"/>
            </a:pPr>
            <a:r>
              <a:rPr lang="en" sz="1700"/>
              <a:t>Same as content re during study, during recall w_i=f_j</a:t>
            </a:r>
            <a:endParaRPr sz="1700"/>
          </a:p>
        </p:txBody>
      </p:sp>
      <p:sp>
        <p:nvSpPr>
          <p:cNvPr id="190" name="Google Shape;19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Neural Data</a:t>
            </a:r>
            <a:endParaRPr/>
          </a:p>
        </p:txBody>
      </p:sp>
      <p:pic>
        <p:nvPicPr>
          <p:cNvPr id="191" name="Google Shape;191;p39"/>
          <p:cNvPicPr preferRelativeResize="0"/>
          <p:nvPr/>
        </p:nvPicPr>
        <p:blipFill>
          <a:blip r:embed="rId3">
            <a:alphaModFix/>
          </a:blip>
          <a:stretch>
            <a:fillRect/>
          </a:stretch>
        </p:blipFill>
        <p:spPr>
          <a:xfrm>
            <a:off x="1692825" y="2142208"/>
            <a:ext cx="1740268" cy="580084"/>
          </a:xfrm>
          <a:prstGeom prst="rect">
            <a:avLst/>
          </a:prstGeom>
          <a:noFill/>
          <a:ln>
            <a:noFill/>
          </a:ln>
        </p:spPr>
      </p:pic>
      <p:pic>
        <p:nvPicPr>
          <p:cNvPr id="192" name="Google Shape;192;p39"/>
          <p:cNvPicPr preferRelativeResize="0"/>
          <p:nvPr/>
        </p:nvPicPr>
        <p:blipFill>
          <a:blip r:embed="rId4">
            <a:alphaModFix/>
          </a:blip>
          <a:stretch>
            <a:fillRect/>
          </a:stretch>
        </p:blipFill>
        <p:spPr>
          <a:xfrm>
            <a:off x="3930894" y="2087825"/>
            <a:ext cx="4096882" cy="688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40"/>
          <p:cNvPicPr preferRelativeResize="0"/>
          <p:nvPr/>
        </p:nvPicPr>
        <p:blipFill>
          <a:blip r:embed="rId3">
            <a:alphaModFix/>
          </a:blip>
          <a:stretch>
            <a:fillRect/>
          </a:stretch>
        </p:blipFill>
        <p:spPr>
          <a:xfrm>
            <a:off x="356713" y="1585200"/>
            <a:ext cx="8430574" cy="2872950"/>
          </a:xfrm>
          <a:prstGeom prst="rect">
            <a:avLst/>
          </a:prstGeom>
          <a:noFill/>
          <a:ln>
            <a:noFill/>
          </a:ln>
        </p:spPr>
      </p:pic>
      <p:sp>
        <p:nvSpPr>
          <p:cNvPr id="198" name="Google Shape;19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neural activity over a session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1"/>
          <p:cNvPicPr preferRelativeResize="0"/>
          <p:nvPr/>
        </p:nvPicPr>
        <p:blipFill>
          <a:blip r:embed="rId3">
            <a:alphaModFix/>
          </a:blip>
          <a:stretch>
            <a:fillRect/>
          </a:stretch>
        </p:blipFill>
        <p:spPr>
          <a:xfrm>
            <a:off x="338125" y="1604600"/>
            <a:ext cx="8467725" cy="2762250"/>
          </a:xfrm>
          <a:prstGeom prst="rect">
            <a:avLst/>
          </a:prstGeom>
          <a:noFill/>
          <a:ln>
            <a:noFill/>
          </a:ln>
        </p:spPr>
      </p:pic>
      <p:sp>
        <p:nvSpPr>
          <p:cNvPr id="204" name="Google Shape;20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activity similarity over lag for different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swing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ph type="title"/>
          </p:nvPr>
        </p:nvSpPr>
        <p:spPr>
          <a:xfrm>
            <a:off x="311700" y="3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ecognition experiment</a:t>
            </a:r>
            <a:endParaRPr/>
          </a:p>
        </p:txBody>
      </p:sp>
      <p:sp>
        <p:nvSpPr>
          <p:cNvPr id="210" name="Google Shape;210;p42"/>
          <p:cNvSpPr txBox="1"/>
          <p:nvPr/>
        </p:nvSpPr>
        <p:spPr>
          <a:xfrm>
            <a:off x="6298200" y="346175"/>
            <a:ext cx="2534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Howard et. al. 2012</a:t>
            </a:r>
            <a:endParaRPr b="1" sz="1800">
              <a:solidFill>
                <a:schemeClr val="dk2"/>
              </a:solidFill>
            </a:endParaRPr>
          </a:p>
        </p:txBody>
      </p:sp>
      <p:pic>
        <p:nvPicPr>
          <p:cNvPr id="211" name="Google Shape;211;p42"/>
          <p:cNvPicPr preferRelativeResize="0"/>
          <p:nvPr/>
        </p:nvPicPr>
        <p:blipFill rotWithShape="1">
          <a:blip r:embed="rId3">
            <a:alphaModFix/>
          </a:blip>
          <a:srcRect b="0" l="0" r="0" t="0"/>
          <a:stretch/>
        </p:blipFill>
        <p:spPr>
          <a:xfrm>
            <a:off x="200525" y="2190900"/>
            <a:ext cx="8742948" cy="2356608"/>
          </a:xfrm>
          <a:prstGeom prst="rect">
            <a:avLst/>
          </a:prstGeom>
          <a:noFill/>
          <a:ln>
            <a:noFill/>
          </a:ln>
        </p:spPr>
      </p:pic>
      <p:sp>
        <p:nvSpPr>
          <p:cNvPr id="212" name="Google Shape;212;p42"/>
          <p:cNvSpPr/>
          <p:nvPr/>
        </p:nvSpPr>
        <p:spPr>
          <a:xfrm>
            <a:off x="2453150" y="1267000"/>
            <a:ext cx="1761300" cy="7728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Have you seen this image before?</a:t>
            </a:r>
            <a:endParaRPr/>
          </a:p>
          <a:p>
            <a:pPr indent="0" lvl="0" marL="0" rtl="0" algn="ctr">
              <a:spcBef>
                <a:spcPts val="0"/>
              </a:spcBef>
              <a:spcAft>
                <a:spcPts val="0"/>
              </a:spcAft>
              <a:buNone/>
            </a:pPr>
            <a:r>
              <a:rPr lang="en"/>
              <a:t>YES/NO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3"/>
          <p:cNvPicPr preferRelativeResize="0"/>
          <p:nvPr/>
        </p:nvPicPr>
        <p:blipFill>
          <a:blip r:embed="rId3">
            <a:alphaModFix/>
          </a:blip>
          <a:stretch>
            <a:fillRect/>
          </a:stretch>
        </p:blipFill>
        <p:spPr>
          <a:xfrm>
            <a:off x="400487" y="1500625"/>
            <a:ext cx="8343025" cy="2798651"/>
          </a:xfrm>
          <a:prstGeom prst="rect">
            <a:avLst/>
          </a:prstGeom>
          <a:noFill/>
          <a:ln>
            <a:noFill/>
          </a:ln>
        </p:spPr>
      </p:pic>
      <p:sp>
        <p:nvSpPr>
          <p:cNvPr id="218" name="Google Shape;218;p43"/>
          <p:cNvSpPr txBox="1"/>
          <p:nvPr/>
        </p:nvSpPr>
        <p:spPr>
          <a:xfrm>
            <a:off x="6298200" y="346175"/>
            <a:ext cx="2534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Howard et. al. 2012</a:t>
            </a:r>
            <a:endParaRPr sz="1800">
              <a:solidFill>
                <a:schemeClr val="dk2"/>
              </a:solidFill>
            </a:endParaRPr>
          </a:p>
        </p:txBody>
      </p:sp>
      <p:sp>
        <p:nvSpPr>
          <p:cNvPr id="219" name="Google Shape;219;p43"/>
          <p:cNvSpPr txBox="1"/>
          <p:nvPr>
            <p:ph type="title"/>
          </p:nvPr>
        </p:nvSpPr>
        <p:spPr>
          <a:xfrm>
            <a:off x="311700" y="3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Recognition experiment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Recognition simulation</a:t>
            </a:r>
            <a:endParaRPr/>
          </a:p>
        </p:txBody>
      </p:sp>
      <p:pic>
        <p:nvPicPr>
          <p:cNvPr id="225" name="Google Shape;225;p44"/>
          <p:cNvPicPr preferRelativeResize="0"/>
          <p:nvPr/>
        </p:nvPicPr>
        <p:blipFill>
          <a:blip r:embed="rId3">
            <a:alphaModFix/>
          </a:blip>
          <a:stretch>
            <a:fillRect/>
          </a:stretch>
        </p:blipFill>
        <p:spPr>
          <a:xfrm>
            <a:off x="3031738" y="1197100"/>
            <a:ext cx="5057425" cy="3820975"/>
          </a:xfrm>
          <a:prstGeom prst="rect">
            <a:avLst/>
          </a:prstGeom>
          <a:noFill/>
          <a:ln>
            <a:noFill/>
          </a:ln>
        </p:spPr>
      </p:pic>
      <p:sp>
        <p:nvSpPr>
          <p:cNvPr id="226" name="Google Shape;226;p44"/>
          <p:cNvSpPr txBox="1"/>
          <p:nvPr/>
        </p:nvSpPr>
        <p:spPr>
          <a:xfrm>
            <a:off x="125775" y="1320950"/>
            <a:ext cx="2013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Recency effect</a:t>
            </a:r>
            <a:endParaRPr sz="1800">
              <a:solidFill>
                <a:schemeClr val="dk2"/>
              </a:solidFill>
            </a:endParaRPr>
          </a:p>
          <a:p>
            <a:pPr indent="0" lvl="0" marL="0" rtl="0" algn="ctr">
              <a:spcBef>
                <a:spcPts val="0"/>
              </a:spcBef>
              <a:spcAft>
                <a:spcPts val="0"/>
              </a:spcAft>
              <a:buNone/>
            </a:pPr>
            <a:r>
              <a:rPr lang="en" sz="1800">
                <a:solidFill>
                  <a:schemeClr val="dk2"/>
                </a:solidFill>
              </a:rPr>
              <a:t>+</a:t>
            </a:r>
            <a:endParaRPr sz="1800">
              <a:solidFill>
                <a:schemeClr val="dk2"/>
              </a:solidFill>
            </a:endParaRPr>
          </a:p>
          <a:p>
            <a:pPr indent="0" lvl="0" marL="0" rtl="0" algn="ctr">
              <a:spcBef>
                <a:spcPts val="0"/>
              </a:spcBef>
              <a:spcAft>
                <a:spcPts val="0"/>
              </a:spcAft>
              <a:buNone/>
            </a:pPr>
            <a:r>
              <a:rPr lang="en" sz="1800">
                <a:solidFill>
                  <a:schemeClr val="dk2"/>
                </a:solidFill>
              </a:rPr>
              <a:t>Contiguity</a:t>
            </a:r>
            <a:endParaRPr sz="1800">
              <a:solidFill>
                <a:schemeClr val="dk2"/>
              </a:solidFill>
            </a:endParaRPr>
          </a:p>
        </p:txBody>
      </p:sp>
      <p:sp>
        <p:nvSpPr>
          <p:cNvPr id="227" name="Google Shape;227;p44"/>
          <p:cNvSpPr txBox="1"/>
          <p:nvPr/>
        </p:nvSpPr>
        <p:spPr>
          <a:xfrm>
            <a:off x="311700" y="2639975"/>
            <a:ext cx="2013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chemeClr val="dk2"/>
              </a:solidFill>
            </a:endParaRPr>
          </a:p>
        </p:txBody>
      </p:sp>
      <p:sp>
        <p:nvSpPr>
          <p:cNvPr id="228" name="Google Shape;228;p44"/>
          <p:cNvSpPr txBox="1"/>
          <p:nvPr/>
        </p:nvSpPr>
        <p:spPr>
          <a:xfrm>
            <a:off x="125775" y="3162700"/>
            <a:ext cx="2013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β=0.4 (drift rate)</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type="title"/>
          </p:nvPr>
        </p:nvSpPr>
        <p:spPr>
          <a:xfrm>
            <a:off x="1991925" y="4221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48768"/>
              <a:buFont typeface="Arial"/>
              <a:buNone/>
            </a:pPr>
            <a:r>
              <a:rPr lang="en" sz="2255"/>
              <a:t>Neural symmetry vs. behavioral asymmetry</a:t>
            </a:r>
            <a:endParaRPr sz="3355"/>
          </a:p>
        </p:txBody>
      </p:sp>
      <p:pic>
        <p:nvPicPr>
          <p:cNvPr id="234" name="Google Shape;234;p45"/>
          <p:cNvPicPr preferRelativeResize="0"/>
          <p:nvPr/>
        </p:nvPicPr>
        <p:blipFill rotWithShape="1">
          <a:blip r:embed="rId3">
            <a:alphaModFix/>
          </a:blip>
          <a:srcRect b="0" l="0" r="34653" t="0"/>
          <a:stretch/>
        </p:blipFill>
        <p:spPr>
          <a:xfrm>
            <a:off x="1206225" y="1464425"/>
            <a:ext cx="6731551" cy="2915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1946200" y="4336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100"/>
              <a:t>Neural symmetry vs. behavioral asymmetry</a:t>
            </a:r>
            <a:endParaRPr sz="4100"/>
          </a:p>
        </p:txBody>
      </p:sp>
      <p:sp>
        <p:nvSpPr>
          <p:cNvPr id="240" name="Google Shape;24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authors only study autocorrelated </a:t>
            </a:r>
            <a:r>
              <a:rPr lang="en"/>
              <a:t>features</a:t>
            </a:r>
            <a:r>
              <a:rPr lang="en"/>
              <a:t> of </a:t>
            </a:r>
            <a:r>
              <a:rPr lang="en"/>
              <a:t>neural</a:t>
            </a:r>
            <a:r>
              <a:rPr lang="en"/>
              <a:t> data, which favors </a:t>
            </a:r>
            <a:r>
              <a:rPr lang="en"/>
              <a:t>context rather than item representations</a:t>
            </a:r>
            <a:endParaRPr/>
          </a:p>
          <a:p>
            <a:pPr indent="-325755" lvl="0" marL="457200" rtl="0" algn="l">
              <a:spcBef>
                <a:spcPts val="0"/>
              </a:spcBef>
              <a:spcAft>
                <a:spcPts val="0"/>
              </a:spcAft>
              <a:buSzPct val="100000"/>
              <a:buChar char="●"/>
            </a:pPr>
            <a:r>
              <a:rPr lang="en"/>
              <a:t>Brain modularity? </a:t>
            </a:r>
            <a:endParaRPr/>
          </a:p>
          <a:p>
            <a:pPr indent="-325755" lvl="0" marL="457200" rtl="0" algn="l">
              <a:spcBef>
                <a:spcPts val="0"/>
              </a:spcBef>
              <a:spcAft>
                <a:spcPts val="0"/>
              </a:spcAft>
              <a:buSzPct val="100000"/>
              <a:buChar char="●"/>
            </a:pPr>
            <a:r>
              <a:rPr lang="en"/>
              <a:t>Context model could give the recalled item a ‘boost’</a:t>
            </a:r>
            <a:endParaRPr/>
          </a:p>
          <a:p>
            <a:pPr indent="-325755" lvl="0" marL="457200" rtl="0" algn="l">
              <a:spcBef>
                <a:spcPts val="0"/>
              </a:spcBef>
              <a:spcAft>
                <a:spcPts val="0"/>
              </a:spcAft>
              <a:buSzPct val="100000"/>
              <a:buChar char="●"/>
            </a:pPr>
            <a:r>
              <a:rPr lang="en"/>
              <a:t>Content reinstatement alone produces asymmetry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900">
              <a:solidFill>
                <a:schemeClr val="dk1"/>
              </a:solidFill>
            </a:endParaRPr>
          </a:p>
          <a:p>
            <a:pPr indent="0" lvl="0" marL="0" rtl="0" algn="l">
              <a:spcBef>
                <a:spcPts val="1200"/>
              </a:spcBef>
              <a:spcAft>
                <a:spcPts val="0"/>
              </a:spcAft>
              <a:buClr>
                <a:schemeClr val="dk1"/>
              </a:buClr>
              <a:buSzPct val="122222"/>
              <a:buFont typeface="Arial"/>
              <a:buNone/>
            </a:pPr>
            <a:r>
              <a:t/>
            </a:r>
            <a:endParaRPr sz="900">
              <a:solidFill>
                <a:schemeClr val="dk1"/>
              </a:solidFill>
            </a:endParaRPr>
          </a:p>
          <a:p>
            <a:pPr indent="0" lvl="0" marL="0" rtl="0" algn="l">
              <a:spcBef>
                <a:spcPts val="1200"/>
              </a:spcBef>
              <a:spcAft>
                <a:spcPts val="1200"/>
              </a:spcAft>
              <a:buNone/>
            </a:pPr>
            <a:r>
              <a:t/>
            </a:r>
            <a:endParaRPr/>
          </a:p>
        </p:txBody>
      </p:sp>
      <p:pic>
        <p:nvPicPr>
          <p:cNvPr id="241" name="Google Shape;241;p46"/>
          <p:cNvPicPr preferRelativeResize="0"/>
          <p:nvPr/>
        </p:nvPicPr>
        <p:blipFill>
          <a:blip r:embed="rId3">
            <a:alphaModFix/>
          </a:blip>
          <a:stretch>
            <a:fillRect/>
          </a:stretch>
        </p:blipFill>
        <p:spPr>
          <a:xfrm>
            <a:off x="2862712" y="2422275"/>
            <a:ext cx="3418575" cy="2595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247" name="Google Shape;24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Would this finding generalize to more complex, continuous memories?</a:t>
            </a:r>
            <a:endParaRPr sz="1700"/>
          </a:p>
          <a:p>
            <a:pPr indent="-336550" lvl="0" marL="457200" rtl="0" algn="l">
              <a:spcBef>
                <a:spcPts val="0"/>
              </a:spcBef>
              <a:spcAft>
                <a:spcPts val="0"/>
              </a:spcAft>
              <a:buSzPts val="1700"/>
              <a:buChar char="●"/>
            </a:pPr>
            <a:r>
              <a:rPr lang="en" sz="1700"/>
              <a:t>Would other brain areas show asymmetry? </a:t>
            </a:r>
            <a:endParaRPr sz="1700"/>
          </a:p>
          <a:p>
            <a:pPr indent="-336550" lvl="0" marL="457200" rtl="0" algn="l">
              <a:spcBef>
                <a:spcPts val="0"/>
              </a:spcBef>
              <a:spcAft>
                <a:spcPts val="0"/>
              </a:spcAft>
              <a:buSzPts val="1700"/>
              <a:buChar char="●"/>
            </a:pPr>
            <a:r>
              <a:rPr lang="en" sz="1700"/>
              <a:t>What is the recall mechanism and might this affect behavioral asymmetry? How is the encoding and recall process similar and/or different?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smile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daisy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frog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crab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oval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rain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