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e5677b8c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e5677b8c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e8dacaa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e8dacaa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e5ffc478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e5ffc478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8dacaa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8dacaa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e5ffc478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e5ffc478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e5ffc478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e5ffc478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e5ffc4784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e5ffc478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e5677b8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e5677b8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e5677b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e5677b8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MMR and OR: “sensory prediction errors”</a:t>
            </a:r>
            <a:endParaRPr/>
          </a:p>
          <a:p>
            <a:pPr indent="-298450" lvl="0" marL="457200" rtl="0" algn="l">
              <a:spcBef>
                <a:spcPts val="0"/>
              </a:spcBef>
              <a:spcAft>
                <a:spcPts val="0"/>
              </a:spcAft>
              <a:buSzPts val="1100"/>
              <a:buChar char="-"/>
            </a:pPr>
            <a:r>
              <a:rPr lang="en"/>
              <a:t>MMR: expect aba</a:t>
            </a:r>
            <a:r>
              <a:rPr lang="en"/>
              <a:t>b</a:t>
            </a:r>
            <a:r>
              <a:rPr lang="en"/>
              <a:t>, see abaa → activity</a:t>
            </a:r>
            <a:r>
              <a:rPr lang="en"/>
              <a:t> at</a:t>
            </a:r>
            <a:r>
              <a:rPr lang="en"/>
              <a:t> last item</a:t>
            </a:r>
            <a:endParaRPr/>
          </a:p>
          <a:p>
            <a:pPr indent="-298450" lvl="0" marL="457200" rtl="0" algn="l">
              <a:spcBef>
                <a:spcPts val="0"/>
              </a:spcBef>
              <a:spcAft>
                <a:spcPts val="0"/>
              </a:spcAft>
              <a:buSzPts val="1100"/>
              <a:buChar char="-"/>
            </a:pPr>
            <a:r>
              <a:rPr lang="en"/>
              <a:t>OR: expect aba</a:t>
            </a:r>
            <a:r>
              <a:rPr lang="en"/>
              <a:t>b</a:t>
            </a:r>
            <a:r>
              <a:rPr lang="en"/>
              <a:t>, see ab</a:t>
            </a:r>
            <a:r>
              <a:rPr lang="en"/>
              <a:t>a_</a:t>
            </a:r>
            <a:r>
              <a:rPr lang="en"/>
              <a:t> → “”</a:t>
            </a:r>
            <a:endParaRPr/>
          </a:p>
          <a:p>
            <a:pPr indent="-298450" lvl="0" marL="457200" rtl="0" algn="l">
              <a:spcBef>
                <a:spcPts val="0"/>
              </a:spcBef>
              <a:spcAft>
                <a:spcPts val="0"/>
              </a:spcAft>
              <a:buSzPts val="1100"/>
              <a:buChar char="-"/>
            </a:pPr>
            <a:r>
              <a:rPr lang="en"/>
              <a:t>Fast, automatic (even when falling asleep, or during a coma!! e.g.). Sensory cortices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“Global” chunk EEG activity: Slower, less automatic (have to be conscious &amp; paying attention)</a:t>
            </a:r>
            <a:endParaRPr/>
          </a:p>
          <a:p>
            <a:pPr indent="-298450" lvl="0" marL="457200" rtl="0" algn="l">
              <a:spcBef>
                <a:spcPts val="0"/>
              </a:spcBef>
              <a:spcAft>
                <a:spcPts val="0"/>
              </a:spcAft>
              <a:buSzPts val="1100"/>
              <a:buChar char="-"/>
            </a:pPr>
            <a:r>
              <a:rPr lang="en"/>
              <a:t>Expect aaab, see aaaa → slow novelty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these really explain how the brain represents chunks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e5677b8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e5677b8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when learning a fake language IFG responds when nested grammar rules are used but not when arbitrary rules are used</a:t>
            </a:r>
            <a:endParaRPr/>
          </a:p>
          <a:p>
            <a:pPr indent="0" lvl="0" marL="0" rtl="0" algn="l">
              <a:spcBef>
                <a:spcPts val="0"/>
              </a:spcBef>
              <a:spcAft>
                <a:spcPts val="0"/>
              </a:spcAft>
              <a:buNone/>
            </a:pPr>
            <a:r>
              <a:rPr lang="en"/>
              <a:t>Nested tree structures are not unique to language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e5677b8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e5677b8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e5677b8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e5677b8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algorithm, which involves searching for unique substrings and updating indices accordingly, remains the same regardless of the alphabet size of the sequence. For sequences derived from an alphabet larger than binary, you simply ensure that the sequence you input into the function is in a form where each symbol (a.k.a character) is distinct and treated as such by the algorithm. No conversion to a binary format is necessary, as the algorithm does not rely on the nature of the symbols/characters but rather on the structure and repetition of patterns.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8dacaa0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8dacaa0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e5677b8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e5677b8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human data could be viewed as a biased sample from the full distribution of the simulated data (i.i.d random sequences). </a:t>
            </a:r>
            <a:endParaRPr/>
          </a:p>
          <a:p>
            <a:pPr indent="0" lvl="0" marL="0" rtl="0" algn="l">
              <a:spcBef>
                <a:spcPts val="0"/>
              </a:spcBef>
              <a:spcAft>
                <a:spcPts val="0"/>
              </a:spcAft>
              <a:buNone/>
            </a:pPr>
            <a:r>
              <a:rPr lang="en"/>
              <a:t>We expect that most of the human data would fall below the best-fit line from regression on the simulated data. Our hypotheses suggest that we should see higher LZ-complexities at shorter sequence lengths (caveman translation: less chunkable sequence make game harder); and lower LZ-complexities at longer sequences (caveman translation: more chunkable sequence make game easier).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e5677b8c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e5677b8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**Thoughts:** We saw earlier that LZ-complexity is linearly proportional to the length of the sequence. The linear relationship means people with higher memory capacity can score higher in the Simons game. This is almost like stating the obvious. But what these hypotheses claim is that, controlling for individual memory capacity (i.e. asked to remember a sequence of some fixed length), individuals remember low LZ-complexity sequences better than they do high LZ-complexity ones. In essence, people remember more "chunkable" sequences better than less "chunkable" ones. This may also seem like stating something obvious. Of course, this statement relies on us _defining_ "chunkability" as inverse LZ-complexity.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e5677b8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e5677b8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1Yqj76Q4jJ4"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Chunking </a:t>
            </a:r>
            <a:r>
              <a:rPr lang="en" sz="4400"/>
              <a:t>in sequence learning</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Jack Gabel, </a:t>
            </a:r>
            <a:r>
              <a:rPr lang="en"/>
              <a:t>Sol Markman</a:t>
            </a:r>
            <a:r>
              <a:rPr lang="en"/>
              <a:t>, Quilee Simeon, </a:t>
            </a:r>
            <a:r>
              <a:rPr lang="en"/>
              <a:t>Hokyung Sung</a:t>
            </a:r>
            <a:endParaRPr/>
          </a:p>
        </p:txBody>
      </p:sp>
      <p:pic>
        <p:nvPicPr>
          <p:cNvPr id="56" name="Google Shape;56;p13"/>
          <p:cNvPicPr preferRelativeResize="0"/>
          <p:nvPr/>
        </p:nvPicPr>
        <p:blipFill>
          <a:blip r:embed="rId3">
            <a:alphaModFix/>
          </a:blip>
          <a:stretch>
            <a:fillRect/>
          </a:stretch>
        </p:blipFill>
        <p:spPr>
          <a:xfrm>
            <a:off x="5381250" y="3663675"/>
            <a:ext cx="3330175" cy="1248825"/>
          </a:xfrm>
          <a:prstGeom prst="rect">
            <a:avLst/>
          </a:prstGeom>
          <a:noFill/>
          <a:ln>
            <a:noFill/>
          </a:ln>
        </p:spPr>
      </p:pic>
      <p:pic>
        <p:nvPicPr>
          <p:cNvPr id="57" name="Google Shape;57;p13"/>
          <p:cNvPicPr preferRelativeResize="0"/>
          <p:nvPr/>
        </p:nvPicPr>
        <p:blipFill>
          <a:blip r:embed="rId4">
            <a:alphaModFix/>
          </a:blip>
          <a:stretch>
            <a:fillRect/>
          </a:stretch>
        </p:blipFill>
        <p:spPr>
          <a:xfrm>
            <a:off x="211525" y="148825"/>
            <a:ext cx="1697826" cy="1697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23100" y="98300"/>
            <a:ext cx="774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schemes and “chunkability”</a:t>
            </a:r>
            <a:endParaRPr/>
          </a:p>
        </p:txBody>
      </p:sp>
      <p:pic>
        <p:nvPicPr>
          <p:cNvPr id="132" name="Google Shape;132;p22"/>
          <p:cNvPicPr preferRelativeResize="0"/>
          <p:nvPr/>
        </p:nvPicPr>
        <p:blipFill>
          <a:blip r:embed="rId3">
            <a:alphaModFix/>
          </a:blip>
          <a:stretch>
            <a:fillRect/>
          </a:stretch>
        </p:blipFill>
        <p:spPr>
          <a:xfrm>
            <a:off x="7438050" y="98300"/>
            <a:ext cx="1631101" cy="1379326"/>
          </a:xfrm>
          <a:prstGeom prst="rect">
            <a:avLst/>
          </a:prstGeom>
          <a:noFill/>
          <a:ln>
            <a:noFill/>
          </a:ln>
        </p:spPr>
      </p:pic>
      <p:sp>
        <p:nvSpPr>
          <p:cNvPr id="133" name="Google Shape;133;p22"/>
          <p:cNvSpPr txBox="1"/>
          <p:nvPr/>
        </p:nvSpPr>
        <p:spPr>
          <a:xfrm>
            <a:off x="323100" y="671000"/>
            <a:ext cx="8497800" cy="527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rPr>
              <a:t>Custom coding scheme</a:t>
            </a:r>
            <a:endParaRPr b="1"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Repeats: [subsequence]^n, size = size(subsequence)</a:t>
            </a:r>
            <a:r>
              <a:rPr lang="en" sz="1800">
                <a:solidFill>
                  <a:schemeClr val="dk2"/>
                </a:solidFill>
              </a:rPr>
              <a:t> + 1 </a:t>
            </a:r>
            <a:endParaRPr sz="1800">
              <a:solidFill>
                <a:schemeClr val="dk2"/>
              </a:solidFill>
            </a:endParaRPr>
          </a:p>
          <a:p>
            <a:pPr indent="-330200" lvl="1" marL="914400" rtl="0" algn="l">
              <a:lnSpc>
                <a:spcPct val="115000"/>
              </a:lnSpc>
              <a:spcBef>
                <a:spcPts val="0"/>
              </a:spcBef>
              <a:spcAft>
                <a:spcPts val="0"/>
              </a:spcAft>
              <a:buClr>
                <a:schemeClr val="dk2"/>
              </a:buClr>
              <a:buSzPts val="1600"/>
              <a:buAutoNum type="alphaLcPeriod"/>
            </a:pPr>
            <a:r>
              <a:rPr lang="en" sz="1600">
                <a:solidFill>
                  <a:schemeClr val="dk2"/>
                </a:solidFill>
              </a:rPr>
              <a:t>Single color: RRRRR → [R]^5, size=2</a:t>
            </a:r>
            <a:endParaRPr sz="1600">
              <a:solidFill>
                <a:schemeClr val="dk2"/>
              </a:solidFill>
            </a:endParaRPr>
          </a:p>
          <a:p>
            <a:pPr indent="-330200" lvl="1" marL="914400" rtl="0" algn="l">
              <a:lnSpc>
                <a:spcPct val="115000"/>
              </a:lnSpc>
              <a:spcBef>
                <a:spcPts val="0"/>
              </a:spcBef>
              <a:spcAft>
                <a:spcPts val="0"/>
              </a:spcAft>
              <a:buClr>
                <a:schemeClr val="dk2"/>
              </a:buClr>
              <a:buSzPts val="1600"/>
              <a:buAutoNum type="alphaLcPeriod"/>
            </a:pPr>
            <a:r>
              <a:rPr lang="en" sz="1600">
                <a:solidFill>
                  <a:schemeClr val="dk2"/>
                </a:solidFill>
              </a:rPr>
              <a:t>Multicolor: RGBRGBRGB → [RGB]^3, size=3+1=4</a:t>
            </a:r>
            <a:endParaRPr sz="1600">
              <a:solidFill>
                <a:schemeClr val="dk2"/>
              </a:solidFill>
            </a:endParaRPr>
          </a:p>
          <a:p>
            <a:pPr indent="-330200" lvl="1" marL="914400" rtl="0" algn="l">
              <a:lnSpc>
                <a:spcPct val="115000"/>
              </a:lnSpc>
              <a:spcBef>
                <a:spcPts val="0"/>
              </a:spcBef>
              <a:spcAft>
                <a:spcPts val="0"/>
              </a:spcAft>
              <a:buClr>
                <a:schemeClr val="dk2"/>
              </a:buClr>
              <a:buSzPts val="1600"/>
              <a:buAutoNum type="alphaLcPeriod"/>
            </a:pPr>
            <a:r>
              <a:rPr lang="en" sz="1600">
                <a:solidFill>
                  <a:schemeClr val="dk2"/>
                </a:solidFill>
              </a:rPr>
              <a:t>Nested: RRGGGRRGGG → [ [R]^2 [G]^3 ]^2</a:t>
            </a:r>
            <a:endParaRPr sz="16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Alternation: [XYX], size = 2</a:t>
            </a:r>
            <a:endParaRPr sz="1800">
              <a:solidFill>
                <a:schemeClr val="dk2"/>
              </a:solidFill>
            </a:endParaRPr>
          </a:p>
          <a:p>
            <a:pPr indent="-330200" lvl="1" marL="914400" rtl="0" algn="l">
              <a:lnSpc>
                <a:spcPct val="115000"/>
              </a:lnSpc>
              <a:spcBef>
                <a:spcPts val="0"/>
              </a:spcBef>
              <a:spcAft>
                <a:spcPts val="0"/>
              </a:spcAft>
              <a:buClr>
                <a:schemeClr val="dk2"/>
              </a:buClr>
              <a:buSzPts val="1600"/>
              <a:buAutoNum type="alphaLcPeriod"/>
            </a:pPr>
            <a:r>
              <a:rPr lang="en" sz="1600">
                <a:solidFill>
                  <a:schemeClr val="dk2"/>
                </a:solidFill>
              </a:rPr>
              <a:t>Note that XYXY is a repeat [XY]^2, or an alternation plus one [XYX]X, in both cases size=3</a:t>
            </a:r>
            <a:endParaRPr sz="16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Cycles: [start, direction, length], size = 3</a:t>
            </a:r>
            <a:endParaRPr sz="1800">
              <a:solidFill>
                <a:schemeClr val="dk2"/>
              </a:solidFill>
            </a:endParaRPr>
          </a:p>
          <a:p>
            <a:pPr indent="-330200" lvl="1" marL="914400" rtl="0" algn="l">
              <a:lnSpc>
                <a:spcPct val="115000"/>
              </a:lnSpc>
              <a:spcBef>
                <a:spcPts val="0"/>
              </a:spcBef>
              <a:spcAft>
                <a:spcPts val="0"/>
              </a:spcAft>
              <a:buClr>
                <a:schemeClr val="dk2"/>
              </a:buClr>
              <a:buSzPts val="1600"/>
              <a:buAutoNum type="alphaLcPeriod"/>
            </a:pPr>
            <a:r>
              <a:rPr lang="en" sz="1600">
                <a:solidFill>
                  <a:schemeClr val="dk2"/>
                </a:solidFill>
              </a:rPr>
              <a:t>GRBYGR = (G, CW, 6)</a:t>
            </a:r>
            <a:endParaRPr sz="1600">
              <a:solidFill>
                <a:schemeClr val="dk2"/>
              </a:solidFill>
            </a:endParaRPr>
          </a:p>
          <a:p>
            <a:pPr indent="0" lvl="0" marL="0" rtl="0" algn="l">
              <a:lnSpc>
                <a:spcPct val="115000"/>
              </a:lnSpc>
              <a:spcBef>
                <a:spcPts val="0"/>
              </a:spcBef>
              <a:spcAft>
                <a:spcPts val="0"/>
              </a:spcAft>
              <a:buNone/>
            </a:pPr>
            <a:r>
              <a:rPr lang="en" sz="1800">
                <a:solidFill>
                  <a:schemeClr val="dk2"/>
                </a:solidFill>
              </a:rPr>
              <a:t>Hierarchical: 1a, then 1b, … no item can belong to multiple chunks</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Additional effect: Compression by repetition: size(c, i+1) = λ^n * size(c, i), λ &lt; 1</a:t>
            </a:r>
            <a:endParaRPr sz="18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n = # of presentations of chunk c</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The more you’ve repeated a chunk, the more memorable it gets</a:t>
            </a:r>
            <a:endParaRPr sz="16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ehavioral experiment design &amp; considerations</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Goal:</a:t>
            </a:r>
            <a:r>
              <a:rPr lang="en"/>
              <a:t> test hypotheses about coding schemes on behavior data</a:t>
            </a:r>
            <a:endParaRPr/>
          </a:p>
          <a:p>
            <a:pPr indent="-317500" lvl="1" marL="914400" rtl="0" algn="l">
              <a:spcBef>
                <a:spcPts val="0"/>
              </a:spcBef>
              <a:spcAft>
                <a:spcPts val="0"/>
              </a:spcAft>
              <a:buSzPts val="1400"/>
              <a:buChar char="○"/>
            </a:pPr>
            <a:r>
              <a:rPr lang="en"/>
              <a:t>To compare, we take the length of the code after the chunking a sequence as the “complexity” of the sequence, which generates “hypothesis-predicted difficulty ratings” per sequence</a:t>
            </a:r>
            <a:endParaRPr/>
          </a:p>
          <a:p>
            <a:pPr indent="-317500" lvl="1" marL="914400" rtl="0" algn="l">
              <a:spcBef>
                <a:spcPts val="0"/>
              </a:spcBef>
              <a:spcAft>
                <a:spcPts val="0"/>
              </a:spcAft>
              <a:buSzPts val="1400"/>
              <a:buChar char="○"/>
            </a:pPr>
            <a:r>
              <a:rPr lang="en"/>
              <a:t>We obtain empirical difficulty ratings from </a:t>
            </a:r>
            <a:r>
              <a:rPr lang="en"/>
              <a:t>behavioral performance on the sequences</a:t>
            </a:r>
            <a:endParaRPr/>
          </a:p>
          <a:p>
            <a:pPr indent="-317500" lvl="1" marL="914400" rtl="0" algn="l">
              <a:spcBef>
                <a:spcPts val="0"/>
              </a:spcBef>
              <a:spcAft>
                <a:spcPts val="0"/>
              </a:spcAft>
              <a:buSzPts val="1400"/>
              <a:buChar char="○"/>
            </a:pPr>
            <a:r>
              <a:rPr lang="en"/>
              <a:t>Determine which hypothesis-predicted difficulty rating best captures performance</a:t>
            </a:r>
            <a:endParaRPr/>
          </a:p>
          <a:p>
            <a:pPr indent="-317500" lvl="1" marL="914400" rtl="0" algn="l">
              <a:spcBef>
                <a:spcPts val="0"/>
              </a:spcBef>
              <a:spcAft>
                <a:spcPts val="0"/>
              </a:spcAft>
              <a:buSzPts val="1400"/>
              <a:buChar char="○"/>
            </a:pPr>
            <a:r>
              <a:rPr lang="en"/>
              <a:t>Ideally, we would get unlimited data on randomly generated sequences</a:t>
            </a:r>
            <a:br>
              <a:rPr lang="en"/>
            </a:br>
            <a:endParaRPr/>
          </a:p>
          <a:p>
            <a:pPr indent="-342900" lvl="0" marL="457200" rtl="0" algn="l">
              <a:spcBef>
                <a:spcPts val="0"/>
              </a:spcBef>
              <a:spcAft>
                <a:spcPts val="0"/>
              </a:spcAft>
              <a:buSzPts val="1800"/>
              <a:buChar char="●"/>
            </a:pPr>
            <a:r>
              <a:rPr b="1" lang="en"/>
              <a:t>Problem</a:t>
            </a:r>
            <a:r>
              <a:rPr lang="en"/>
              <a:t>: the space of sequences grows exponentially and the time it takes to play a sequence takes O(n^2) time for sequence length 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Behavioral experiment design &amp; considerations</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find the set of stimuli that can best differentiate the hypotheses,</a:t>
            </a:r>
            <a:endParaRPr/>
          </a:p>
          <a:p>
            <a:pPr indent="-317500" lvl="1" marL="914400" rtl="0" algn="l">
              <a:spcBef>
                <a:spcPts val="0"/>
              </a:spcBef>
              <a:spcAft>
                <a:spcPts val="0"/>
              </a:spcAft>
              <a:buSzPts val="1400"/>
              <a:buChar char="○"/>
            </a:pPr>
            <a:r>
              <a:rPr lang="en"/>
              <a:t>We generate 10,000 sequences of length 15</a:t>
            </a:r>
            <a:endParaRPr/>
          </a:p>
          <a:p>
            <a:pPr indent="-317500" lvl="1" marL="914400" rtl="0" algn="l">
              <a:spcBef>
                <a:spcPts val="0"/>
              </a:spcBef>
              <a:spcAft>
                <a:spcPts val="0"/>
              </a:spcAft>
              <a:buSzPts val="1400"/>
              <a:buChar char="○"/>
            </a:pPr>
            <a:r>
              <a:rPr lang="en"/>
              <a:t>Obtain hypotheses-predicted ratings for each sequence</a:t>
            </a:r>
            <a:endParaRPr/>
          </a:p>
          <a:p>
            <a:pPr indent="-317500" lvl="1" marL="914400" rtl="0" algn="l">
              <a:spcBef>
                <a:spcPts val="0"/>
              </a:spcBef>
              <a:spcAft>
                <a:spcPts val="0"/>
              </a:spcAft>
              <a:buSzPts val="1400"/>
              <a:buChar char="○"/>
            </a:pPr>
            <a:r>
              <a:rPr lang="en"/>
              <a:t>Perform hierarchical clustering on the matrix of size (# sequence X # hypotheses)</a:t>
            </a:r>
            <a:endParaRPr/>
          </a:p>
          <a:p>
            <a:pPr indent="-317500" lvl="1" marL="914400" rtl="0" algn="l">
              <a:spcBef>
                <a:spcPts val="0"/>
              </a:spcBef>
              <a:spcAft>
                <a:spcPts val="0"/>
              </a:spcAft>
              <a:buSzPts val="1400"/>
              <a:buChar char="○"/>
            </a:pPr>
            <a:r>
              <a:rPr lang="en"/>
              <a:t>Choose m sequences from each cluster</a:t>
            </a:r>
            <a:endParaRPr/>
          </a:p>
        </p:txBody>
      </p:sp>
      <p:pic>
        <p:nvPicPr>
          <p:cNvPr id="146" name="Google Shape;146;p24"/>
          <p:cNvPicPr preferRelativeResize="0"/>
          <p:nvPr/>
        </p:nvPicPr>
        <p:blipFill>
          <a:blip r:embed="rId3">
            <a:alphaModFix/>
          </a:blip>
          <a:stretch>
            <a:fillRect/>
          </a:stretch>
        </p:blipFill>
        <p:spPr>
          <a:xfrm>
            <a:off x="1884075" y="2779275"/>
            <a:ext cx="1683575" cy="2344975"/>
          </a:xfrm>
          <a:prstGeom prst="rect">
            <a:avLst/>
          </a:prstGeom>
          <a:noFill/>
          <a:ln>
            <a:noFill/>
          </a:ln>
        </p:spPr>
      </p:pic>
      <p:pic>
        <p:nvPicPr>
          <p:cNvPr id="147" name="Google Shape;147;p24"/>
          <p:cNvPicPr preferRelativeResize="0"/>
          <p:nvPr/>
        </p:nvPicPr>
        <p:blipFill>
          <a:blip r:embed="rId4">
            <a:alphaModFix/>
          </a:blip>
          <a:stretch>
            <a:fillRect/>
          </a:stretch>
        </p:blipFill>
        <p:spPr>
          <a:xfrm>
            <a:off x="3935950" y="2658450"/>
            <a:ext cx="3467175" cy="25866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questions</a:t>
            </a:r>
            <a:endParaRPr/>
          </a:p>
        </p:txBody>
      </p:sp>
      <p:sp>
        <p:nvSpPr>
          <p:cNvPr id="153" name="Google Shape;153;p25"/>
          <p:cNvSpPr txBox="1"/>
          <p:nvPr>
            <p:ph idx="1" type="body"/>
          </p:nvPr>
        </p:nvSpPr>
        <p:spPr>
          <a:xfrm>
            <a:off x="177200" y="408125"/>
            <a:ext cx="8686800" cy="32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How are sequences represented in the brain?</a:t>
            </a:r>
            <a:endParaRPr/>
          </a:p>
          <a:p>
            <a:pPr indent="-342900" lvl="0" marL="457200" rtl="0" algn="l">
              <a:spcBef>
                <a:spcPts val="0"/>
              </a:spcBef>
              <a:spcAft>
                <a:spcPts val="0"/>
              </a:spcAft>
              <a:buSzPts val="1800"/>
              <a:buChar char="●"/>
            </a:pPr>
            <a:r>
              <a:rPr lang="en"/>
              <a:t>How is chunking implemented neurally?</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54" name="Google Shape;154;p25"/>
          <p:cNvSpPr txBox="1"/>
          <p:nvPr/>
        </p:nvSpPr>
        <p:spPr>
          <a:xfrm>
            <a:off x="0" y="4209300"/>
            <a:ext cx="9324300" cy="934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solidFill>
                  <a:schemeClr val="dk2"/>
                </a:solidFill>
              </a:rPr>
              <a:t>*We will focus on delay period and simple chunks (repeats) for neural models</a:t>
            </a:r>
            <a:endParaRPr sz="1800">
              <a:solidFill>
                <a:schemeClr val="dk2"/>
              </a:solidFill>
            </a:endParaRPr>
          </a:p>
          <a:p>
            <a:pPr indent="0" lvl="0" marL="457200" rtl="0" algn="l">
              <a:lnSpc>
                <a:spcPct val="115000"/>
              </a:lnSpc>
              <a:spcBef>
                <a:spcPts val="1200"/>
              </a:spcBef>
              <a:spcAft>
                <a:spcPts val="1200"/>
              </a:spcAft>
              <a:buNone/>
            </a:pPr>
            <a:r>
              <a:rPr lang="en" sz="1800">
                <a:solidFill>
                  <a:schemeClr val="dk2"/>
                </a:solidFill>
              </a:rPr>
              <a:t>*May modify neural hypotheses based on behavioral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Slot Model</a:t>
            </a:r>
            <a:endParaRPr/>
          </a:p>
        </p:txBody>
      </p:sp>
      <p:sp>
        <p:nvSpPr>
          <p:cNvPr id="160" name="Google Shape;160;p26"/>
          <p:cNvSpPr txBox="1"/>
          <p:nvPr>
            <p:ph idx="1" type="body"/>
          </p:nvPr>
        </p:nvSpPr>
        <p:spPr>
          <a:xfrm>
            <a:off x="177200" y="408125"/>
            <a:ext cx="8686800" cy="15873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770"/>
              <a:buNone/>
            </a:pPr>
            <a:r>
              <a:t/>
            </a:r>
            <a:endParaRPr sz="1260"/>
          </a:p>
          <a:p>
            <a:pPr indent="-347005" lvl="0" marL="457200" rtl="0" algn="l">
              <a:lnSpc>
                <a:spcPct val="95000"/>
              </a:lnSpc>
              <a:spcBef>
                <a:spcPts val="1200"/>
              </a:spcBef>
              <a:spcAft>
                <a:spcPts val="0"/>
              </a:spcAft>
              <a:buSzPts val="1865"/>
              <a:buChar char="●"/>
            </a:pPr>
            <a:r>
              <a:rPr lang="en" sz="1864"/>
              <a:t>Slot model’s c</a:t>
            </a:r>
            <a:r>
              <a:rPr lang="en" sz="1864"/>
              <a:t>onstraint:</a:t>
            </a:r>
            <a:endParaRPr sz="1864"/>
          </a:p>
          <a:p>
            <a:pPr indent="-347005" lvl="1" marL="914400" rtl="0" algn="l">
              <a:lnSpc>
                <a:spcPct val="95000"/>
              </a:lnSpc>
              <a:spcBef>
                <a:spcPts val="0"/>
              </a:spcBef>
              <a:spcAft>
                <a:spcPts val="0"/>
              </a:spcAft>
              <a:buSzPts val="1865"/>
              <a:buChar char="○"/>
            </a:pPr>
            <a:r>
              <a:rPr lang="en" sz="1864"/>
              <a:t>Number of slots</a:t>
            </a:r>
            <a:endParaRPr sz="1864"/>
          </a:p>
          <a:p>
            <a:pPr indent="-347005" lvl="0" marL="457200" rtl="0" algn="l">
              <a:lnSpc>
                <a:spcPct val="95000"/>
              </a:lnSpc>
              <a:spcBef>
                <a:spcPts val="0"/>
              </a:spcBef>
              <a:spcAft>
                <a:spcPts val="0"/>
              </a:spcAft>
              <a:buSzPts val="1865"/>
              <a:buChar char="●"/>
            </a:pPr>
            <a:r>
              <a:rPr lang="en" sz="1864"/>
              <a:t>How to encode chunking of repeats in the slot model? </a:t>
            </a:r>
            <a:endParaRPr sz="1864"/>
          </a:p>
          <a:p>
            <a:pPr indent="-347005" lvl="1" marL="914400" rtl="0" algn="l">
              <a:lnSpc>
                <a:spcPct val="95000"/>
              </a:lnSpc>
              <a:spcBef>
                <a:spcPts val="0"/>
              </a:spcBef>
              <a:spcAft>
                <a:spcPts val="0"/>
              </a:spcAft>
              <a:buSzPts val="1865"/>
              <a:buChar char="○"/>
            </a:pPr>
            <a:r>
              <a:rPr lang="en" sz="1864"/>
              <a:t>Firing rate (sampled from a poisson distribution)</a:t>
            </a:r>
            <a:endParaRPr sz="1864"/>
          </a:p>
        </p:txBody>
      </p:sp>
      <p:sp>
        <p:nvSpPr>
          <p:cNvPr id="161" name="Google Shape;161;p26"/>
          <p:cNvSpPr/>
          <p:nvPr/>
        </p:nvSpPr>
        <p:spPr>
          <a:xfrm>
            <a:off x="76200" y="3200825"/>
            <a:ext cx="2093400" cy="181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6"/>
          <p:cNvSpPr/>
          <p:nvPr/>
        </p:nvSpPr>
        <p:spPr>
          <a:xfrm>
            <a:off x="254750" y="3466650"/>
            <a:ext cx="786300" cy="5727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6"/>
          <p:cNvSpPr/>
          <p:nvPr/>
        </p:nvSpPr>
        <p:spPr>
          <a:xfrm>
            <a:off x="1182425" y="3466650"/>
            <a:ext cx="786300" cy="572700"/>
          </a:xfrm>
          <a:prstGeom prst="roundRect">
            <a:avLst>
              <a:gd fmla="val 16667" name="adj"/>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6"/>
          <p:cNvSpPr/>
          <p:nvPr/>
        </p:nvSpPr>
        <p:spPr>
          <a:xfrm>
            <a:off x="1182425" y="4166950"/>
            <a:ext cx="786300" cy="5727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6"/>
          <p:cNvSpPr/>
          <p:nvPr/>
        </p:nvSpPr>
        <p:spPr>
          <a:xfrm>
            <a:off x="254750" y="4166950"/>
            <a:ext cx="786300" cy="5727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6"/>
          <p:cNvSpPr/>
          <p:nvPr/>
        </p:nvSpPr>
        <p:spPr>
          <a:xfrm>
            <a:off x="2362200" y="3200825"/>
            <a:ext cx="2093400" cy="181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6"/>
          <p:cNvSpPr/>
          <p:nvPr/>
        </p:nvSpPr>
        <p:spPr>
          <a:xfrm>
            <a:off x="2540750" y="3466650"/>
            <a:ext cx="786300" cy="5727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6"/>
          <p:cNvSpPr/>
          <p:nvPr/>
        </p:nvSpPr>
        <p:spPr>
          <a:xfrm>
            <a:off x="3468425" y="3466650"/>
            <a:ext cx="786300" cy="572700"/>
          </a:xfrm>
          <a:prstGeom prst="roundRect">
            <a:avLst>
              <a:gd fmla="val 16667" name="adj"/>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6"/>
          <p:cNvSpPr/>
          <p:nvPr/>
        </p:nvSpPr>
        <p:spPr>
          <a:xfrm>
            <a:off x="3468425" y="4166950"/>
            <a:ext cx="786300" cy="5727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6"/>
          <p:cNvSpPr/>
          <p:nvPr/>
        </p:nvSpPr>
        <p:spPr>
          <a:xfrm>
            <a:off x="2540750" y="4166950"/>
            <a:ext cx="786300" cy="5727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6"/>
          <p:cNvSpPr/>
          <p:nvPr/>
        </p:nvSpPr>
        <p:spPr>
          <a:xfrm>
            <a:off x="4724400" y="3200825"/>
            <a:ext cx="2093400" cy="181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6"/>
          <p:cNvSpPr/>
          <p:nvPr/>
        </p:nvSpPr>
        <p:spPr>
          <a:xfrm>
            <a:off x="4902950" y="3466650"/>
            <a:ext cx="786300" cy="5727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6"/>
          <p:cNvSpPr/>
          <p:nvPr/>
        </p:nvSpPr>
        <p:spPr>
          <a:xfrm>
            <a:off x="5830625" y="3466650"/>
            <a:ext cx="786300" cy="572700"/>
          </a:xfrm>
          <a:prstGeom prst="roundRect">
            <a:avLst>
              <a:gd fmla="val 16667" name="adj"/>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6"/>
          <p:cNvSpPr/>
          <p:nvPr/>
        </p:nvSpPr>
        <p:spPr>
          <a:xfrm>
            <a:off x="5830625" y="4166950"/>
            <a:ext cx="786300" cy="5727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6"/>
          <p:cNvSpPr/>
          <p:nvPr/>
        </p:nvSpPr>
        <p:spPr>
          <a:xfrm>
            <a:off x="4902950" y="4166950"/>
            <a:ext cx="786300" cy="5727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6"/>
          <p:cNvSpPr/>
          <p:nvPr/>
        </p:nvSpPr>
        <p:spPr>
          <a:xfrm>
            <a:off x="6971475" y="3200825"/>
            <a:ext cx="2093400" cy="181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6"/>
          <p:cNvSpPr/>
          <p:nvPr/>
        </p:nvSpPr>
        <p:spPr>
          <a:xfrm>
            <a:off x="7150025" y="3466650"/>
            <a:ext cx="786300" cy="5727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6"/>
          <p:cNvSpPr/>
          <p:nvPr/>
        </p:nvSpPr>
        <p:spPr>
          <a:xfrm>
            <a:off x="8077700" y="3466650"/>
            <a:ext cx="786300" cy="572700"/>
          </a:xfrm>
          <a:prstGeom prst="roundRect">
            <a:avLst>
              <a:gd fmla="val 16667" name="adj"/>
            </a:avLst>
          </a:prstGeom>
          <a:solidFill>
            <a:srgbClr val="569C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6"/>
          <p:cNvSpPr/>
          <p:nvPr/>
        </p:nvSpPr>
        <p:spPr>
          <a:xfrm>
            <a:off x="8077700" y="4166950"/>
            <a:ext cx="786300" cy="5727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p:nvPr/>
        </p:nvSpPr>
        <p:spPr>
          <a:xfrm>
            <a:off x="7150025" y="4166950"/>
            <a:ext cx="786300" cy="5727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6"/>
          <p:cNvSpPr txBox="1"/>
          <p:nvPr/>
        </p:nvSpPr>
        <p:spPr>
          <a:xfrm>
            <a:off x="984450" y="2857500"/>
            <a:ext cx="2769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a:t>
            </a:r>
            <a:endParaRPr sz="1800">
              <a:solidFill>
                <a:schemeClr val="dk2"/>
              </a:solidFill>
            </a:endParaRPr>
          </a:p>
        </p:txBody>
      </p:sp>
      <p:sp>
        <p:nvSpPr>
          <p:cNvPr id="182" name="Google Shape;182;p26"/>
          <p:cNvSpPr txBox="1"/>
          <p:nvPr/>
        </p:nvSpPr>
        <p:spPr>
          <a:xfrm>
            <a:off x="3270450" y="2857500"/>
            <a:ext cx="2769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a:t>
            </a:r>
            <a:endParaRPr sz="1800">
              <a:solidFill>
                <a:schemeClr val="dk2"/>
              </a:solidFill>
            </a:endParaRPr>
          </a:p>
        </p:txBody>
      </p:sp>
      <p:sp>
        <p:nvSpPr>
          <p:cNvPr id="183" name="Google Shape;183;p26"/>
          <p:cNvSpPr txBox="1"/>
          <p:nvPr/>
        </p:nvSpPr>
        <p:spPr>
          <a:xfrm>
            <a:off x="5632650" y="2857500"/>
            <a:ext cx="2769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3</a:t>
            </a:r>
            <a:endParaRPr sz="1800">
              <a:solidFill>
                <a:schemeClr val="dk2"/>
              </a:solidFill>
            </a:endParaRPr>
          </a:p>
        </p:txBody>
      </p:sp>
      <p:sp>
        <p:nvSpPr>
          <p:cNvPr id="184" name="Google Shape;184;p26"/>
          <p:cNvSpPr txBox="1"/>
          <p:nvPr/>
        </p:nvSpPr>
        <p:spPr>
          <a:xfrm>
            <a:off x="7842450" y="2857500"/>
            <a:ext cx="2769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4</a:t>
            </a:r>
            <a:endParaRPr sz="1800">
              <a:solidFill>
                <a:schemeClr val="dk2"/>
              </a:solidFill>
            </a:endParaRPr>
          </a:p>
        </p:txBody>
      </p:sp>
      <p:pic>
        <p:nvPicPr>
          <p:cNvPr id="185" name="Google Shape;185;p26"/>
          <p:cNvPicPr preferRelativeResize="0"/>
          <p:nvPr/>
        </p:nvPicPr>
        <p:blipFill>
          <a:blip r:embed="rId3">
            <a:alphaModFix/>
          </a:blip>
          <a:stretch>
            <a:fillRect/>
          </a:stretch>
        </p:blipFill>
        <p:spPr>
          <a:xfrm>
            <a:off x="1261350" y="2032224"/>
            <a:ext cx="4703801" cy="815425"/>
          </a:xfrm>
          <a:prstGeom prst="rect">
            <a:avLst/>
          </a:prstGeom>
          <a:noFill/>
          <a:ln>
            <a:noFill/>
          </a:ln>
        </p:spPr>
      </p:pic>
      <p:sp>
        <p:nvSpPr>
          <p:cNvPr id="186" name="Google Shape;186;p26"/>
          <p:cNvSpPr txBox="1"/>
          <p:nvPr/>
        </p:nvSpPr>
        <p:spPr>
          <a:xfrm>
            <a:off x="6333150" y="2218675"/>
            <a:ext cx="17862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 = # of repeats</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Slot model implementation</a:t>
            </a:r>
            <a:endParaRPr/>
          </a:p>
        </p:txBody>
      </p:sp>
      <p:pic>
        <p:nvPicPr>
          <p:cNvPr id="192" name="Google Shape;192;p27"/>
          <p:cNvPicPr preferRelativeResize="0"/>
          <p:nvPr/>
        </p:nvPicPr>
        <p:blipFill rotWithShape="1">
          <a:blip r:embed="rId3">
            <a:alphaModFix/>
          </a:blip>
          <a:srcRect b="0" l="0" r="48906" t="9739"/>
          <a:stretch/>
        </p:blipFill>
        <p:spPr>
          <a:xfrm>
            <a:off x="116601" y="930349"/>
            <a:ext cx="5773099" cy="2029450"/>
          </a:xfrm>
          <a:prstGeom prst="rect">
            <a:avLst/>
          </a:prstGeom>
          <a:noFill/>
          <a:ln>
            <a:noFill/>
          </a:ln>
        </p:spPr>
      </p:pic>
      <p:pic>
        <p:nvPicPr>
          <p:cNvPr id="193" name="Google Shape;193;p27"/>
          <p:cNvPicPr preferRelativeResize="0"/>
          <p:nvPr/>
        </p:nvPicPr>
        <p:blipFill rotWithShape="1">
          <a:blip r:embed="rId3">
            <a:alphaModFix/>
          </a:blip>
          <a:srcRect b="0" l="51221" r="0" t="9739"/>
          <a:stretch/>
        </p:blipFill>
        <p:spPr>
          <a:xfrm>
            <a:off x="378049" y="2959800"/>
            <a:ext cx="5511648" cy="2029450"/>
          </a:xfrm>
          <a:prstGeom prst="rect">
            <a:avLst/>
          </a:prstGeom>
          <a:noFill/>
          <a:ln>
            <a:noFill/>
          </a:ln>
        </p:spPr>
      </p:pic>
      <p:pic>
        <p:nvPicPr>
          <p:cNvPr id="194" name="Google Shape;194;p27"/>
          <p:cNvPicPr preferRelativeResize="0"/>
          <p:nvPr/>
        </p:nvPicPr>
        <p:blipFill rotWithShape="1">
          <a:blip r:embed="rId3">
            <a:alphaModFix/>
          </a:blip>
          <a:srcRect b="0" l="0" r="97318" t="9739"/>
          <a:stretch/>
        </p:blipFill>
        <p:spPr>
          <a:xfrm>
            <a:off x="116601" y="2959800"/>
            <a:ext cx="302948" cy="2029450"/>
          </a:xfrm>
          <a:prstGeom prst="rect">
            <a:avLst/>
          </a:prstGeom>
          <a:noFill/>
          <a:ln>
            <a:noFill/>
          </a:ln>
        </p:spPr>
      </p:pic>
      <p:sp>
        <p:nvSpPr>
          <p:cNvPr id="195" name="Google Shape;195;p27"/>
          <p:cNvSpPr txBox="1"/>
          <p:nvPr/>
        </p:nvSpPr>
        <p:spPr>
          <a:xfrm>
            <a:off x="6229500" y="1229400"/>
            <a:ext cx="2664300" cy="18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Behavioral Prediction:</a:t>
            </a:r>
            <a:endParaRPr b="1" sz="1800">
              <a:solidFill>
                <a:schemeClr val="dk2"/>
              </a:solidFill>
            </a:endParaRPr>
          </a:p>
          <a:p>
            <a:pPr indent="0" lvl="0" marL="0" rtl="0" algn="l">
              <a:spcBef>
                <a:spcPts val="0"/>
              </a:spcBef>
              <a:spcAft>
                <a:spcPts val="0"/>
              </a:spcAft>
              <a:buNone/>
            </a:pPr>
            <a:r>
              <a:rPr lang="en" sz="1800">
                <a:solidFill>
                  <a:schemeClr val="dk2"/>
                </a:solidFill>
              </a:rPr>
              <a:t>-BBBADC</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Neural Prediction:</a:t>
            </a:r>
            <a:endParaRPr b="1" sz="1800">
              <a:solidFill>
                <a:schemeClr val="dk2"/>
              </a:solidFill>
            </a:endParaRPr>
          </a:p>
          <a:p>
            <a:pPr indent="0" lvl="0" marL="0" rtl="0" algn="l">
              <a:spcBef>
                <a:spcPts val="0"/>
              </a:spcBef>
              <a:spcAft>
                <a:spcPts val="0"/>
              </a:spcAft>
              <a:buNone/>
            </a:pPr>
            <a:r>
              <a:rPr lang="en" sz="1800">
                <a:solidFill>
                  <a:schemeClr val="dk2"/>
                </a:solidFill>
              </a:rPr>
              <a:t>-Discrete populations for ordinality</a:t>
            </a:r>
            <a:endParaRPr sz="1800">
              <a:solidFill>
                <a:schemeClr val="dk2"/>
              </a:solidFill>
            </a:endParaRPr>
          </a:p>
          <a:p>
            <a:pPr indent="0" lvl="0" marL="0" rtl="0" algn="l">
              <a:spcBef>
                <a:spcPts val="0"/>
              </a:spcBef>
              <a:spcAft>
                <a:spcPts val="0"/>
              </a:spcAft>
              <a:buNone/>
            </a:pPr>
            <a:r>
              <a:rPr lang="en" sz="1800">
                <a:solidFill>
                  <a:schemeClr val="dk2"/>
                </a:solidFill>
              </a:rPr>
              <a:t>-Modulated firing rate for repeats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96" name="Google Shape;196;p27"/>
          <p:cNvSpPr txBox="1"/>
          <p:nvPr/>
        </p:nvSpPr>
        <p:spPr>
          <a:xfrm>
            <a:off x="6229500" y="5712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rPr>
              <a:t>Example sequence </a:t>
            </a:r>
            <a:r>
              <a:rPr lang="en" sz="1800">
                <a:solidFill>
                  <a:schemeClr val="dk2"/>
                </a:solidFill>
              </a:rPr>
              <a:t>     BBBADCBDA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Model</a:t>
            </a:r>
            <a:endParaRPr/>
          </a:p>
        </p:txBody>
      </p:sp>
      <p:sp>
        <p:nvSpPr>
          <p:cNvPr id="202" name="Google Shape;202;p28"/>
          <p:cNvSpPr txBox="1"/>
          <p:nvPr>
            <p:ph idx="1" type="body"/>
          </p:nvPr>
        </p:nvSpPr>
        <p:spPr>
          <a:xfrm>
            <a:off x="167725" y="1182825"/>
            <a:ext cx="6275700" cy="132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Temporal model’s</a:t>
            </a:r>
            <a:r>
              <a:rPr lang="en"/>
              <a:t> constraint: Time</a:t>
            </a:r>
            <a:endParaRPr/>
          </a:p>
          <a:p>
            <a:pPr indent="-342900" lvl="0" marL="457200" rtl="0" algn="l">
              <a:spcBef>
                <a:spcPts val="0"/>
              </a:spcBef>
              <a:spcAft>
                <a:spcPts val="0"/>
              </a:spcAft>
              <a:buSzPts val="1800"/>
              <a:buChar char="●"/>
            </a:pPr>
            <a:r>
              <a:rPr lang="en"/>
              <a:t>How to encode chunking of repeats in the temporal switching model? Firing rate</a:t>
            </a:r>
            <a:endParaRPr/>
          </a:p>
        </p:txBody>
      </p:sp>
      <p:sp>
        <p:nvSpPr>
          <p:cNvPr id="203" name="Google Shape;203;p28"/>
          <p:cNvSpPr/>
          <p:nvPr/>
        </p:nvSpPr>
        <p:spPr>
          <a:xfrm>
            <a:off x="6178650" y="2523900"/>
            <a:ext cx="2436600" cy="2381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8"/>
          <p:cNvSpPr/>
          <p:nvPr/>
        </p:nvSpPr>
        <p:spPr>
          <a:xfrm>
            <a:off x="6310225" y="2676300"/>
            <a:ext cx="2059200" cy="2059200"/>
          </a:xfrm>
          <a:prstGeom prst="pie">
            <a:avLst>
              <a:gd fmla="val 10771632" name="adj1"/>
              <a:gd fmla="val 1620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8"/>
          <p:cNvSpPr/>
          <p:nvPr/>
        </p:nvSpPr>
        <p:spPr>
          <a:xfrm rot="5400000">
            <a:off x="6442950" y="2676900"/>
            <a:ext cx="2060400" cy="2059200"/>
          </a:xfrm>
          <a:prstGeom prst="pie">
            <a:avLst>
              <a:gd fmla="val 10771632" name="adj1"/>
              <a:gd fmla="val 1620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8"/>
          <p:cNvSpPr/>
          <p:nvPr/>
        </p:nvSpPr>
        <p:spPr>
          <a:xfrm rot="10800000">
            <a:off x="6464925" y="2876175"/>
            <a:ext cx="2036700" cy="1871700"/>
          </a:xfrm>
          <a:prstGeom prst="pie">
            <a:avLst>
              <a:gd fmla="val 10771632" name="adj1"/>
              <a:gd fmla="val 1620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8"/>
          <p:cNvSpPr/>
          <p:nvPr/>
        </p:nvSpPr>
        <p:spPr>
          <a:xfrm rot="-5400000">
            <a:off x="6395425" y="2779800"/>
            <a:ext cx="1889400" cy="2059800"/>
          </a:xfrm>
          <a:prstGeom prst="pie">
            <a:avLst>
              <a:gd fmla="val 10771632" name="adj1"/>
              <a:gd fmla="val 1620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8"/>
          <p:cNvSpPr/>
          <p:nvPr/>
        </p:nvSpPr>
        <p:spPr>
          <a:xfrm rot="-4033926">
            <a:off x="6891218" y="2801789"/>
            <a:ext cx="1661244" cy="376478"/>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8"/>
          <p:cNvSpPr/>
          <p:nvPr/>
        </p:nvSpPr>
        <p:spPr>
          <a:xfrm rot="5401540">
            <a:off x="8321030" y="2315592"/>
            <a:ext cx="669600" cy="672300"/>
          </a:xfrm>
          <a:prstGeom prst="bentArrow">
            <a:avLst>
              <a:gd fmla="val 12870" name="adj1"/>
              <a:gd fmla="val 10891" name="adj2"/>
              <a:gd fmla="val 18812" name="adj3"/>
              <a:gd fmla="val 91083"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0" name="Google Shape;210;p28"/>
          <p:cNvPicPr preferRelativeResize="0"/>
          <p:nvPr/>
        </p:nvPicPr>
        <p:blipFill rotWithShape="1">
          <a:blip r:embed="rId3">
            <a:alphaModFix/>
          </a:blip>
          <a:srcRect b="0" l="0" r="0" t="9485"/>
          <a:stretch/>
        </p:blipFill>
        <p:spPr>
          <a:xfrm>
            <a:off x="371150" y="3188975"/>
            <a:ext cx="5561025" cy="872575"/>
          </a:xfrm>
          <a:prstGeom prst="rect">
            <a:avLst/>
          </a:prstGeom>
          <a:noFill/>
          <a:ln>
            <a:noFill/>
          </a:ln>
        </p:spPr>
      </p:pic>
      <p:sp>
        <p:nvSpPr>
          <p:cNvPr id="211" name="Google Shape;211;p28"/>
          <p:cNvSpPr txBox="1"/>
          <p:nvPr/>
        </p:nvSpPr>
        <p:spPr>
          <a:xfrm rot="-2700000">
            <a:off x="5955531" y="2551579"/>
            <a:ext cx="834103" cy="4115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sec</a:t>
            </a:r>
            <a:endParaRPr sz="1800">
              <a:solidFill>
                <a:schemeClr val="dk2"/>
              </a:solidFill>
            </a:endParaRPr>
          </a:p>
        </p:txBody>
      </p:sp>
      <p:sp>
        <p:nvSpPr>
          <p:cNvPr id="212" name="Google Shape;212;p28"/>
          <p:cNvSpPr txBox="1"/>
          <p:nvPr/>
        </p:nvSpPr>
        <p:spPr>
          <a:xfrm rot="2427761">
            <a:off x="7964558" y="2522179"/>
            <a:ext cx="833959" cy="4115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sec</a:t>
            </a:r>
            <a:endParaRPr sz="1800">
              <a:solidFill>
                <a:schemeClr val="dk2"/>
              </a:solidFill>
            </a:endParaRPr>
          </a:p>
        </p:txBody>
      </p:sp>
      <p:sp>
        <p:nvSpPr>
          <p:cNvPr id="213" name="Google Shape;213;p28"/>
          <p:cNvSpPr txBox="1"/>
          <p:nvPr/>
        </p:nvSpPr>
        <p:spPr>
          <a:xfrm rot="-8100000">
            <a:off x="5780252" y="4424731"/>
            <a:ext cx="1039447" cy="4115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sec</a:t>
            </a:r>
            <a:endParaRPr sz="1800">
              <a:solidFill>
                <a:schemeClr val="dk2"/>
              </a:solidFill>
            </a:endParaRPr>
          </a:p>
        </p:txBody>
      </p:sp>
      <p:sp>
        <p:nvSpPr>
          <p:cNvPr id="214" name="Google Shape;214;p28"/>
          <p:cNvSpPr txBox="1"/>
          <p:nvPr/>
        </p:nvSpPr>
        <p:spPr>
          <a:xfrm rot="8100875">
            <a:off x="8016861" y="4504143"/>
            <a:ext cx="833891" cy="4115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.2 sec</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Model Implementation</a:t>
            </a:r>
            <a:endParaRPr/>
          </a:p>
        </p:txBody>
      </p:sp>
      <p:pic>
        <p:nvPicPr>
          <p:cNvPr id="220" name="Google Shape;220;p29"/>
          <p:cNvPicPr preferRelativeResize="0"/>
          <p:nvPr/>
        </p:nvPicPr>
        <p:blipFill rotWithShape="1">
          <a:blip r:embed="rId3">
            <a:alphaModFix/>
          </a:blip>
          <a:srcRect b="0" l="0" r="0" t="4012"/>
          <a:stretch/>
        </p:blipFill>
        <p:spPr>
          <a:xfrm>
            <a:off x="64200" y="1437425"/>
            <a:ext cx="5478001" cy="3667574"/>
          </a:xfrm>
          <a:prstGeom prst="rect">
            <a:avLst/>
          </a:prstGeom>
          <a:noFill/>
          <a:ln>
            <a:noFill/>
          </a:ln>
        </p:spPr>
      </p:pic>
      <p:sp>
        <p:nvSpPr>
          <p:cNvPr id="221" name="Google Shape;221;p29"/>
          <p:cNvSpPr txBox="1"/>
          <p:nvPr/>
        </p:nvSpPr>
        <p:spPr>
          <a:xfrm>
            <a:off x="6229500" y="1229400"/>
            <a:ext cx="2664300" cy="18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Behavioral Prediction:</a:t>
            </a:r>
            <a:endParaRPr b="1" sz="1800">
              <a:solidFill>
                <a:schemeClr val="dk2"/>
              </a:solidFill>
            </a:endParaRPr>
          </a:p>
          <a:p>
            <a:pPr indent="0" lvl="0" marL="0" rtl="0" algn="l">
              <a:spcBef>
                <a:spcPts val="0"/>
              </a:spcBef>
              <a:spcAft>
                <a:spcPts val="0"/>
              </a:spcAft>
              <a:buNone/>
            </a:pPr>
            <a:r>
              <a:rPr lang="en" sz="1800">
                <a:solidFill>
                  <a:schemeClr val="dk2"/>
                </a:solidFill>
              </a:rPr>
              <a:t>-BBBADC</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Neural Prediction:</a:t>
            </a:r>
            <a:endParaRPr b="1"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-Cyclical neural activity</a:t>
            </a:r>
            <a:endParaRPr b="1" sz="1800">
              <a:solidFill>
                <a:schemeClr val="dk2"/>
              </a:solidFill>
            </a:endParaRPr>
          </a:p>
          <a:p>
            <a:pPr indent="0" lvl="0" marL="0" rtl="0" algn="l">
              <a:spcBef>
                <a:spcPts val="0"/>
              </a:spcBef>
              <a:spcAft>
                <a:spcPts val="0"/>
              </a:spcAft>
              <a:buNone/>
            </a:pPr>
            <a:r>
              <a:rPr lang="en" sz="1800">
                <a:solidFill>
                  <a:schemeClr val="dk2"/>
                </a:solidFill>
              </a:rPr>
              <a:t>-Modulated firing rate for repeats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22" name="Google Shape;222;p29"/>
          <p:cNvSpPr txBox="1"/>
          <p:nvPr/>
        </p:nvSpPr>
        <p:spPr>
          <a:xfrm>
            <a:off x="6229500" y="5712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rPr>
              <a:t>Example sequence </a:t>
            </a:r>
            <a:r>
              <a:rPr lang="en" sz="1800">
                <a:solidFill>
                  <a:schemeClr val="dk2"/>
                </a:solidFill>
              </a:rPr>
              <a:t>     BBBADCBDA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5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and remembering sequences</a:t>
            </a:r>
            <a:endParaRPr/>
          </a:p>
        </p:txBody>
      </p:sp>
      <p:sp>
        <p:nvSpPr>
          <p:cNvPr id="63" name="Google Shape;63;p14"/>
          <p:cNvSpPr txBox="1"/>
          <p:nvPr>
            <p:ph idx="1" type="body"/>
          </p:nvPr>
        </p:nvSpPr>
        <p:spPr>
          <a:xfrm>
            <a:off x="311700" y="726300"/>
            <a:ext cx="5546700" cy="91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How does the brain encode sequences?</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Five</a:t>
            </a:r>
            <a:r>
              <a:rPr lang="en" sz="1400">
                <a:solidFill>
                  <a:schemeClr val="dk1"/>
                </a:solidFill>
              </a:rPr>
              <a:t> levels of abstraction </a:t>
            </a:r>
            <a:r>
              <a:rPr lang="en" sz="1400">
                <a:solidFill>
                  <a:schemeClr val="dk1"/>
                </a:solidFill>
              </a:rPr>
              <a:t>(Dehaene et al. 2015)</a:t>
            </a:r>
            <a:r>
              <a:rPr lang="en" sz="1400">
                <a:solidFill>
                  <a:schemeClr val="dk1"/>
                </a:solidFill>
              </a:rPr>
              <a:t>: </a:t>
            </a:r>
            <a:endParaRPr sz="1400">
              <a:solidFill>
                <a:schemeClr val="dk1"/>
              </a:solidFill>
            </a:endParaRPr>
          </a:p>
          <a:p>
            <a:pPr indent="0" lvl="0" marL="0" rtl="0" algn="l">
              <a:lnSpc>
                <a:spcPct val="100000"/>
              </a:lnSpc>
              <a:spcBef>
                <a:spcPts val="1000"/>
              </a:spcBef>
              <a:spcAft>
                <a:spcPts val="1000"/>
              </a:spcAft>
              <a:buNone/>
            </a:pPr>
            <a:r>
              <a:t/>
            </a:r>
            <a:endParaRPr sz="1400">
              <a:solidFill>
                <a:schemeClr val="dk1"/>
              </a:solidFill>
            </a:endParaRPr>
          </a:p>
        </p:txBody>
      </p:sp>
      <p:pic>
        <p:nvPicPr>
          <p:cNvPr id="64" name="Google Shape;64;p14"/>
          <p:cNvPicPr preferRelativeResize="0"/>
          <p:nvPr/>
        </p:nvPicPr>
        <p:blipFill rotWithShape="1">
          <a:blip r:embed="rId3">
            <a:alphaModFix/>
          </a:blip>
          <a:srcRect b="4529" l="2467" r="1156" t="4146"/>
          <a:stretch/>
        </p:blipFill>
        <p:spPr>
          <a:xfrm>
            <a:off x="505075" y="1493500"/>
            <a:ext cx="3979350" cy="3562549"/>
          </a:xfrm>
          <a:prstGeom prst="rect">
            <a:avLst/>
          </a:prstGeom>
          <a:noFill/>
          <a:ln>
            <a:noFill/>
          </a:ln>
        </p:spPr>
      </p:pic>
      <p:sp>
        <p:nvSpPr>
          <p:cNvPr id="65" name="Google Shape;65;p14"/>
          <p:cNvSpPr txBox="1"/>
          <p:nvPr/>
        </p:nvSpPr>
        <p:spPr>
          <a:xfrm>
            <a:off x="148925" y="4686750"/>
            <a:ext cx="1689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t/>
            </a:r>
            <a:endParaRPr sz="1200">
              <a:solidFill>
                <a:schemeClr val="dk2"/>
              </a:solidFill>
            </a:endParaRPr>
          </a:p>
        </p:txBody>
      </p:sp>
      <p:sp>
        <p:nvSpPr>
          <p:cNvPr id="66" name="Google Shape;66;p14"/>
          <p:cNvSpPr txBox="1"/>
          <p:nvPr/>
        </p:nvSpPr>
        <p:spPr>
          <a:xfrm>
            <a:off x="4796150" y="971375"/>
            <a:ext cx="42468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Neural evidence</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Transitions &amp; timing</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EEG/MEG: Mismatch and omission responses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Chunking</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EEG evidence of remembering global sequences (P3b wave)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Learning motor sequences: PFC and BG neurons initially spike in response to every action. Later only for the first and last.</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fMRI evidence for “chunks of chunks”?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Ordinal knowledge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PFC: 44% neurons tuned to serial position when monkeys learned sequences of 3</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Conjunctive cells: ordinality + identity</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5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and remembering sequences</a:t>
            </a:r>
            <a:endParaRPr/>
          </a:p>
        </p:txBody>
      </p:sp>
      <p:sp>
        <p:nvSpPr>
          <p:cNvPr id="72" name="Google Shape;72;p15"/>
          <p:cNvSpPr txBox="1"/>
          <p:nvPr>
            <p:ph idx="1" type="body"/>
          </p:nvPr>
        </p:nvSpPr>
        <p:spPr>
          <a:xfrm>
            <a:off x="311700" y="726300"/>
            <a:ext cx="3387900" cy="36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How does the brain encode sequences?</a:t>
            </a:r>
            <a:endParaRPr sz="1400">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1000"/>
              </a:spcBef>
              <a:spcAft>
                <a:spcPts val="1000"/>
              </a:spcAft>
              <a:buNone/>
            </a:pPr>
            <a:r>
              <a:t/>
            </a:r>
            <a:endParaRPr sz="1400">
              <a:solidFill>
                <a:schemeClr val="dk1"/>
              </a:solidFill>
            </a:endParaRPr>
          </a:p>
        </p:txBody>
      </p:sp>
      <p:sp>
        <p:nvSpPr>
          <p:cNvPr id="73" name="Google Shape;73;p15"/>
          <p:cNvSpPr txBox="1"/>
          <p:nvPr/>
        </p:nvSpPr>
        <p:spPr>
          <a:xfrm>
            <a:off x="311700" y="1125675"/>
            <a:ext cx="872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Neural evidence</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Algebraic patterns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Monkeys learning sequences of 4 actions: neurons tuned to repetition (AAAA), alternation (ABAB), pairs (AABB)</a:t>
            </a:r>
            <a:endParaRPr>
              <a:solidFill>
                <a:schemeClr val="dk2"/>
              </a:solidFill>
            </a:endParaRPr>
          </a:p>
        </p:txBody>
      </p:sp>
      <p:pic>
        <p:nvPicPr>
          <p:cNvPr id="74" name="Google Shape;74;p15"/>
          <p:cNvPicPr preferRelativeResize="0"/>
          <p:nvPr/>
        </p:nvPicPr>
        <p:blipFill>
          <a:blip r:embed="rId3">
            <a:alphaModFix/>
          </a:blip>
          <a:stretch>
            <a:fillRect/>
          </a:stretch>
        </p:blipFill>
        <p:spPr>
          <a:xfrm>
            <a:off x="205868" y="2172375"/>
            <a:ext cx="7012083" cy="1992675"/>
          </a:xfrm>
          <a:prstGeom prst="rect">
            <a:avLst/>
          </a:prstGeom>
          <a:noFill/>
          <a:ln>
            <a:noFill/>
          </a:ln>
        </p:spPr>
      </p:pic>
      <p:sp>
        <p:nvSpPr>
          <p:cNvPr id="75" name="Google Shape;75;p15"/>
          <p:cNvSpPr txBox="1"/>
          <p:nvPr/>
        </p:nvSpPr>
        <p:spPr>
          <a:xfrm>
            <a:off x="311700" y="4165050"/>
            <a:ext cx="8720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Nested tree structures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‘‘he [drove [to [this [big house]]]’’ → </a:t>
            </a:r>
            <a:r>
              <a:rPr lang="en">
                <a:solidFill>
                  <a:schemeClr val="dk2"/>
                </a:solidFill>
              </a:rPr>
              <a:t>‘‘he drove”... + “to this one,’’ ‘‘to it,’’ ‘‘there’’; ‘‘he did.’’</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Mostly from language network fMRI studies: e.g. IFG (Brodmann’s area 45)</a:t>
            </a:r>
            <a:endParaRPr>
              <a:solidFill>
                <a:schemeClr val="dk2"/>
              </a:solidFill>
            </a:endParaRPr>
          </a:p>
        </p:txBody>
      </p:sp>
      <p:sp>
        <p:nvSpPr>
          <p:cNvPr id="76" name="Google Shape;76;p15"/>
          <p:cNvSpPr txBox="1"/>
          <p:nvPr/>
        </p:nvSpPr>
        <p:spPr>
          <a:xfrm>
            <a:off x="7317300" y="2879225"/>
            <a:ext cx="17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Shima et al. (2007)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Simon Game</a:t>
            </a:r>
            <a:endParaRPr/>
          </a:p>
        </p:txBody>
      </p:sp>
      <p:pic>
        <p:nvPicPr>
          <p:cNvPr descr="Learn more here: https://amzn.to/39Y5Slr&#10;Ahhh, the 80s. That totally awesome decade that brought us big hair, 24/7 music videos, the Brat Pack and Simon. And now, the classic electronic game of sharp memories and fast hands is back to exercise the minds of a new generation while giving the older fogies a little neuron nostalgia. If you're new to the game, here's how it works: just activate the device, watch and listen as the four buttons light up randomly and produce different sounds. Then, press the buttons in the same order to progress to the next round. With each round, the number of buttons to press increases as does the challenge.&#10;&#10;Brain Health Expert Says:&#10;&quot;The hippocampus, which functions in memory storage and retrieval, is activated as you memorize, then replicate the sequence of lights and sounds.&quot;" id="82" name="Google Shape;82;p16" title="Simon">
            <a:hlinkClick r:id="rId3"/>
          </p:cNvPr>
          <p:cNvPicPr preferRelativeResize="0"/>
          <p:nvPr/>
        </p:nvPicPr>
        <p:blipFill>
          <a:blip r:embed="rId4">
            <a:alphaModFix/>
          </a:blip>
          <a:stretch>
            <a:fillRect/>
          </a:stretch>
        </p:blipFill>
        <p:spPr>
          <a:xfrm>
            <a:off x="1188000" y="1017725"/>
            <a:ext cx="7093198" cy="398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sequence complexity</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Lempel-Ziv (LZ) complexity</a:t>
            </a:r>
            <a:r>
              <a:rPr lang="en"/>
              <a:t> of a sequence measures how many different "phrases" or patterns you encounter as you read through the sequence from start to finish. </a:t>
            </a:r>
            <a:endParaRPr/>
          </a:p>
          <a:p>
            <a:pPr indent="-342900" lvl="0" marL="457200" rtl="0" algn="l">
              <a:spcBef>
                <a:spcPts val="1200"/>
              </a:spcBef>
              <a:spcAft>
                <a:spcPts val="0"/>
              </a:spcAft>
              <a:buSzPts val="1800"/>
              <a:buChar char="●"/>
            </a:pPr>
            <a:r>
              <a:rPr lang="en"/>
              <a:t>Each time you encounter a new pattern that hasn't been seen before in the sequence, the complexity count increases. </a:t>
            </a:r>
            <a:endParaRPr/>
          </a:p>
          <a:p>
            <a:pPr indent="-342900" lvl="0" marL="457200" rtl="0" algn="l">
              <a:spcBef>
                <a:spcPts val="0"/>
              </a:spcBef>
              <a:spcAft>
                <a:spcPts val="0"/>
              </a:spcAft>
              <a:buSzPts val="1800"/>
              <a:buChar char="●"/>
            </a:pPr>
            <a:r>
              <a:rPr lang="en"/>
              <a:t>This measure gives us an idea of the randomness or the structure within the sequence.</a:t>
            </a:r>
            <a:endParaRPr/>
          </a:p>
          <a:p>
            <a:pPr indent="-342900" lvl="0" marL="457200" rtl="0" algn="l">
              <a:spcBef>
                <a:spcPts val="0"/>
              </a:spcBef>
              <a:spcAft>
                <a:spcPts val="0"/>
              </a:spcAft>
              <a:buSzPts val="1800"/>
              <a:buChar char="●"/>
            </a:pPr>
            <a:r>
              <a:rPr lang="en"/>
              <a:t>Sequences with a certain regularity do not have a too large complexity, and the complexity grows as the sequence grows in length and irregularity.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 based on LZ-complexity coding scheme</a:t>
            </a:r>
            <a:endParaRPr/>
          </a:p>
        </p:txBody>
      </p:sp>
      <p:sp>
        <p:nvSpPr>
          <p:cNvPr id="94" name="Google Shape;94;p18"/>
          <p:cNvSpPr txBox="1"/>
          <p:nvPr>
            <p:ph idx="1" type="body"/>
          </p:nvPr>
        </p:nvSpPr>
        <p:spPr>
          <a:xfrm>
            <a:off x="311700" y="1152475"/>
            <a:ext cx="8729400" cy="37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Statistics of Simon’s game sequences</a:t>
            </a:r>
            <a:endParaRPr b="1"/>
          </a:p>
          <a:p>
            <a:pPr indent="0" lvl="0" marL="0" rtl="0" algn="l">
              <a:spcBef>
                <a:spcPts val="1200"/>
              </a:spcBef>
              <a:spcAft>
                <a:spcPts val="1200"/>
              </a:spcAft>
              <a:buNone/>
            </a:pPr>
            <a:r>
              <a:rPr lang="en"/>
              <a:t>We generated 10,000 sequences ranging in length from in length from 1 to 40 by randomly sampling characters from {B, G, R, Y} . e.g. YYRYBYBG. We calculate the LZ complexity of all sequences. The simulation data allows us to approximate the joint and conditional distributions of LZ-complexity and sequence length.</a:t>
            </a:r>
            <a:endParaRPr/>
          </a:p>
        </p:txBody>
      </p:sp>
      <p:pic>
        <p:nvPicPr>
          <p:cNvPr id="95" name="Google Shape;95;p18"/>
          <p:cNvPicPr preferRelativeResize="0"/>
          <p:nvPr/>
        </p:nvPicPr>
        <p:blipFill>
          <a:blip r:embed="rId3">
            <a:alphaModFix/>
          </a:blip>
          <a:stretch>
            <a:fillRect/>
          </a:stretch>
        </p:blipFill>
        <p:spPr>
          <a:xfrm>
            <a:off x="204550" y="2992550"/>
            <a:ext cx="3946500" cy="2150951"/>
          </a:xfrm>
          <a:prstGeom prst="rect">
            <a:avLst/>
          </a:prstGeom>
          <a:noFill/>
          <a:ln>
            <a:noFill/>
          </a:ln>
        </p:spPr>
      </p:pic>
      <p:pic>
        <p:nvPicPr>
          <p:cNvPr id="96" name="Google Shape;96;p18"/>
          <p:cNvPicPr preferRelativeResize="0"/>
          <p:nvPr/>
        </p:nvPicPr>
        <p:blipFill>
          <a:blip r:embed="rId4">
            <a:alphaModFix/>
          </a:blip>
          <a:stretch>
            <a:fillRect/>
          </a:stretch>
        </p:blipFill>
        <p:spPr>
          <a:xfrm>
            <a:off x="4348025" y="3162262"/>
            <a:ext cx="4795977" cy="1921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 based on LZ-complexity coding scheme</a:t>
            </a:r>
            <a:endParaRPr/>
          </a:p>
        </p:txBody>
      </p:sp>
      <p:sp>
        <p:nvSpPr>
          <p:cNvPr id="102" name="Google Shape;102;p19"/>
          <p:cNvSpPr txBox="1"/>
          <p:nvPr>
            <p:ph idx="1" type="body"/>
          </p:nvPr>
        </p:nvSpPr>
        <p:spPr>
          <a:xfrm>
            <a:off x="311700" y="1152475"/>
            <a:ext cx="8729400" cy="379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Hypothesis: </a:t>
            </a:r>
            <a:r>
              <a:rPr lang="en"/>
              <a:t>When people achieve long sequences in the Simons game, the LZ-complexity of those sequences is lower than the expected value given that sequence length.</a:t>
            </a:r>
            <a:endParaRPr/>
          </a:p>
          <a:p>
            <a:pPr indent="0" lvl="0" marL="0" rtl="0" algn="l">
              <a:spcBef>
                <a:spcPts val="1200"/>
              </a:spcBef>
              <a:spcAft>
                <a:spcPts val="0"/>
              </a:spcAft>
              <a:buNone/>
            </a:pPr>
            <a:r>
              <a:rPr b="1" lang="en"/>
              <a:t>Prediction: </a:t>
            </a:r>
            <a:r>
              <a:rPr lang="en"/>
              <a:t>We expect that most of the human data from the long-sequence tail would fall below the expected value of LZ-complexity.</a:t>
            </a:r>
            <a:endParaRPr/>
          </a:p>
          <a:p>
            <a:pPr indent="0" lvl="0" marL="0" rtl="0" algn="l">
              <a:spcBef>
                <a:spcPts val="1200"/>
              </a:spcBef>
              <a:spcAft>
                <a:spcPts val="0"/>
              </a:spcAft>
              <a:buNone/>
            </a:pPr>
            <a:r>
              <a:rPr lang="en"/>
              <a:t>Individuals remember low LZ-complexity sequences better than they do high LZ-complexity ones. </a:t>
            </a:r>
            <a:endParaRPr/>
          </a:p>
          <a:p>
            <a:pPr indent="0" lvl="0" marL="0" rtl="0" algn="l">
              <a:spcBef>
                <a:spcPts val="1200"/>
              </a:spcBef>
              <a:spcAft>
                <a:spcPts val="1200"/>
              </a:spcAft>
              <a:buNone/>
            </a:pPr>
            <a:r>
              <a:rPr lang="en"/>
              <a:t>In essence, people remember more "chunkable" sequences better than less "chunkable" ones. Of course, this statement relies on us </a:t>
            </a:r>
            <a:r>
              <a:rPr i="1" lang="en"/>
              <a:t>defining</a:t>
            </a:r>
            <a:r>
              <a:rPr lang="en"/>
              <a:t> "chunkability" as inverse LZ-complexity.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results and model comparison </a:t>
            </a:r>
            <a:endParaRPr/>
          </a:p>
        </p:txBody>
      </p:sp>
      <p:sp>
        <p:nvSpPr>
          <p:cNvPr id="108" name="Google Shape;108;p20"/>
          <p:cNvSpPr txBox="1"/>
          <p:nvPr>
            <p:ph idx="1" type="body"/>
          </p:nvPr>
        </p:nvSpPr>
        <p:spPr>
          <a:xfrm>
            <a:off x="4859050" y="1017725"/>
            <a:ext cx="3761100" cy="163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SzPct val="70300"/>
              <a:buNone/>
            </a:pPr>
            <a:r>
              <a:rPr b="1" lang="en" sz="1330"/>
              <a:t>Number of points above the line: </a:t>
            </a:r>
            <a:r>
              <a:rPr lang="en" sz="1330"/>
              <a:t>104</a:t>
            </a:r>
            <a:endParaRPr sz="1330"/>
          </a:p>
          <a:p>
            <a:pPr indent="0" lvl="0" marL="0" rtl="0" algn="l">
              <a:spcBef>
                <a:spcPts val="1200"/>
              </a:spcBef>
              <a:spcAft>
                <a:spcPts val="0"/>
              </a:spcAft>
              <a:buSzPct val="70300"/>
              <a:buNone/>
            </a:pPr>
            <a:r>
              <a:rPr b="1" lang="en" sz="1330"/>
              <a:t>Number of points below the line: 156</a:t>
            </a:r>
            <a:endParaRPr b="1" sz="1330"/>
          </a:p>
          <a:p>
            <a:pPr indent="0" lvl="0" marL="0" rtl="0" algn="l">
              <a:spcBef>
                <a:spcPts val="1200"/>
              </a:spcBef>
              <a:spcAft>
                <a:spcPts val="0"/>
              </a:spcAft>
              <a:buSzPct val="70300"/>
              <a:buNone/>
            </a:pPr>
            <a:r>
              <a:rPr b="1" lang="en" sz="1330"/>
              <a:t>P-value from the sign test: </a:t>
            </a:r>
            <a:r>
              <a:rPr lang="en" sz="1330"/>
              <a:t>0.00151</a:t>
            </a:r>
            <a:endParaRPr sz="1330"/>
          </a:p>
          <a:p>
            <a:pPr indent="0" lvl="0" marL="0" rtl="0" algn="l">
              <a:spcBef>
                <a:spcPts val="1200"/>
              </a:spcBef>
              <a:spcAft>
                <a:spcPts val="1200"/>
              </a:spcAft>
              <a:buSzPct val="70300"/>
              <a:buNone/>
            </a:pPr>
            <a:r>
              <a:rPr b="1" lang="en" sz="1330"/>
              <a:t>Reject the null hypothesis: </a:t>
            </a:r>
            <a:r>
              <a:rPr lang="en" sz="1330"/>
              <a:t>Significant difference in the number of points above vs. below the line.</a:t>
            </a:r>
            <a:endParaRPr sz="1330"/>
          </a:p>
        </p:txBody>
      </p:sp>
      <p:pic>
        <p:nvPicPr>
          <p:cNvPr id="109" name="Google Shape;109;p20"/>
          <p:cNvPicPr preferRelativeResize="0"/>
          <p:nvPr/>
        </p:nvPicPr>
        <p:blipFill>
          <a:blip r:embed="rId3">
            <a:alphaModFix/>
          </a:blip>
          <a:stretch>
            <a:fillRect/>
          </a:stretch>
        </p:blipFill>
        <p:spPr>
          <a:xfrm>
            <a:off x="4859050" y="2599264"/>
            <a:ext cx="3511199" cy="2516711"/>
          </a:xfrm>
          <a:prstGeom prst="rect">
            <a:avLst/>
          </a:prstGeom>
          <a:noFill/>
          <a:ln>
            <a:noFill/>
          </a:ln>
        </p:spPr>
      </p:pic>
      <p:cxnSp>
        <p:nvCxnSpPr>
          <p:cNvPr id="110" name="Google Shape;110;p20"/>
          <p:cNvCxnSpPr/>
          <p:nvPr/>
        </p:nvCxnSpPr>
        <p:spPr>
          <a:xfrm>
            <a:off x="4476750" y="1250150"/>
            <a:ext cx="11700" cy="3738600"/>
          </a:xfrm>
          <a:prstGeom prst="straightConnector1">
            <a:avLst/>
          </a:prstGeom>
          <a:noFill/>
          <a:ln cap="flat" cmpd="sng" w="38100">
            <a:solidFill>
              <a:schemeClr val="dk2"/>
            </a:solidFill>
            <a:prstDash val="solid"/>
            <a:round/>
            <a:headEnd len="med" w="med" type="none"/>
            <a:tailEnd len="med" w="med" type="none"/>
          </a:ln>
        </p:spPr>
      </p:cxnSp>
      <p:sp>
        <p:nvSpPr>
          <p:cNvPr id="111" name="Google Shape;111;p20"/>
          <p:cNvSpPr txBox="1"/>
          <p:nvPr/>
        </p:nvSpPr>
        <p:spPr>
          <a:xfrm rot="5400000">
            <a:off x="8159650" y="1775525"/>
            <a:ext cx="149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Sign test </a:t>
            </a:r>
            <a:endParaRPr sz="1800">
              <a:solidFill>
                <a:schemeClr val="dk2"/>
              </a:solidFill>
            </a:endParaRPr>
          </a:p>
        </p:txBody>
      </p:sp>
      <p:sp>
        <p:nvSpPr>
          <p:cNvPr id="112" name="Google Shape;112;p20"/>
          <p:cNvSpPr/>
          <p:nvPr/>
        </p:nvSpPr>
        <p:spPr>
          <a:xfrm>
            <a:off x="8522650" y="1119200"/>
            <a:ext cx="230700" cy="1529700"/>
          </a:xfrm>
          <a:prstGeom prst="rightBrace">
            <a:avLst>
              <a:gd fmla="val 50000" name="adj1"/>
              <a:gd fmla="val 4903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3" name="Google Shape;113;p20"/>
          <p:cNvPicPr preferRelativeResize="0"/>
          <p:nvPr/>
        </p:nvPicPr>
        <p:blipFill>
          <a:blip r:embed="rId4">
            <a:alphaModFix/>
          </a:blip>
          <a:stretch>
            <a:fillRect/>
          </a:stretch>
        </p:blipFill>
        <p:spPr>
          <a:xfrm>
            <a:off x="483125" y="2702725"/>
            <a:ext cx="3623025" cy="2402950"/>
          </a:xfrm>
          <a:prstGeom prst="rect">
            <a:avLst/>
          </a:prstGeom>
          <a:noFill/>
          <a:ln>
            <a:noFill/>
          </a:ln>
        </p:spPr>
      </p:pic>
      <p:sp>
        <p:nvSpPr>
          <p:cNvPr id="114" name="Google Shape;114;p20"/>
          <p:cNvSpPr txBox="1"/>
          <p:nvPr>
            <p:ph idx="1" type="body"/>
          </p:nvPr>
        </p:nvSpPr>
        <p:spPr>
          <a:xfrm>
            <a:off x="345050" y="1177625"/>
            <a:ext cx="4131600" cy="163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SzPct val="70300"/>
              <a:buNone/>
            </a:pPr>
            <a:r>
              <a:rPr b="1" lang="en" sz="1330"/>
              <a:t>Number of points above the line: </a:t>
            </a:r>
            <a:r>
              <a:rPr lang="en" sz="1330"/>
              <a:t>37</a:t>
            </a:r>
            <a:endParaRPr sz="1330"/>
          </a:p>
          <a:p>
            <a:pPr indent="0" lvl="0" marL="0" rtl="0" algn="l">
              <a:spcBef>
                <a:spcPts val="1200"/>
              </a:spcBef>
              <a:spcAft>
                <a:spcPts val="0"/>
              </a:spcAft>
              <a:buSzPct val="70300"/>
              <a:buNone/>
            </a:pPr>
            <a:r>
              <a:rPr b="1" lang="en" sz="1330"/>
              <a:t>Number of points below the line: </a:t>
            </a:r>
            <a:r>
              <a:rPr lang="en" sz="1330"/>
              <a:t>25</a:t>
            </a:r>
            <a:endParaRPr sz="1330"/>
          </a:p>
          <a:p>
            <a:pPr indent="0" lvl="0" marL="0" rtl="0" algn="l">
              <a:spcBef>
                <a:spcPts val="1200"/>
              </a:spcBef>
              <a:spcAft>
                <a:spcPts val="0"/>
              </a:spcAft>
              <a:buSzPct val="70300"/>
              <a:buNone/>
            </a:pPr>
            <a:r>
              <a:rPr b="1" lang="en" sz="1330"/>
              <a:t>P-value from the sign test: </a:t>
            </a:r>
            <a:r>
              <a:rPr lang="en" sz="1330"/>
              <a:t>0.162</a:t>
            </a:r>
            <a:endParaRPr sz="1330"/>
          </a:p>
          <a:p>
            <a:pPr indent="0" lvl="0" marL="0" rtl="0" algn="l">
              <a:spcBef>
                <a:spcPts val="1200"/>
              </a:spcBef>
              <a:spcAft>
                <a:spcPts val="1200"/>
              </a:spcAft>
              <a:buSzPct val="70300"/>
              <a:buNone/>
            </a:pPr>
            <a:r>
              <a:rPr b="1" lang="en" sz="1330"/>
              <a:t>Fail to reject the null hypothesis: </a:t>
            </a:r>
            <a:r>
              <a:rPr lang="en" sz="1330"/>
              <a:t>No significant difference in the number of points above vs. below the line.</a:t>
            </a:r>
            <a:endParaRPr sz="1330"/>
          </a:p>
        </p:txBody>
      </p:sp>
      <p:cxnSp>
        <p:nvCxnSpPr>
          <p:cNvPr id="115" name="Google Shape;115;p20"/>
          <p:cNvCxnSpPr/>
          <p:nvPr/>
        </p:nvCxnSpPr>
        <p:spPr>
          <a:xfrm>
            <a:off x="1407325" y="3302800"/>
            <a:ext cx="0" cy="1583400"/>
          </a:xfrm>
          <a:prstGeom prst="straightConnector1">
            <a:avLst/>
          </a:prstGeom>
          <a:noFill/>
          <a:ln cap="flat" cmpd="sng" w="19050">
            <a:solidFill>
              <a:schemeClr val="dk2"/>
            </a:solidFill>
            <a:prstDash val="dash"/>
            <a:round/>
            <a:headEnd len="med" w="med" type="none"/>
            <a:tailEnd len="med" w="med" type="none"/>
          </a:ln>
        </p:spPr>
      </p:cxnSp>
      <p:cxnSp>
        <p:nvCxnSpPr>
          <p:cNvPr id="116" name="Google Shape;116;p20"/>
          <p:cNvCxnSpPr/>
          <p:nvPr/>
        </p:nvCxnSpPr>
        <p:spPr>
          <a:xfrm>
            <a:off x="5798350" y="3317100"/>
            <a:ext cx="0" cy="1583400"/>
          </a:xfrm>
          <a:prstGeom prst="straightConnector1">
            <a:avLst/>
          </a:prstGeom>
          <a:noFill/>
          <a:ln cap="flat" cmpd="sng" w="19050">
            <a:solidFill>
              <a:schemeClr val="dk2"/>
            </a:solidFill>
            <a:prstDash val="dash"/>
            <a:round/>
            <a:headEnd len="med" w="med" type="none"/>
            <a:tailEnd len="med" w="med" type="none"/>
          </a:ln>
        </p:spPr>
      </p:cxnSp>
      <p:cxnSp>
        <p:nvCxnSpPr>
          <p:cNvPr id="117" name="Google Shape;117;p20"/>
          <p:cNvCxnSpPr/>
          <p:nvPr/>
        </p:nvCxnSpPr>
        <p:spPr>
          <a:xfrm>
            <a:off x="1464475" y="3690950"/>
            <a:ext cx="469200" cy="0"/>
          </a:xfrm>
          <a:prstGeom prst="straightConnector1">
            <a:avLst/>
          </a:prstGeom>
          <a:noFill/>
          <a:ln cap="flat" cmpd="sng" w="19050">
            <a:solidFill>
              <a:schemeClr val="dk2"/>
            </a:solidFill>
            <a:prstDash val="solid"/>
            <a:round/>
            <a:headEnd len="med" w="med" type="none"/>
            <a:tailEnd len="med" w="med" type="triangle"/>
          </a:ln>
        </p:spPr>
      </p:cxnSp>
      <p:sp>
        <p:nvSpPr>
          <p:cNvPr id="118" name="Google Shape;118;p20"/>
          <p:cNvSpPr txBox="1"/>
          <p:nvPr/>
        </p:nvSpPr>
        <p:spPr>
          <a:xfrm>
            <a:off x="1393025" y="3250400"/>
            <a:ext cx="16431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“long” sequences</a:t>
            </a:r>
            <a:endParaRPr sz="1100">
              <a:solidFill>
                <a:schemeClr val="dk2"/>
              </a:solidFill>
            </a:endParaRPr>
          </a:p>
        </p:txBody>
      </p:sp>
      <p:cxnSp>
        <p:nvCxnSpPr>
          <p:cNvPr id="119" name="Google Shape;119;p20"/>
          <p:cNvCxnSpPr/>
          <p:nvPr/>
        </p:nvCxnSpPr>
        <p:spPr>
          <a:xfrm>
            <a:off x="5879300" y="3593325"/>
            <a:ext cx="469200" cy="0"/>
          </a:xfrm>
          <a:prstGeom prst="straightConnector1">
            <a:avLst/>
          </a:prstGeom>
          <a:noFill/>
          <a:ln cap="flat" cmpd="sng" w="19050">
            <a:solidFill>
              <a:schemeClr val="dk2"/>
            </a:solidFill>
            <a:prstDash val="solid"/>
            <a:round/>
            <a:headEnd len="med" w="med" type="none"/>
            <a:tailEnd len="med" w="med" type="stealth"/>
          </a:ln>
        </p:spPr>
      </p:cxnSp>
      <p:sp>
        <p:nvSpPr>
          <p:cNvPr id="120" name="Google Shape;120;p20"/>
          <p:cNvSpPr txBox="1"/>
          <p:nvPr/>
        </p:nvSpPr>
        <p:spPr>
          <a:xfrm>
            <a:off x="5793100" y="3226600"/>
            <a:ext cx="16431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“long” sequences</a:t>
            </a:r>
            <a:endParaRPr sz="11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schemes and “chunkability”</a:t>
            </a:r>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Recall:</a:t>
            </a:r>
            <a:r>
              <a:rPr lang="en"/>
              <a:t> </a:t>
            </a:r>
            <a:r>
              <a:rPr lang="en"/>
              <a:t>LZ complexity is the number of different phrases/patterns encountered as a sequence is viewed as a stream.</a:t>
            </a:r>
            <a:endParaRPr/>
          </a:p>
          <a:p>
            <a:pPr indent="-342900" lvl="0" marL="457200" rtl="0" algn="l">
              <a:spcBef>
                <a:spcPts val="1200"/>
              </a:spcBef>
              <a:spcAft>
                <a:spcPts val="0"/>
              </a:spcAft>
              <a:buSzPts val="1800"/>
              <a:buChar char="●"/>
            </a:pPr>
            <a:r>
              <a:rPr lang="en"/>
              <a:t>This </a:t>
            </a:r>
            <a:r>
              <a:rPr lang="en"/>
              <a:t>implicitly</a:t>
            </a:r>
            <a:r>
              <a:rPr lang="en"/>
              <a:t> defines a coding scheme whereby sequences are constructed by stitching together these phrases/patterns.</a:t>
            </a:r>
            <a:endParaRPr/>
          </a:p>
          <a:p>
            <a:pPr indent="0" lvl="0" marL="0" rtl="0" algn="l">
              <a:spcBef>
                <a:spcPts val="1200"/>
              </a:spcBef>
              <a:spcAft>
                <a:spcPts val="0"/>
              </a:spcAft>
              <a:buNone/>
            </a:pPr>
            <a:r>
              <a:rPr lang="en"/>
              <a:t>We </a:t>
            </a:r>
            <a:r>
              <a:rPr i="1" lang="en"/>
              <a:t>o</a:t>
            </a:r>
            <a:r>
              <a:rPr i="1" lang="en"/>
              <a:t>perationally</a:t>
            </a:r>
            <a:r>
              <a:rPr lang="en"/>
              <a:t> define a </a:t>
            </a:r>
            <a:r>
              <a:rPr b="1" lang="en"/>
              <a:t>chunk</a:t>
            </a:r>
            <a:r>
              <a:rPr lang="en"/>
              <a:t> as one such phrase/pattern.</a:t>
            </a:r>
            <a:endParaRPr/>
          </a:p>
          <a:p>
            <a:pPr indent="0" lvl="0" marL="0" rtl="0" algn="l">
              <a:spcBef>
                <a:spcPts val="1200"/>
              </a:spcBef>
              <a:spcAft>
                <a:spcPts val="0"/>
              </a:spcAft>
              <a:buNone/>
            </a:pPr>
            <a:r>
              <a:rPr lang="en"/>
              <a:t>We also try out other, custom defined coding schemes.</a:t>
            </a:r>
            <a:endParaRPr/>
          </a:p>
          <a:p>
            <a:pPr indent="0" lvl="0" marL="0" rtl="0" algn="l">
              <a:spcBef>
                <a:spcPts val="1200"/>
              </a:spcBef>
              <a:spcAft>
                <a:spcPts val="1200"/>
              </a:spcAft>
              <a:buNone/>
            </a:pPr>
            <a:r>
              <a:rPr lang="en"/>
              <a:t>Underlying assumption: higher complexity/size = higher load on working memory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