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3"/>
    <p:sldId id="275" r:id="rId4"/>
    <p:sldId id="302" r:id="rId5"/>
    <p:sldId id="274" r:id="rId6"/>
    <p:sldId id="289" r:id="rId7"/>
    <p:sldId id="290" r:id="rId8"/>
    <p:sldId id="315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0" r:id="rId17"/>
    <p:sldId id="30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-96" y="-1476"/>
      </p:cViewPr>
      <p:guideLst>
        <p:guide orient="horz" pos="2128"/>
        <p:guide pos="3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593460" y="151129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8446" y="3471912"/>
            <a:ext cx="6888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能落地的前端团队管理经验</a:t>
            </a:r>
            <a:endParaRPr lang="zh-CN" altLang="en-US" sz="44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446" y="2550274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第一期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组员培养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843405"/>
            <a:ext cx="3669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初级：工作内指导、工作外引导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6760" y="2839720"/>
            <a:ext cx="45834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中级：引导技术深入、培养项目管理能力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6760" y="3829050"/>
            <a:ext cx="61645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高级：技术搭配、指导人员管理经验，达到</a:t>
            </a:r>
            <a:r>
              <a:rPr lang="en-US" altLang="zh-CN" dirty="0" smtClean="0">
                <a:solidFill>
                  <a:srgbClr val="4D402B"/>
                </a:solidFill>
                <a:sym typeface="+mn-ea"/>
              </a:rPr>
              <a:t>1+1&gt;2</a:t>
            </a:r>
            <a:r>
              <a:rPr lang="zh-CN" altLang="en-US" dirty="0" smtClean="0">
                <a:solidFill>
                  <a:srgbClr val="4D402B"/>
                </a:solidFill>
                <a:sym typeface="+mn-ea"/>
              </a:rPr>
              <a:t>的效果</a:t>
            </a:r>
            <a:endParaRPr lang="zh-CN" altLang="en-US" dirty="0" smtClean="0">
              <a:solidFill>
                <a:srgbClr val="4D402B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团队阶段性建设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272790" y="3177540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80110" y="1546860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281851" y="2174379"/>
            <a:ext cx="2335743" cy="1636454"/>
            <a:chOff x="4653701" y="1126629"/>
            <a:chExt cx="2335743" cy="1636454"/>
          </a:xfrm>
        </p:grpSpPr>
        <p:sp>
          <p:nvSpPr>
            <p:cNvPr id="32" name="文本框 31"/>
            <p:cNvSpPr txBox="1"/>
            <p:nvPr/>
          </p:nvSpPr>
          <p:spPr>
            <a:xfrm>
              <a:off x="4865157" y="1126629"/>
              <a:ext cx="1706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4000" dirty="0" smtClean="0">
                  <a:solidFill>
                    <a:schemeClr val="bg1"/>
                  </a:solidFill>
                  <a:latin typeface="+mj-lt"/>
                  <a:sym typeface="+mn-ea"/>
                </a:rPr>
                <a:t>年计划</a:t>
              </a:r>
              <a:endParaRPr lang="zh-CN" alt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653701" y="1833443"/>
              <a:ext cx="2335743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ts val="218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前端半年或一年一个迭代周期，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leader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的布局必须高于组内每一个成员</a:t>
              </a:r>
              <a:r>
                <a:rPr lang="en-US" altLang="zh-CN" sz="1400" dirty="0">
                  <a:solidFill>
                    <a:schemeClr val="bg1"/>
                  </a:solidFill>
                </a:rPr>
                <a:t> 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76131" y="3891697"/>
            <a:ext cx="2335743" cy="1636454"/>
            <a:chOff x="4804831" y="1125994"/>
            <a:chExt cx="2335743" cy="1636454"/>
          </a:xfrm>
        </p:grpSpPr>
        <p:sp>
          <p:nvSpPr>
            <p:cNvPr id="36" name="文本框 35"/>
            <p:cNvSpPr txBox="1"/>
            <p:nvPr/>
          </p:nvSpPr>
          <p:spPr>
            <a:xfrm>
              <a:off x="4865157" y="1125994"/>
              <a:ext cx="2214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bg1"/>
                  </a:solidFill>
                  <a:latin typeface="+mj-lt"/>
                  <a:sym typeface="+mn-ea"/>
                </a:rPr>
                <a:t>季度计划</a:t>
              </a:r>
              <a:endParaRPr lang="zh-CN" alt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04831" y="1832808"/>
              <a:ext cx="2335743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ts val="218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根据自己公司实际情况，得到拆分成季度计划最合适，但是需要在整个过程中复盘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7221382" y="2033637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+mj-lt"/>
              </a:rPr>
              <a:t>年计划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90062" y="1924779"/>
            <a:ext cx="0" cy="12197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992782" y="3498120"/>
            <a:ext cx="10972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+mj-lt"/>
              </a:rPr>
              <a:t>季度计划</a:t>
            </a:r>
            <a:endParaRPr lang="en-US" altLang="zh-CN" dirty="0" smtClean="0">
              <a:solidFill>
                <a:srgbClr val="48A2A0"/>
              </a:solidFill>
              <a:latin typeface="+mj-lt"/>
            </a:endParaRPr>
          </a:p>
          <a:p>
            <a:pPr algn="r"/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49982" y="481569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+mj-lt"/>
              </a:rPr>
              <a:t>复盘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8090062" y="4706837"/>
            <a:ext cx="0" cy="12197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206740" y="1924685"/>
            <a:ext cx="15354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人员分配方案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206740" y="2327910"/>
            <a:ext cx="20688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基建可落地计划方案</a:t>
            </a:r>
            <a:endParaRPr lang="zh-CN" altLang="en-US" sz="1400"/>
          </a:p>
        </p:txBody>
      </p:sp>
      <p:sp>
        <p:nvSpPr>
          <p:cNvPr id="50" name="文本框 49"/>
          <p:cNvSpPr txBox="1"/>
          <p:nvPr/>
        </p:nvSpPr>
        <p:spPr>
          <a:xfrm>
            <a:off x="8206740" y="2730500"/>
            <a:ext cx="13576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预计完成度</a:t>
            </a:r>
            <a:endParaRPr lang="zh-CN" altLang="en-US" sz="1400"/>
          </a:p>
        </p:txBody>
      </p:sp>
      <p:cxnSp>
        <p:nvCxnSpPr>
          <p:cNvPr id="51" name="直接连接符 50"/>
          <p:cNvCxnSpPr/>
          <p:nvPr/>
        </p:nvCxnSpPr>
        <p:spPr>
          <a:xfrm>
            <a:off x="8090062" y="3378929"/>
            <a:ext cx="0" cy="12197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206740" y="3378835"/>
            <a:ext cx="26022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季度计划里程碑（鱼骨图）</a:t>
            </a:r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8206740" y="3782060"/>
            <a:ext cx="22466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阶段性基建可落地方案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8206740" y="4184650"/>
            <a:ext cx="24244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人员输出计划及调整计划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8206740" y="4706620"/>
            <a:ext cx="138430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/>
              <a:t>code review</a:t>
            </a:r>
            <a:endParaRPr lang="en-US" altLang="zh-CN" sz="1400"/>
          </a:p>
        </p:txBody>
      </p:sp>
      <p:sp>
        <p:nvSpPr>
          <p:cNvPr id="56" name="文本框 55"/>
          <p:cNvSpPr txBox="1"/>
          <p:nvPr/>
        </p:nvSpPr>
        <p:spPr>
          <a:xfrm>
            <a:off x="8206740" y="5109845"/>
            <a:ext cx="17132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计划与结果比对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8206740" y="5512435"/>
            <a:ext cx="11798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月度复盘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530" y="1966595"/>
            <a:ext cx="5067935" cy="1343660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620135"/>
            <a:ext cx="5067935" cy="131572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80" y="3620135"/>
            <a:ext cx="5067935" cy="131508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80" y="1966595"/>
            <a:ext cx="5067935" cy="134366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9741" y="2438876"/>
            <a:ext cx="2232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</a:rPr>
              <a:t>工作内外有反馈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21382" y="2438876"/>
            <a:ext cx="2232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</a:rPr>
              <a:t>工作内外给结论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4601" y="4078615"/>
            <a:ext cx="32035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</a:rPr>
              <a:t>认同公司</a:t>
            </a:r>
            <a:r>
              <a:rPr lang="en-US" altLang="zh-CN" sz="2000" b="1" dirty="0">
                <a:solidFill>
                  <a:schemeClr val="bg1"/>
                </a:solidFill>
              </a:rPr>
              <a:t>&amp;</a:t>
            </a:r>
            <a:r>
              <a:rPr lang="zh-CN" altLang="en-US" sz="2000" b="1" dirty="0">
                <a:solidFill>
                  <a:schemeClr val="bg1"/>
                </a:solidFill>
              </a:rPr>
              <a:t>部门发展方向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56382" y="4077980"/>
            <a:ext cx="962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4. </a:t>
            </a:r>
            <a:r>
              <a:rPr lang="zh-CN" altLang="en-US" sz="2000" b="1" dirty="0">
                <a:solidFill>
                  <a:schemeClr val="bg1"/>
                </a:solidFill>
              </a:rPr>
              <a:t>听话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向上汇报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空降怎么办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843405"/>
            <a:ext cx="5955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摸清前端每个组员底细，了解性格、代码等各方面能力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6760" y="2839720"/>
            <a:ext cx="32118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制定计划逐步改善组内环境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6760" y="3829050"/>
            <a:ext cx="32118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处理完不成任务还捣乱的人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我下一步发展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21790" y="320167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72510" y="320167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97150" y="167163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99527" y="255474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+mj-lt"/>
              </a:rPr>
              <a:t>知识体系</a:t>
            </a:r>
            <a:endParaRPr 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63257" y="4173994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+mj-lt"/>
              </a:rPr>
              <a:t>困境</a:t>
            </a:r>
            <a:endParaRPr 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44127" y="4201934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+mj-lt"/>
              </a:rPr>
              <a:t>方法论</a:t>
            </a:r>
            <a:endParaRPr 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72960" y="1671955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时间管理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172960" y="2352040"/>
            <a:ext cx="18402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技术方案落地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172960" y="3023235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D402B"/>
                </a:solidFill>
                <a:sym typeface="+mn-ea"/>
              </a:rPr>
              <a:t>业务理解</a:t>
            </a:r>
            <a:endParaRPr lang="zh-CN" altLang="en-US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72960" y="3695065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管理手段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72960" y="4434205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汇报方式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172960" y="5173980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D402B"/>
                </a:solidFill>
                <a:sym typeface="+mn-ea"/>
              </a:rPr>
              <a:t>思维拓展</a:t>
            </a:r>
            <a:endParaRPr lang="zh-CN" altLang="en-US" dirty="0" smtClean="0">
              <a:solidFill>
                <a:srgbClr val="4D402B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《前端深水区怎么走》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507490"/>
            <a:ext cx="45834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《第一期：能落地的前端团队管理经验》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6760" y="2190750"/>
            <a:ext cx="4812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《第二期：适合公司业务的基础框架讲解》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6760" y="2870835"/>
            <a:ext cx="8241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rgbClr val="4D402B"/>
                </a:solidFill>
                <a:sym typeface="+mn-ea"/>
              </a:rPr>
              <a:t>《</a:t>
            </a:r>
            <a:r>
              <a:rPr lang="zh-CN" dirty="0" smtClean="0">
                <a:solidFill>
                  <a:srgbClr val="4D402B"/>
                </a:solidFill>
                <a:sym typeface="+mn-ea"/>
              </a:rPr>
              <a:t>第三期：</a:t>
            </a:r>
            <a:r>
              <a:rPr dirty="0" smtClean="0">
                <a:solidFill>
                  <a:srgbClr val="4D402B"/>
                </a:solidFill>
                <a:sym typeface="+mn-ea"/>
              </a:rPr>
              <a:t>带你一起实现文档化、组件化、模板化、自动化、监控体系建设》</a:t>
            </a:r>
            <a:endParaRPr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6760" y="3551555"/>
            <a:ext cx="46793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《第四期：跟我一起研究微前端qiankun》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6760" y="4234815"/>
            <a:ext cx="5955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《第五期：微前端在我们公司的实际项目中如何落地》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6760" y="4914900"/>
            <a:ext cx="57264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rgbClr val="4D402B"/>
                </a:solidFill>
                <a:sym typeface="+mn-ea"/>
              </a:rPr>
              <a:t>《</a:t>
            </a:r>
            <a:r>
              <a:rPr lang="zh-CN" dirty="0" smtClean="0">
                <a:solidFill>
                  <a:srgbClr val="4D402B"/>
                </a:solidFill>
                <a:sym typeface="+mn-ea"/>
              </a:rPr>
              <a:t>第六期：</a:t>
            </a:r>
            <a:r>
              <a:rPr dirty="0" smtClean="0">
                <a:solidFill>
                  <a:srgbClr val="4D402B"/>
                </a:solidFill>
                <a:sym typeface="+mn-ea"/>
              </a:rPr>
              <a:t>最终梳理，看看进入深水区之后怎么办》</a:t>
            </a:r>
            <a:endParaRPr dirty="0" smtClean="0">
              <a:solidFill>
                <a:srgbClr val="4D402B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33667" y="438877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39774" y="366299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41513" y="375452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5169" y="47070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dirty="0" smtClean="0">
                <a:latin typeface="+mj-lt"/>
              </a:rPr>
              <a:t>前言</a:t>
            </a:r>
            <a:endParaRPr lang="zh-CN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7157" y="5046034"/>
            <a:ext cx="20161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所在行业、公司业务、规模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11464" y="468828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dirty="0" smtClean="0">
                <a:latin typeface="+mj-lt"/>
              </a:rPr>
              <a:t>团队</a:t>
            </a:r>
            <a:endParaRPr lang="zh-CN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19027" y="5027299"/>
            <a:ext cx="20161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团队梯队、技术布局、组员成长、阶段性技术建设、汇报、空降处理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007138" y="470230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自己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0897" y="5027299"/>
            <a:ext cx="20161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知识体系、面临的困境、解除困境的方法论、如何落地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157506" y="4727391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下一步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22768" y="5052384"/>
            <a:ext cx="20161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《前端深水区怎么走》</a:t>
            </a:r>
            <a:endParaRPr lang="en-US" altLang="zh-CN" sz="1200" smtClean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管理经验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19424" y="368173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09991" y="377325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27464" y="438877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99074" y="368173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60818" y="377325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40296" y="438877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78724" y="365664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69291" y="374817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94030" y="438877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占位符 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8115300" y="1543050"/>
            <a:ext cx="3562350" cy="2686050"/>
          </a:xfrm>
          <a:prstGeom prst="rect">
            <a:avLst/>
          </a:prstGeom>
        </p:spPr>
      </p:pic>
      <p:pic>
        <p:nvPicPr>
          <p:cNvPr id="11" name="图片 10" descr="v2-ef1dd64f81681f2e7e2fabd9af2aebba_72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20" y="1543050"/>
            <a:ext cx="3551555" cy="2668905"/>
          </a:xfrm>
          <a:prstGeom prst="rect">
            <a:avLst/>
          </a:prstGeom>
        </p:spPr>
      </p:pic>
      <p:pic>
        <p:nvPicPr>
          <p:cNvPr id="9" name="图片占位符 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14350" y="1525905"/>
            <a:ext cx="3562350" cy="26860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4340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dirty="0"/>
              <a:t>前端现状</a:t>
            </a:r>
            <a:endParaRPr lang="zh-CN" dirty="0"/>
          </a:p>
        </p:txBody>
      </p:sp>
      <p:sp>
        <p:nvSpPr>
          <p:cNvPr id="15" name="矩形 14"/>
          <p:cNvSpPr/>
          <p:nvPr/>
        </p:nvSpPr>
        <p:spPr>
          <a:xfrm>
            <a:off x="4256769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所在行业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054974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公司业务</a:t>
            </a:r>
            <a:r>
              <a:rPr lang="en-US" altLang="zh-CN" dirty="0"/>
              <a:t>&amp;</a:t>
            </a:r>
            <a:r>
              <a:rPr lang="zh-CN" altLang="en-US" dirty="0"/>
              <a:t>规模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350" y="4593074"/>
            <a:ext cx="3562350" cy="17068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生产效率的提高，会把之前重复的工作自动化、智能化</a:t>
            </a:r>
            <a:endParaRPr lang="zh-CN" altLang="en-US" sz="1400" dirty="0" smtClean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4D402B"/>
                </a:solidFill>
                <a:sym typeface="+mn-ea"/>
              </a:rPr>
              <a:t>现代框架接入正在淘汰一批</a:t>
            </a:r>
            <a:endParaRPr lang="zh-CN" sz="1400" dirty="0" smtClean="0">
              <a:solidFill>
                <a:srgbClr val="4D402B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4D402B"/>
                </a:solidFill>
                <a:sym typeface="+mn-ea"/>
              </a:rPr>
              <a:t>对于二三线城市的前端来说，未来职业规划困惑更大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314825" y="4593074"/>
            <a:ext cx="3562350" cy="17068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实体行业的业务普遍相通，复杂且重要</a:t>
            </a:r>
            <a:r>
              <a:rPr lang="en-US" altLang="zh-CN" sz="1400" dirty="0">
                <a:solidFill>
                  <a:srgbClr val="4D402B"/>
                </a:solidFill>
              </a:rPr>
              <a:t> </a:t>
            </a:r>
            <a:endParaRPr lang="en-US" alt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此行业做功能需要更专业、更严谨</a:t>
            </a:r>
            <a:endParaRPr lang="en-US" alt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>
                <a:solidFill>
                  <a:srgbClr val="4D402B"/>
                </a:solidFill>
              </a:rPr>
              <a:t>优点：国家在大力扶持，并且以后中国要想做强，实体经济少不了</a:t>
            </a:r>
            <a:endParaRPr 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>
                <a:solidFill>
                  <a:srgbClr val="4D402B"/>
                </a:solidFill>
              </a:rPr>
              <a:t>缺点：目前行业主要是政府引导</a:t>
            </a:r>
            <a:endParaRPr lang="zh-CN" sz="1400" dirty="0">
              <a:solidFill>
                <a:srgbClr val="4D402B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15300" y="4593074"/>
            <a:ext cx="3562350" cy="17068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开发人员</a:t>
            </a:r>
            <a:r>
              <a:rPr lang="en-US" altLang="zh-CN" sz="1400" dirty="0">
                <a:solidFill>
                  <a:srgbClr val="4D402B"/>
                </a:solidFill>
              </a:rPr>
              <a:t>130</a:t>
            </a:r>
            <a:r>
              <a:rPr lang="zh-CN" altLang="en-US" sz="1400" dirty="0">
                <a:solidFill>
                  <a:srgbClr val="4D402B"/>
                </a:solidFill>
              </a:rPr>
              <a:t>人左右，二三线城市做工业互联网行业的一线品牌</a:t>
            </a:r>
            <a:r>
              <a:rPr lang="en-US" altLang="zh-CN" sz="1400" dirty="0">
                <a:solidFill>
                  <a:srgbClr val="4D402B"/>
                </a:solidFill>
              </a:rPr>
              <a:t> </a:t>
            </a:r>
            <a:endParaRPr lang="en-US" alt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软硬件都有产品</a:t>
            </a:r>
            <a:endParaRPr lang="en-US" alt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两个后端组内斗严重，浪费了公司</a:t>
            </a:r>
            <a:r>
              <a:rPr lang="en-US" altLang="zh-CN" sz="1400" dirty="0">
                <a:solidFill>
                  <a:srgbClr val="4D402B"/>
                </a:solidFill>
              </a:rPr>
              <a:t>19</a:t>
            </a:r>
            <a:r>
              <a:rPr lang="zh-CN" altLang="en-US" sz="1400" dirty="0">
                <a:solidFill>
                  <a:srgbClr val="4D402B"/>
                </a:solidFill>
              </a:rPr>
              <a:t>年发力的一年</a:t>
            </a:r>
            <a:endParaRPr lang="zh-CN" altLang="en-US" sz="1400" dirty="0">
              <a:solidFill>
                <a:srgbClr val="4D402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530" y="1430020"/>
            <a:ext cx="5067935" cy="1343660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083560"/>
            <a:ext cx="5067935" cy="131572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80" y="3083560"/>
            <a:ext cx="5067935" cy="131508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80" y="1430020"/>
            <a:ext cx="5067935" cy="134366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56106" y="1902301"/>
            <a:ext cx="1978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</a:rPr>
              <a:t>捋清</a:t>
            </a:r>
            <a:r>
              <a:rPr lang="zh-CN" sz="2000" b="1" dirty="0">
                <a:solidFill>
                  <a:schemeClr val="bg1"/>
                </a:solidFill>
              </a:rPr>
              <a:t>前端梯队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60017" y="1902301"/>
            <a:ext cx="3756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</a:rPr>
              <a:t>做适合团队和行业的</a:t>
            </a:r>
            <a:r>
              <a:rPr lang="zh-CN" sz="2000" b="1" dirty="0">
                <a:solidFill>
                  <a:schemeClr val="bg1"/>
                </a:solidFill>
              </a:rPr>
              <a:t>技术布局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5106" y="3542040"/>
            <a:ext cx="2740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</a:rPr>
              <a:t>指导各层次</a:t>
            </a:r>
            <a:r>
              <a:rPr lang="zh-CN" sz="2000" b="1" dirty="0">
                <a:solidFill>
                  <a:schemeClr val="bg1"/>
                </a:solidFill>
              </a:rPr>
              <a:t>组员成长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41017" y="3542040"/>
            <a:ext cx="2994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4. </a:t>
            </a:r>
            <a:r>
              <a:rPr lang="zh-CN" altLang="en-US" sz="2000" b="1" dirty="0">
                <a:solidFill>
                  <a:schemeClr val="bg1"/>
                </a:solidFill>
              </a:rPr>
              <a:t>团队整体做阶段性建设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165" y="4685030"/>
            <a:ext cx="5067935" cy="1295400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3645" y="4685030"/>
            <a:ext cx="5067935" cy="129476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357376" y="5133181"/>
            <a:ext cx="197866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</a:rPr>
              <a:t>5. </a:t>
            </a:r>
            <a:r>
              <a:rPr lang="zh-CN" sz="2000" b="1" dirty="0">
                <a:solidFill>
                  <a:schemeClr val="bg1"/>
                </a:solidFill>
              </a:rPr>
              <a:t>如何向上汇报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1382" y="5133181"/>
            <a:ext cx="223266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</a:rPr>
              <a:t>6. </a:t>
            </a:r>
            <a:r>
              <a:rPr lang="zh-CN" sz="2000" b="1" dirty="0">
                <a:solidFill>
                  <a:schemeClr val="bg1"/>
                </a:solidFill>
              </a:rPr>
              <a:t>空降管理怎么解</a:t>
            </a:r>
            <a:endParaRPr 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7348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前端梯队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9850" y="2290445"/>
            <a:ext cx="6972300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7348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前端梯队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345" y="2171700"/>
            <a:ext cx="69246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7348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前端梯队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770" y="2480945"/>
            <a:ext cx="6981825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4808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年架构图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875" y="73025"/>
            <a:ext cx="7592060" cy="671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843405"/>
            <a:ext cx="54978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第一步：统一技术，整合前端组对技术框架的认知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6760" y="2839720"/>
            <a:ext cx="8241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第二步：拓展提效，利用组件化、模板化、自动化节省人力成本，做更多的事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6760" y="3829050"/>
            <a:ext cx="66408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第三步：储备技术资源，打开</a:t>
            </a:r>
            <a:r>
              <a:rPr lang="zh-CN" dirty="0" smtClean="0">
                <a:solidFill>
                  <a:srgbClr val="4D402B"/>
                </a:solidFill>
                <a:sym typeface="+mn-ea"/>
              </a:rPr>
              <a:t>眼界</a:t>
            </a:r>
            <a:r>
              <a:rPr lang="zh-CN" dirty="0" smtClean="0">
                <a:solidFill>
                  <a:srgbClr val="4D402B"/>
                </a:solidFill>
                <a:sym typeface="+mn-ea"/>
              </a:rPr>
              <a:t>，想办法打通前后端上下游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KSO_WM_UNIT_PLACING_PICTURE_USER_VIEWPORT" val="{&quot;height&quot;:3585,&quot;width&quot;:10980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自定义</PresentationFormat>
  <Paragraphs>204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Gotham Rounded Medium</vt:lpstr>
      <vt:lpstr>Wide Latin</vt:lpstr>
      <vt:lpstr>等线</vt:lpstr>
      <vt:lpstr>微软雅黑</vt:lpstr>
      <vt:lpstr>Arial Unicode MS</vt:lpstr>
      <vt:lpstr>等线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蓝绿简洁</dc:title>
  <dc:creator>第一PPT</dc:creator>
  <cp:keywords>www.1ppt.com</cp:keywords>
  <cp:lastModifiedBy>不拽注定被甩</cp:lastModifiedBy>
  <cp:revision>83</cp:revision>
  <dcterms:created xsi:type="dcterms:W3CDTF">2016-01-19T08:46:00Z</dcterms:created>
  <dcterms:modified xsi:type="dcterms:W3CDTF">2020-06-28T12:02:48Z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