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9" r:id="rId6"/>
    <p:sldId id="266" r:id="rId7"/>
    <p:sldId id="267" r:id="rId8"/>
    <p:sldId id="265" r:id="rId9"/>
    <p:sldId id="262" r:id="rId10"/>
    <p:sldId id="268" r:id="rId11"/>
    <p:sldId id="264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BC1A8-6D2D-468F-A43D-A4AD068D8ABB}" v="3" dt="2021-06-15T20:44:08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4061" autoAdjust="0"/>
    <p:restoredTop sz="94692"/>
  </p:normalViewPr>
  <p:slideViewPr>
    <p:cSldViewPr snapToGrid="0" snapToObjects="1">
      <p:cViewPr varScale="1">
        <p:scale>
          <a:sx n="80" d="100"/>
          <a:sy n="80" d="100"/>
        </p:scale>
        <p:origin x="51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4186" y="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5C7BFC9-90C9-493D-8E39-29491E08B2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7435CA-70B9-42A7-9DD7-894A77E56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2FAED8-F23A-4D87-8DBF-C36F0D22BC92}" type="datetime1">
              <a:rPr lang="ru-RU" smtClean="0"/>
              <a:t>01.12.2024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3A967C-4F79-4F57-9F23-0B48F94663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F853DE-8E49-4424-8F8A-3195E05BB1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F8BEA1-04A1-4291-B27C-3B9C2EF47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005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E8726A-1362-4661-A986-FF52AFD0E722}" type="datetime1">
              <a:rPr lang="ru-RU" noProof="0" smtClean="0"/>
              <a:t>01.12.2024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0C2C40-CB1C-4820-9151-EC51EC2E7E0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9378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2413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94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809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4289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"/>
              <a:t>Образец заголовка</a:t>
            </a:r>
          </a:p>
        </p:txBody>
      </p:sp>
      <p:pic>
        <p:nvPicPr>
          <p:cNvPr id="8" name="Рисунок 7" descr="Графический интерфейс пользователя&#10;&#10;Описание создано автоматически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CF814E-7D49-4D87-B178-D129F29464C9}" type="datetime1">
              <a:rPr lang="ru-RU" noProof="0" smtClean="0"/>
              <a:t>01.12.2024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DF210-2495-4863-9B96-577B274729F3}" type="datetime1">
              <a:rPr lang="ru-RU" noProof="0" smtClean="0"/>
              <a:t>01.12.2024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A4671AD-E204-4A32-BD5F-70874C4843CC}" type="datetime1">
              <a:rPr lang="ru-RU" noProof="0" smtClean="0"/>
              <a:t>01.12.2024</a:t>
            </a:fld>
            <a:endParaRPr lang="ru-RU" noProof="0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FB1C3-9C5A-443C-89D1-85491AA7B428}" type="datetime1">
              <a:rPr lang="ru-RU" noProof="0" smtClean="0"/>
              <a:t>01.12.2024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988935-63D4-4FE0-82CB-BBDDE76B0CB2}" type="datetime1">
              <a:rPr lang="ru-RU" noProof="0" smtClean="0"/>
              <a:t>01.12.2024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388A52-92DD-4432-945E-7ABA39ACAE7B}" type="datetime1">
              <a:rPr lang="ru-RU" noProof="0" smtClean="0"/>
              <a:t>01.12.2024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FF54E0-F371-416D-949B-3673633A0685}" type="datetime1">
              <a:rPr lang="ru-RU" noProof="0" smtClean="0"/>
              <a:t>01.12.2024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6361BA-8767-48DC-BF1E-D77BAB10EA5E}" type="datetime1">
              <a:rPr lang="ru-RU" noProof="0" smtClean="0"/>
              <a:t>01.12.2024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4F993D-9E60-4E0F-BF84-FE196AA703AD}" type="datetime1">
              <a:rPr lang="ru-RU" noProof="0" smtClean="0"/>
              <a:t>01.12.2024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559C658-8758-410B-94C2-BDFE3DDD1715}" type="datetime1">
              <a:rPr lang="ru-RU" noProof="0" smtClean="0"/>
              <a:t>01.12.2024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Relationship Id="rId9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85" y="1960547"/>
            <a:ext cx="6052737" cy="2654483"/>
          </a:xfrm>
        </p:spPr>
        <p:txBody>
          <a:bodyPr rtlCol="0" anchor="b">
            <a:normAutofit/>
          </a:bodyPr>
          <a:lstStyle/>
          <a:p>
            <a:pPr algn="l" rtl="0"/>
            <a:r>
              <a:rPr lang="ru-RU" sz="6000" dirty="0">
                <a:latin typeface="Segoe UI" panose="020B0502040204020203" pitchFamily="34" charset="0"/>
                <a:cs typeface="Segoe UI" panose="020B0502040204020203" pitchFamily="34" charset="0"/>
              </a:rPr>
              <a:t>Команда </a:t>
            </a: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Bch_Bz</a:t>
            </a:r>
            <a:r>
              <a:rPr lang="ru-RU" sz="60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ru-RU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5885" y="3791416"/>
            <a:ext cx="5216632" cy="129936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водного </a:t>
            </a:r>
            <a:r>
              <a:rPr lang="ru-RU" sz="2400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шеринг</a:t>
            </a:r>
            <a:r>
              <a:rPr lang="ru-RU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-такси</a:t>
            </a:r>
          </a:p>
        </p:txBody>
      </p:sp>
      <p:grpSp>
        <p:nvGrpSpPr>
          <p:cNvPr id="2" name="Группа 1" descr="круги, соединенные линиями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Прямая соединительная линия 7" descr="прямая линия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 descr="прямая линия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Овал 5" descr="овальная фигура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3" name="Овал 12" descr="овальная фигура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9" name="Овал 8" descr="овальная фигура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cxnSp>
          <p:nvCxnSpPr>
            <p:cNvPr id="10" name="Прямая соединительная линия 9" descr="прямая линия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Овал 10" descr="овальная фигура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0" y="0"/>
            <a:ext cx="3162741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0"/>
          </p:nvPr>
        </p:nvSpPr>
        <p:spPr>
          <a:xfrm>
            <a:off x="444499" y="1380987"/>
            <a:ext cx="11363187" cy="397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Проблема: Речное транспорт слабо развит в Москве, необходимо сделать его более доступным и популярным.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Идея: Создать веб-приложение, работающее как </a:t>
            </a:r>
            <a:r>
              <a:rPr lang="ru-RU" sz="1800" dirty="0" err="1">
                <a:solidFill>
                  <a:schemeClr val="tx1"/>
                </a:solidFill>
              </a:rPr>
              <a:t>шеринг</a:t>
            </a:r>
            <a:r>
              <a:rPr lang="ru-RU" sz="1800" dirty="0">
                <a:solidFill>
                  <a:schemeClr val="tx1"/>
                </a:solidFill>
              </a:rPr>
              <a:t>-такси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Реализация: Используя различные библиотеки, был создана модель, создающая маршрутизацию такси. Она была внедрена в созданное веб-приложение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Выводы: </a:t>
            </a:r>
            <a:r>
              <a:rPr lang="en-US" sz="1800" dirty="0">
                <a:solidFill>
                  <a:schemeClr val="tx1"/>
                </a:solidFill>
              </a:rPr>
              <a:t>Routing model</a:t>
            </a:r>
            <a:r>
              <a:rPr lang="ru-RU" sz="1800" dirty="0">
                <a:solidFill>
                  <a:schemeClr val="tx1"/>
                </a:solidFill>
              </a:rPr>
              <a:t> показала себя как работающая модель, однако перед выходом в </a:t>
            </a:r>
            <a:r>
              <a:rPr lang="en-US" sz="1800" dirty="0">
                <a:solidFill>
                  <a:schemeClr val="tx1"/>
                </a:solidFill>
              </a:rPr>
              <a:t>prod</a:t>
            </a:r>
            <a:r>
              <a:rPr lang="ru-RU" sz="1800" dirty="0">
                <a:solidFill>
                  <a:schemeClr val="tx1"/>
                </a:solidFill>
              </a:rPr>
              <a:t>, она должна быть доработана, протестирована различными стресс-тестами. Веб-приложение – рабочий концепт, который нужно дополнить </a:t>
            </a:r>
            <a:r>
              <a:rPr lang="ru-RU" sz="1800" dirty="0" err="1">
                <a:solidFill>
                  <a:schemeClr val="tx1"/>
                </a:solidFill>
              </a:rPr>
              <a:t>фичами</a:t>
            </a:r>
            <a:r>
              <a:rPr lang="ru-RU" sz="18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88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/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202" y="1352218"/>
            <a:ext cx="4975869" cy="3977640"/>
          </a:xfrm>
        </p:spPr>
        <p:txBody>
          <a:bodyPr rtlCol="0">
            <a:noAutofit/>
          </a:bodyPr>
          <a:lstStyle/>
          <a:p>
            <a:pPr marL="0" indent="0" rtl="0">
              <a:spcAft>
                <a:spcPts val="1200"/>
              </a:spcAft>
              <a:buNone/>
            </a:pPr>
            <a:r>
              <a:rPr lang="ru-RU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Целевой аудиторией нашего продукта являются:</a:t>
            </a:r>
          </a:p>
          <a:p>
            <a:pPr>
              <a:spcAft>
                <a:spcPts val="1200"/>
              </a:spcAft>
            </a:pPr>
            <a:r>
              <a:rPr lang="ru-RU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Туристы</a:t>
            </a:r>
          </a:p>
          <a:p>
            <a:pPr>
              <a:spcAft>
                <a:spcPts val="1200"/>
              </a:spcAft>
            </a:pPr>
            <a:r>
              <a:rPr lang="ru-RU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Жители Москвы </a:t>
            </a:r>
          </a:p>
          <a:p>
            <a:pPr>
              <a:spcAft>
                <a:spcPts val="1200"/>
              </a:spcAft>
            </a:pPr>
            <a:r>
              <a:rPr lang="ru-RU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Жители Московской области</a:t>
            </a:r>
          </a:p>
        </p:txBody>
      </p:sp>
      <p:grpSp>
        <p:nvGrpSpPr>
          <p:cNvPr id="6" name="Группа 5" descr="круги, соединенные линиями, и текстовые поля">
            <a:extLst>
              <a:ext uri="{FF2B5EF4-FFF2-40B4-BE49-F238E27FC236}">
                <a16:creationId xmlns:a16="http://schemas.microsoft.com/office/drawing/2014/main" id="{6A2CDB1F-3214-48AA-BFD2-B07A50E4AA07}"/>
              </a:ext>
            </a:extLst>
          </p:cNvPr>
          <p:cNvGrpSpPr/>
          <p:nvPr/>
        </p:nvGrpSpPr>
        <p:grpSpPr>
          <a:xfrm>
            <a:off x="5896830" y="1995617"/>
            <a:ext cx="6156006" cy="3582977"/>
            <a:chOff x="5923221" y="1939633"/>
            <a:chExt cx="6156006" cy="3582977"/>
          </a:xfrm>
        </p:grpSpPr>
        <p:cxnSp>
          <p:nvCxnSpPr>
            <p:cNvPr id="43" name="Прямая соединительная линия 42" descr="прямая линия">
              <a:extLst>
                <a:ext uri="{FF2B5EF4-FFF2-40B4-BE49-F238E27FC236}">
                  <a16:creationId xmlns:a16="http://schemas.microsoft.com/office/drawing/2014/main" id="{57A3E56E-E685-2247-8CF5-4CD8E329F8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9617863" y="2785213"/>
              <a:ext cx="927126" cy="23456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Надпись 50">
              <a:extLst>
                <a:ext uri="{FF2B5EF4-FFF2-40B4-BE49-F238E27FC236}">
                  <a16:creationId xmlns:a16="http://schemas.microsoft.com/office/drawing/2014/main" id="{48272FE1-75CB-0A48-BF49-55403326D012}"/>
                </a:ext>
              </a:extLst>
            </p:cNvPr>
            <p:cNvSpPr txBox="1"/>
            <p:nvPr/>
          </p:nvSpPr>
          <p:spPr>
            <a:xfrm>
              <a:off x="8088123" y="5153278"/>
              <a:ext cx="1450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/>
                <a:t>Москвичи</a:t>
              </a:r>
            </a:p>
          </p:txBody>
        </p:sp>
        <p:sp>
          <p:nvSpPr>
            <p:cNvPr id="52" name="Надпись 51">
              <a:extLst>
                <a:ext uri="{FF2B5EF4-FFF2-40B4-BE49-F238E27FC236}">
                  <a16:creationId xmlns:a16="http://schemas.microsoft.com/office/drawing/2014/main" id="{F771F1C7-AB37-324D-ADD0-2CF4D1A43248}"/>
                </a:ext>
              </a:extLst>
            </p:cNvPr>
            <p:cNvSpPr txBox="1"/>
            <p:nvPr/>
          </p:nvSpPr>
          <p:spPr>
            <a:xfrm>
              <a:off x="5923221" y="3412384"/>
              <a:ext cx="1400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/>
                <a:t>Туристы</a:t>
              </a:r>
            </a:p>
          </p:txBody>
        </p:sp>
        <p:sp>
          <p:nvSpPr>
            <p:cNvPr id="53" name="Надпись 52">
              <a:extLst>
                <a:ext uri="{FF2B5EF4-FFF2-40B4-BE49-F238E27FC236}">
                  <a16:creationId xmlns:a16="http://schemas.microsoft.com/office/drawing/2014/main" id="{FC2C85F7-0B15-3146-A85D-9D5064D8AF53}"/>
                </a:ext>
              </a:extLst>
            </p:cNvPr>
            <p:cNvSpPr txBox="1"/>
            <p:nvPr/>
          </p:nvSpPr>
          <p:spPr>
            <a:xfrm>
              <a:off x="10100274" y="3570366"/>
              <a:ext cx="1978953" cy="93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/>
                <a:t>Жители Московской области</a:t>
              </a:r>
            </a:p>
          </p:txBody>
        </p:sp>
        <p:sp>
          <p:nvSpPr>
            <p:cNvPr id="54" name="Надпись 53">
              <a:extLst>
                <a:ext uri="{FF2B5EF4-FFF2-40B4-BE49-F238E27FC236}">
                  <a16:creationId xmlns:a16="http://schemas.microsoft.com/office/drawing/2014/main" id="{BBE03795-3996-114F-98B3-F3BF83918F72}"/>
                </a:ext>
              </a:extLst>
            </p:cNvPr>
            <p:cNvSpPr txBox="1"/>
            <p:nvPr/>
          </p:nvSpPr>
          <p:spPr>
            <a:xfrm>
              <a:off x="9774151" y="3348664"/>
              <a:ext cx="21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grpSp>
          <p:nvGrpSpPr>
            <p:cNvPr id="18" name="Группа 17" descr="овальная фигура">
              <a:extLst>
                <a:ext uri="{FF2B5EF4-FFF2-40B4-BE49-F238E27FC236}">
                  <a16:creationId xmlns:a16="http://schemas.microsoft.com/office/drawing/2014/main" id="{ECFD3AB4-8567-F64A-931A-884605910C8C}"/>
                </a:ext>
              </a:extLst>
            </p:cNvPr>
            <p:cNvGrpSpPr/>
            <p:nvPr/>
          </p:nvGrpSpPr>
          <p:grpSpPr>
            <a:xfrm>
              <a:off x="10544989" y="2519710"/>
              <a:ext cx="1000125" cy="1000125"/>
              <a:chOff x="8884324" y="2490467"/>
              <a:chExt cx="1000125" cy="1000125"/>
            </a:xfrm>
          </p:grpSpPr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C960BA12-D7C4-DA46-84DD-5ECD1CE38B73}"/>
                  </a:ext>
                </a:extLst>
              </p:cNvPr>
              <p:cNvSpPr/>
              <p:nvPr/>
            </p:nvSpPr>
            <p:spPr>
              <a:xfrm>
                <a:off x="8884324" y="2490467"/>
                <a:ext cx="1000125" cy="100012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 rtl="0"/>
                <a:endParaRPr lang="ru-RU" sz="1000"/>
              </a:p>
            </p:txBody>
          </p:sp>
          <p:pic>
            <p:nvPicPr>
              <p:cNvPr id="17" name="Графический объект 16" descr="Палитра (сплошная заливка)">
                <a:extLst>
                  <a:ext uri="{FF2B5EF4-FFF2-40B4-BE49-F238E27FC236}">
                    <a16:creationId xmlns:a16="http://schemas.microsoft.com/office/drawing/2014/main" id="{42F89624-492D-7F40-B8A0-CB541B3E4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9048676" y="2623870"/>
                <a:ext cx="734624" cy="734624"/>
              </a:xfrm>
              <a:prstGeom prst="rect">
                <a:avLst/>
              </a:prstGeom>
            </p:spPr>
          </p:pic>
        </p:grpSp>
        <p:grpSp>
          <p:nvGrpSpPr>
            <p:cNvPr id="61" name="Группа 60" descr="овальная фигура">
              <a:extLst>
                <a:ext uri="{FF2B5EF4-FFF2-40B4-BE49-F238E27FC236}">
                  <a16:creationId xmlns:a16="http://schemas.microsoft.com/office/drawing/2014/main" id="{39FEF4FB-AF2E-6B40-A9B6-BA373EE4D864}"/>
                </a:ext>
              </a:extLst>
            </p:cNvPr>
            <p:cNvGrpSpPr/>
            <p:nvPr/>
          </p:nvGrpSpPr>
          <p:grpSpPr>
            <a:xfrm>
              <a:off x="6191627" y="2349747"/>
              <a:ext cx="1000125" cy="1000125"/>
              <a:chOff x="6541679" y="2594623"/>
              <a:chExt cx="1000125" cy="1000125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C49E76DC-66CA-6C49-84B5-F69B568F4BD4}"/>
                  </a:ext>
                </a:extLst>
              </p:cNvPr>
              <p:cNvSpPr/>
              <p:nvPr/>
            </p:nvSpPr>
            <p:spPr>
              <a:xfrm>
                <a:off x="6541679" y="2594623"/>
                <a:ext cx="1000125" cy="10001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 rtl="0"/>
                <a:endParaRPr lang="ru-RU" sz="1000"/>
              </a:p>
            </p:txBody>
          </p:sp>
          <p:pic>
            <p:nvPicPr>
              <p:cNvPr id="46" name="Графический объект 45" descr="Сеть (сплошная заливка)">
                <a:extLst>
                  <a:ext uri="{FF2B5EF4-FFF2-40B4-BE49-F238E27FC236}">
                    <a16:creationId xmlns:a16="http://schemas.microsoft.com/office/drawing/2014/main" id="{6B844E82-589B-724D-88B8-80A5AC31B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702203" y="2749924"/>
                <a:ext cx="679076" cy="679076"/>
              </a:xfrm>
              <a:prstGeom prst="rect">
                <a:avLst/>
              </a:prstGeom>
            </p:spPr>
          </p:pic>
        </p:grpSp>
        <p:sp>
          <p:nvSpPr>
            <p:cNvPr id="69" name="Овал 68" descr="овальная фигура">
              <a:extLst>
                <a:ext uri="{FF2B5EF4-FFF2-40B4-BE49-F238E27FC236}">
                  <a16:creationId xmlns:a16="http://schemas.microsoft.com/office/drawing/2014/main" id="{B90FEDE1-ACC7-5847-B8C0-90B4D8BFAC61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" name="Надпись 3">
              <a:extLst>
                <a:ext uri="{FF2B5EF4-FFF2-40B4-BE49-F238E27FC236}">
                  <a16:creationId xmlns:a16="http://schemas.microsoft.com/office/drawing/2014/main" id="{2F74BA11-D7D9-3148-9CCC-AEFDD6554B4F}"/>
                </a:ext>
              </a:extLst>
            </p:cNvPr>
            <p:cNvSpPr txBox="1"/>
            <p:nvPr/>
          </p:nvSpPr>
          <p:spPr>
            <a:xfrm>
              <a:off x="7863779" y="2415882"/>
              <a:ext cx="184195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>
                  <a:solidFill>
                    <a:schemeClr val="bg1"/>
                  </a:solidFill>
                </a:rPr>
                <a:t>Продукт</a:t>
              </a:r>
            </a:p>
          </p:txBody>
        </p:sp>
        <p:cxnSp>
          <p:nvCxnSpPr>
            <p:cNvPr id="30" name="Прямая соединительная линия 29" descr="прямая линия">
              <a:extLst>
                <a:ext uri="{FF2B5EF4-FFF2-40B4-BE49-F238E27FC236}">
                  <a16:creationId xmlns:a16="http://schemas.microsoft.com/office/drawing/2014/main" id="{BEC97C4A-D38A-A44D-ADDA-6ADE17DA3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 descr="прямая линия">
              <a:extLst>
                <a:ext uri="{FF2B5EF4-FFF2-40B4-BE49-F238E27FC236}">
                  <a16:creationId xmlns:a16="http://schemas.microsoft.com/office/drawing/2014/main" id="{EA85C93B-C167-D647-BDAB-E7480B40F3ED}"/>
                </a:ext>
              </a:extLst>
            </p:cNvPr>
            <p:cNvCxnSpPr>
              <a:cxnSpLocks/>
              <a:stCxn id="69" idx="4"/>
              <a:endCxn id="9" idx="0"/>
            </p:cNvCxnSpPr>
            <p:nvPr/>
          </p:nvCxnSpPr>
          <p:spPr>
            <a:xfrm>
              <a:off x="8776105" y="3570367"/>
              <a:ext cx="0" cy="5827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Группа 9" descr="овальная фигура">
              <a:extLst>
                <a:ext uri="{FF2B5EF4-FFF2-40B4-BE49-F238E27FC236}">
                  <a16:creationId xmlns:a16="http://schemas.microsoft.com/office/drawing/2014/main" id="{817CBDD5-7640-FF40-8510-220C7A981AF4}"/>
                </a:ext>
              </a:extLst>
            </p:cNvPr>
            <p:cNvGrpSpPr/>
            <p:nvPr/>
          </p:nvGrpSpPr>
          <p:grpSpPr>
            <a:xfrm>
              <a:off x="8276042" y="4153153"/>
              <a:ext cx="1000125" cy="1000125"/>
              <a:chOff x="8677226" y="3667898"/>
              <a:chExt cx="1000125" cy="1000125"/>
            </a:xfrm>
          </p:grpSpPr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A7858167-3A60-0645-97C4-85AC58C99FDF}"/>
                  </a:ext>
                </a:extLst>
              </p:cNvPr>
              <p:cNvSpPr/>
              <p:nvPr/>
            </p:nvSpPr>
            <p:spPr>
              <a:xfrm>
                <a:off x="8677226" y="3667898"/>
                <a:ext cx="1000125" cy="10001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 rtl="0"/>
                <a:endParaRPr lang="ru-RU" sz="1000" dirty="0"/>
              </a:p>
            </p:txBody>
          </p:sp>
          <p:pic>
            <p:nvPicPr>
              <p:cNvPr id="8" name="Графический объект 7" descr="Группа мужчин (сплошная заливка)">
                <a:extLst>
                  <a:ext uri="{FF2B5EF4-FFF2-40B4-BE49-F238E27FC236}">
                    <a16:creationId xmlns:a16="http://schemas.microsoft.com/office/drawing/2014/main" id="{08AD860C-4281-5E46-B29F-B97F7FB07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8801263" y="3812687"/>
                <a:ext cx="692074" cy="692074"/>
              </a:xfrm>
              <a:prstGeom prst="rect">
                <a:avLst/>
              </a:prstGeom>
            </p:spPr>
          </p:pic>
        </p:grpSp>
      </p:grp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9" r="20772" b="13149"/>
          <a:stretch/>
        </p:blipFill>
        <p:spPr>
          <a:xfrm>
            <a:off x="6092165" y="2350965"/>
            <a:ext cx="1073426" cy="11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0"/>
          </p:nvPr>
        </p:nvSpPr>
        <p:spPr>
          <a:xfrm>
            <a:off x="466802" y="1399914"/>
            <a:ext cx="11747500" cy="4178052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</a:rPr>
              <a:t> Разработать оптимальный алгоритм подбора заказов для речного шеринг-такси.  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</a:rPr>
              <a:t> Создать веб-приложение с доступом к следующим функциональным возможностям: оформление и управление заказами, отслеживание поездки</a:t>
            </a:r>
            <a:r>
              <a:rPr lang="ru-RU" sz="1800" dirty="0">
                <a:solidFill>
                  <a:srgbClr val="000000"/>
                </a:solidFill>
              </a:rPr>
              <a:t>,</a:t>
            </a:r>
            <a:r>
              <a:rPr lang="en" sz="1800" dirty="0">
                <a:solidFill>
                  <a:srgbClr val="000000"/>
                </a:solidFill>
                <a:effectLst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</a:rPr>
              <a:t>маршрутизация, обработка заказов и интеграция с расписанием.  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</a:rPr>
              <a:t> Обеспечить интеграцию с </a:t>
            </a:r>
            <a:r>
              <a:rPr lang="en" sz="1800" dirty="0">
                <a:solidFill>
                  <a:srgbClr val="000000"/>
                </a:solidFill>
                <a:effectLst/>
              </a:rPr>
              <a:t>API </a:t>
            </a:r>
            <a:r>
              <a:rPr lang="ru-RU" sz="1800" dirty="0">
                <a:solidFill>
                  <a:srgbClr val="000000"/>
                </a:solidFill>
                <a:effectLst/>
              </a:rPr>
              <a:t>для получения данных о загруженности причалов и расписания судов.  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</a:rPr>
              <a:t> Реализовать алгоритм шеринга пассажиров для объединения заказов с похожими маршрутами.  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</a:rPr>
              <a:t> Внедрить возможность выбора пунктов отправления и назначения, доступных только на определенных причалах.  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</a:rPr>
              <a:t> Разработать оптимальный расчет маршрута с учетом загруженности причалов и расписания транспорта.  </a:t>
            </a:r>
          </a:p>
          <a:p>
            <a:endParaRPr lang="ru-RU" sz="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156515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/>
          <a:p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Решение</a:t>
            </a:r>
          </a:p>
        </p:txBody>
      </p:sp>
      <p:sp>
        <p:nvSpPr>
          <p:cNvPr id="51" name="Объект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4380515" cy="36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1200"/>
              </a:spcAft>
              <a:buNone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507" y="1258385"/>
            <a:ext cx="11395033" cy="336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</a:rPr>
              <a:t>Предобработка данных: фильтрация, объединение, группировка. 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</a:rPr>
              <a:t>Анализ данных и настройка параметров модели. 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</a:rPr>
              <a:t>Разработка алгоритма маршрутизации кабин с учетом вместимости, числа пассажиров и координат точек отправления/назначения. 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</a:rPr>
              <a:t>Создание веб-приложения с регистрацией пользователей и выбором маршрутов (точек отбытия и прибытия). 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</a:rPr>
              <a:t>Интеграция алгоритма маршрутизации в приложение.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Техническая реализация 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1" name="Графический объект 30" descr="Сборник схем (сплошная заливка)">
            <a:extLst>
              <a:ext uri="{FF2B5EF4-FFF2-40B4-BE49-F238E27FC236}">
                <a16:creationId xmlns:a16="http://schemas.microsoft.com/office/drawing/2014/main" id="{2EEAA0BB-7AFC-CE4E-8FAA-4C8662DF6B9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366157" y="4511460"/>
            <a:ext cx="767094" cy="767094"/>
          </a:xfrm>
          <a:prstGeom prst="rect">
            <a:avLst/>
          </a:prstGeom>
        </p:spPr>
      </p:pic>
      <p:sp>
        <p:nvSpPr>
          <p:cNvPr id="6" name="Надпись 5">
            <a:extLst>
              <a:ext uri="{FF2B5EF4-FFF2-40B4-BE49-F238E27FC236}">
                <a16:creationId xmlns:a16="http://schemas.microsoft.com/office/drawing/2014/main" id="{BB617502-9611-FD4C-9F67-0DDBD952EC9A}"/>
              </a:ext>
            </a:extLst>
          </p:cNvPr>
          <p:cNvSpPr txBox="1"/>
          <p:nvPr/>
        </p:nvSpPr>
        <p:spPr>
          <a:xfrm>
            <a:off x="5370261" y="3407389"/>
            <a:ext cx="16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Финансовое планирование</a:t>
            </a:r>
          </a:p>
        </p:txBody>
      </p:sp>
      <p:pic>
        <p:nvPicPr>
          <p:cNvPr id="33" name="Графический объект 32" descr="Линейчатая диаграмма с трендом повышения (сплошная заливка)">
            <a:extLst>
              <a:ext uri="{FF2B5EF4-FFF2-40B4-BE49-F238E27FC236}">
                <a16:creationId xmlns:a16="http://schemas.microsoft.com/office/drawing/2014/main" id="{333F7673-C6DD-4941-B38F-478EC2996FC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262875" y="4542391"/>
            <a:ext cx="719345" cy="7193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4499" y="1322013"/>
            <a:ext cx="11230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</a:rPr>
              <a:t>Основой для реализации алгоритма маршрутизации стала библиотека </a:t>
            </a:r>
            <a:r>
              <a:rPr lang="en" dirty="0">
                <a:solidFill>
                  <a:srgbClr val="000000"/>
                </a:solidFill>
                <a:effectLst/>
              </a:rPr>
              <a:t>OR-Tools</a:t>
            </a:r>
            <a:r>
              <a:rPr lang="ru-RU" dirty="0">
                <a:solidFill>
                  <a:srgbClr val="000000"/>
                </a:solidFill>
                <a:effectLst/>
              </a:rPr>
              <a:t>. </a:t>
            </a:r>
            <a:r>
              <a:rPr lang="ru-RU" dirty="0">
                <a:solidFill>
                  <a:srgbClr val="000000"/>
                </a:solidFill>
              </a:rPr>
              <a:t>И</a:t>
            </a:r>
            <a:r>
              <a:rPr lang="ru-RU" dirty="0">
                <a:solidFill>
                  <a:srgbClr val="000000"/>
                </a:solidFill>
                <a:effectLst/>
              </a:rPr>
              <a:t>спользовалась ее </a:t>
            </a:r>
            <a:r>
              <a:rPr lang="en" dirty="0">
                <a:solidFill>
                  <a:srgbClr val="000000"/>
                </a:solidFill>
                <a:effectLst/>
              </a:rPr>
              <a:t>Routing Model, </a:t>
            </a:r>
            <a:r>
              <a:rPr lang="ru-RU" dirty="0">
                <a:solidFill>
                  <a:srgbClr val="000000"/>
                </a:solidFill>
                <a:effectLst/>
              </a:rPr>
              <a:t>которая сделана для создания маршрутов с учетом параметров, таких как вместимость кабин, количество пассажиров, а также географические координаты точек отправления и назначения. Для обработки числовых данных и вычислений использовалась библиотека </a:t>
            </a:r>
            <a:r>
              <a:rPr lang="en" dirty="0">
                <a:solidFill>
                  <a:srgbClr val="000000"/>
                </a:solidFill>
                <a:effectLst/>
              </a:rPr>
              <a:t>NumPy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</a:rPr>
              <a:t>Для </a:t>
            </a:r>
            <a:r>
              <a:rPr lang="ru-RU" dirty="0">
                <a:solidFill>
                  <a:srgbClr val="000000"/>
                </a:solidFill>
              </a:rPr>
              <a:t>анализа и предобработки данных </a:t>
            </a:r>
            <a:r>
              <a:rPr lang="ru-RU" dirty="0">
                <a:solidFill>
                  <a:srgbClr val="000000"/>
                </a:solidFill>
                <a:effectLst/>
              </a:rPr>
              <a:t>использовалась библиотека </a:t>
            </a:r>
            <a:r>
              <a:rPr lang="en" dirty="0">
                <a:solidFill>
                  <a:srgbClr val="000000"/>
                </a:solidFill>
                <a:effectLst/>
              </a:rPr>
              <a:t>Pandas</a:t>
            </a:r>
            <a:r>
              <a:rPr lang="ru-RU" dirty="0">
                <a:solidFill>
                  <a:srgbClr val="000000"/>
                </a:solidFill>
                <a:effectLst/>
              </a:rPr>
              <a:t/>
            </a:r>
            <a:br>
              <a:rPr lang="ru-RU" dirty="0">
                <a:solidFill>
                  <a:srgbClr val="000000"/>
                </a:solidFill>
                <a:effectLst/>
              </a:rPr>
            </a:br>
            <a:endParaRPr lang="ru-RU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</a:rPr>
              <a:t>Веб-приложение, обеспечивающее взаимодействие пользователя с системой, было разработано с использованием фреймворка </a:t>
            </a:r>
            <a:r>
              <a:rPr lang="en" dirty="0" err="1">
                <a:solidFill>
                  <a:srgbClr val="000000"/>
                </a:solidFill>
                <a:effectLst/>
              </a:rPr>
              <a:t>FastAPI</a:t>
            </a:r>
            <a:r>
              <a:rPr lang="en" dirty="0">
                <a:solidFill>
                  <a:srgbClr val="000000"/>
                </a:solidFill>
                <a:effectLst/>
              </a:rPr>
              <a:t>. </a:t>
            </a:r>
            <a:r>
              <a:rPr lang="ru-RU" dirty="0">
                <a:solidFill>
                  <a:srgbClr val="000000"/>
                </a:solidFill>
                <a:effectLst/>
              </a:rPr>
              <a:t>Был создан создан интерфейс, включающий такие функции, как регистрация пользователей, выбор начальной и конечной точек маршрута, а также отображение результатов работы алгоритма маршрутизации.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0"/>
          </p:nvPr>
        </p:nvSpPr>
        <p:spPr>
          <a:xfrm>
            <a:off x="444500" y="1226634"/>
            <a:ext cx="11208524" cy="418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Было создано веб приложение, обрабатывающие и хранящие информацию о пользователях, вызывающие для них такси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Планы на будущее: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</a:rPr>
              <a:t>Учесть загруженность причалов и расписания транспорта.  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</a:rPr>
              <a:t>Прогнозировать примерное время поездки.  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</a:rPr>
              <a:t>Обеспечить качественный и удобный интерфейс для пользователей</a:t>
            </a:r>
            <a:endParaRPr lang="en" sz="1800" dirty="0">
              <a:solidFill>
                <a:schemeClr val="tx1"/>
              </a:solidFill>
              <a:effectLst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</a:rPr>
              <a:t>Проработать дизайн приложения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 планы на будущее</a:t>
            </a:r>
          </a:p>
        </p:txBody>
      </p:sp>
    </p:spTree>
    <p:extLst>
      <p:ext uri="{BB962C8B-B14F-4D97-AF65-F5344CB8AC3E}">
        <p14:creationId xmlns:p14="http://schemas.microsoft.com/office/powerpoint/2010/main" val="242094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Прямая соединительная линия 58" descr="прямая линия">
            <a:extLst>
              <a:ext uri="{FF2B5EF4-FFF2-40B4-BE49-F238E27FC236}">
                <a16:creationId xmlns:a16="http://schemas.microsoft.com/office/drawing/2014/main" id="{08A55832-B73A-0349-BEE0-DF570483DF30}"/>
              </a:ext>
            </a:extLst>
          </p:cNvPr>
          <p:cNvCxnSpPr>
            <a:cxnSpLocks/>
          </p:cNvCxnSpPr>
          <p:nvPr/>
        </p:nvCxnSpPr>
        <p:spPr>
          <a:xfrm flipH="1" flipV="1">
            <a:off x="8275791" y="2640750"/>
            <a:ext cx="252079" cy="7463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Схема</a:t>
            </a:r>
          </a:p>
        </p:txBody>
      </p:sp>
      <p:cxnSp>
        <p:nvCxnSpPr>
          <p:cNvPr id="6" name="Прямая соединительная линия 5" descr="прямая линия">
            <a:extLst>
              <a:ext uri="{FF2B5EF4-FFF2-40B4-BE49-F238E27FC236}">
                <a16:creationId xmlns:a16="http://schemas.microsoft.com/office/drawing/2014/main" id="{BB3D7D1F-9F99-6544-A2AB-9D8FB2A9BC00}"/>
              </a:ext>
            </a:extLst>
          </p:cNvPr>
          <p:cNvCxnSpPr>
            <a:cxnSpLocks/>
          </p:cNvCxnSpPr>
          <p:nvPr/>
        </p:nvCxnSpPr>
        <p:spPr>
          <a:xfrm flipH="1" flipV="1">
            <a:off x="4998766" y="2876580"/>
            <a:ext cx="865892" cy="6181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 descr="прямая линия">
            <a:extLst>
              <a:ext uri="{FF2B5EF4-FFF2-40B4-BE49-F238E27FC236}">
                <a16:creationId xmlns:a16="http://schemas.microsoft.com/office/drawing/2014/main" id="{FF161E3F-5F97-2145-A359-06236E6F1A17}"/>
              </a:ext>
            </a:extLst>
          </p:cNvPr>
          <p:cNvCxnSpPr>
            <a:cxnSpLocks/>
          </p:cNvCxnSpPr>
          <p:nvPr/>
        </p:nvCxnSpPr>
        <p:spPr>
          <a:xfrm flipH="1">
            <a:off x="5149134" y="3972241"/>
            <a:ext cx="1023302" cy="7087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 descr="прямая линия">
            <a:extLst>
              <a:ext uri="{FF2B5EF4-FFF2-40B4-BE49-F238E27FC236}">
                <a16:creationId xmlns:a16="http://schemas.microsoft.com/office/drawing/2014/main" id="{75E1E8CB-9A55-1840-BD17-1FF20155D259}"/>
              </a:ext>
            </a:extLst>
          </p:cNvPr>
          <p:cNvCxnSpPr>
            <a:cxnSpLocks/>
          </p:cNvCxnSpPr>
          <p:nvPr/>
        </p:nvCxnSpPr>
        <p:spPr>
          <a:xfrm>
            <a:off x="6172436" y="3972241"/>
            <a:ext cx="1211935" cy="7503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 descr="прямая линия">
            <a:extLst>
              <a:ext uri="{FF2B5EF4-FFF2-40B4-BE49-F238E27FC236}">
                <a16:creationId xmlns:a16="http://schemas.microsoft.com/office/drawing/2014/main" id="{CAAA0540-EB2B-7C4E-B6FD-3D2E940A5CBD}"/>
              </a:ext>
            </a:extLst>
          </p:cNvPr>
          <p:cNvCxnSpPr>
            <a:cxnSpLocks/>
          </p:cNvCxnSpPr>
          <p:nvPr/>
        </p:nvCxnSpPr>
        <p:spPr>
          <a:xfrm flipH="1">
            <a:off x="6658102" y="2901766"/>
            <a:ext cx="611786" cy="4456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 descr="прямая линия">
            <a:extLst>
              <a:ext uri="{FF2B5EF4-FFF2-40B4-BE49-F238E27FC236}">
                <a16:creationId xmlns:a16="http://schemas.microsoft.com/office/drawing/2014/main" id="{C3A84B38-3D70-B74D-A3C8-E8C86A229730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2505611" y="4957073"/>
            <a:ext cx="1557342" cy="29444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 descr="прямая линия">
            <a:extLst>
              <a:ext uri="{FF2B5EF4-FFF2-40B4-BE49-F238E27FC236}">
                <a16:creationId xmlns:a16="http://schemas.microsoft.com/office/drawing/2014/main" id="{F55FD9E5-8DE2-0347-9277-EAA0E469868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409060" y="3019688"/>
            <a:ext cx="745099" cy="58018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 descr="прямая линия">
            <a:extLst>
              <a:ext uri="{FF2B5EF4-FFF2-40B4-BE49-F238E27FC236}">
                <a16:creationId xmlns:a16="http://schemas.microsoft.com/office/drawing/2014/main" id="{60BC2FCC-293B-6C4A-99A5-DD35930F4539}"/>
              </a:ext>
            </a:extLst>
          </p:cNvPr>
          <p:cNvCxnSpPr>
            <a:cxnSpLocks/>
          </p:cNvCxnSpPr>
          <p:nvPr/>
        </p:nvCxnSpPr>
        <p:spPr>
          <a:xfrm>
            <a:off x="3153651" y="1987610"/>
            <a:ext cx="940556" cy="39699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 descr="прямая линия">
            <a:extLst>
              <a:ext uri="{FF2B5EF4-FFF2-40B4-BE49-F238E27FC236}">
                <a16:creationId xmlns:a16="http://schemas.microsoft.com/office/drawing/2014/main" id="{9160F3BD-25E5-4B40-B0E8-AAF8665ED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375187" y="2707302"/>
            <a:ext cx="1629298" cy="24050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 descr="прямая линия">
            <a:extLst>
              <a:ext uri="{FF2B5EF4-FFF2-40B4-BE49-F238E27FC236}">
                <a16:creationId xmlns:a16="http://schemas.microsoft.com/office/drawing/2014/main" id="{453F2895-73F9-1B43-A821-7AF60AD81C5E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8275792" y="1998759"/>
            <a:ext cx="991605" cy="4333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 descr="прямая линия">
            <a:extLst>
              <a:ext uri="{FF2B5EF4-FFF2-40B4-BE49-F238E27FC236}">
                <a16:creationId xmlns:a16="http://schemas.microsoft.com/office/drawing/2014/main" id="{16881FA3-57E1-7047-A9D0-BBB18E1F17FC}"/>
              </a:ext>
            </a:extLst>
          </p:cNvPr>
          <p:cNvCxnSpPr>
            <a:cxnSpLocks/>
          </p:cNvCxnSpPr>
          <p:nvPr/>
        </p:nvCxnSpPr>
        <p:spPr>
          <a:xfrm flipH="1" flipV="1">
            <a:off x="8227283" y="2523602"/>
            <a:ext cx="2141062" cy="5655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 descr="прямая линия">
            <a:extLst>
              <a:ext uri="{FF2B5EF4-FFF2-40B4-BE49-F238E27FC236}">
                <a16:creationId xmlns:a16="http://schemas.microsoft.com/office/drawing/2014/main" id="{CD049ECD-6305-2243-A1AE-ECD535FFABCE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8375681" y="4605458"/>
            <a:ext cx="2020374" cy="19634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 descr="прямая линия">
            <a:extLst>
              <a:ext uri="{FF2B5EF4-FFF2-40B4-BE49-F238E27FC236}">
                <a16:creationId xmlns:a16="http://schemas.microsoft.com/office/drawing/2014/main" id="{B44A1FD7-E9EF-0144-B1AB-CE93F8C903E0}"/>
              </a:ext>
            </a:extLst>
          </p:cNvPr>
          <p:cNvCxnSpPr>
            <a:cxnSpLocks/>
          </p:cNvCxnSpPr>
          <p:nvPr/>
        </p:nvCxnSpPr>
        <p:spPr>
          <a:xfrm flipH="1" flipV="1">
            <a:off x="8275791" y="4957072"/>
            <a:ext cx="623442" cy="5160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Овал 34" descr="овальная фигура">
            <a:extLst>
              <a:ext uri="{FF2B5EF4-FFF2-40B4-BE49-F238E27FC236}">
                <a16:creationId xmlns:a16="http://schemas.microsoft.com/office/drawing/2014/main" id="{6CF459CB-7500-4D4F-912E-DD650809CCEE}"/>
              </a:ext>
            </a:extLst>
          </p:cNvPr>
          <p:cNvSpPr>
            <a:spLocks noChangeAspect="1"/>
          </p:cNvSpPr>
          <p:nvPr/>
        </p:nvSpPr>
        <p:spPr>
          <a:xfrm>
            <a:off x="1397796" y="4697613"/>
            <a:ext cx="1107815" cy="110781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rtl="0"/>
            <a:r>
              <a:rPr lang="ru-RU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Причалы и расписание</a:t>
            </a:r>
          </a:p>
        </p:txBody>
      </p:sp>
      <p:sp>
        <p:nvSpPr>
          <p:cNvPr id="36" name="Овал 35" descr="овальная фигура">
            <a:extLst>
              <a:ext uri="{FF2B5EF4-FFF2-40B4-BE49-F238E27FC236}">
                <a16:creationId xmlns:a16="http://schemas.microsoft.com/office/drawing/2014/main" id="{5E955AE7-4056-2047-B369-89376D6640C0}"/>
              </a:ext>
            </a:extLst>
          </p:cNvPr>
          <p:cNvSpPr>
            <a:spLocks noChangeAspect="1"/>
          </p:cNvSpPr>
          <p:nvPr/>
        </p:nvSpPr>
        <p:spPr>
          <a:xfrm>
            <a:off x="2879111" y="5659497"/>
            <a:ext cx="1078133" cy="107813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 примерное время поездки  </a:t>
            </a:r>
          </a:p>
          <a:p>
            <a:pPr algn="ctr" rtl="0"/>
            <a:endParaRPr lang="ru-RU" sz="11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37" name="Овал 36" descr="овальная фигура">
            <a:extLst>
              <a:ext uri="{FF2B5EF4-FFF2-40B4-BE49-F238E27FC236}">
                <a16:creationId xmlns:a16="http://schemas.microsoft.com/office/drawing/2014/main" id="{B3F8555D-CB6E-2844-BFD7-0286B672D707}"/>
              </a:ext>
            </a:extLst>
          </p:cNvPr>
          <p:cNvSpPr>
            <a:spLocks noChangeAspect="1"/>
          </p:cNvSpPr>
          <p:nvPr/>
        </p:nvSpPr>
        <p:spPr>
          <a:xfrm>
            <a:off x="9785406" y="4131394"/>
            <a:ext cx="1063259" cy="106325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rtl="0"/>
            <a:r>
              <a:rPr lang="ru-RU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Хороший </a:t>
            </a:r>
            <a:r>
              <a:rPr lang="en-US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weekend</a:t>
            </a:r>
            <a:endParaRPr lang="ru-RU" sz="11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38" name="Овал 37" descr="овальная фигура">
            <a:extLst>
              <a:ext uri="{FF2B5EF4-FFF2-40B4-BE49-F238E27FC236}">
                <a16:creationId xmlns:a16="http://schemas.microsoft.com/office/drawing/2014/main" id="{D66AFE90-EB93-FC49-BFC9-C8F420C586E9}"/>
              </a:ext>
            </a:extLst>
          </p:cNvPr>
          <p:cNvSpPr>
            <a:spLocks noChangeAspect="1"/>
          </p:cNvSpPr>
          <p:nvPr/>
        </p:nvSpPr>
        <p:spPr>
          <a:xfrm>
            <a:off x="8440027" y="5194653"/>
            <a:ext cx="1232738" cy="12327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rtl="0"/>
            <a:r>
              <a:rPr lang="ru-RU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Рабочее веб-приложение</a:t>
            </a:r>
          </a:p>
        </p:txBody>
      </p:sp>
      <p:sp>
        <p:nvSpPr>
          <p:cNvPr id="42" name="Овал 41" descr="овальная фигура">
            <a:extLst>
              <a:ext uri="{FF2B5EF4-FFF2-40B4-BE49-F238E27FC236}">
                <a16:creationId xmlns:a16="http://schemas.microsoft.com/office/drawing/2014/main" id="{DFFA2471-0261-6F43-B090-962BEAD73189}"/>
              </a:ext>
            </a:extLst>
          </p:cNvPr>
          <p:cNvSpPr>
            <a:spLocks noChangeAspect="1"/>
          </p:cNvSpPr>
          <p:nvPr/>
        </p:nvSpPr>
        <p:spPr>
          <a:xfrm>
            <a:off x="10278459" y="2601368"/>
            <a:ext cx="1047281" cy="1047281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rtl="0"/>
            <a:r>
              <a:rPr lang="ru-RU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Алгоритмизация </a:t>
            </a:r>
          </a:p>
        </p:txBody>
      </p:sp>
      <p:sp>
        <p:nvSpPr>
          <p:cNvPr id="43" name="Овал 42" descr="овальная фигура">
            <a:extLst>
              <a:ext uri="{FF2B5EF4-FFF2-40B4-BE49-F238E27FC236}">
                <a16:creationId xmlns:a16="http://schemas.microsoft.com/office/drawing/2014/main" id="{E6AE1701-8A12-5748-8A0E-34D25955041F}"/>
              </a:ext>
            </a:extLst>
          </p:cNvPr>
          <p:cNvSpPr>
            <a:spLocks noChangeAspect="1"/>
          </p:cNvSpPr>
          <p:nvPr/>
        </p:nvSpPr>
        <p:spPr>
          <a:xfrm>
            <a:off x="9267397" y="1356767"/>
            <a:ext cx="1283983" cy="128398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rtl="0"/>
            <a:r>
              <a:rPr lang="ru-RU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Создание прибыльного бизнеса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551440A-38A1-CF46-BC56-9717612E78DF}"/>
              </a:ext>
            </a:extLst>
          </p:cNvPr>
          <p:cNvSpPr>
            <a:spLocks noChangeAspect="1"/>
          </p:cNvSpPr>
          <p:nvPr/>
        </p:nvSpPr>
        <p:spPr>
          <a:xfrm>
            <a:off x="7004081" y="4116003"/>
            <a:ext cx="1371600" cy="1371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rtl="0"/>
            <a:endParaRPr lang="ru-RU" dirty="0"/>
          </a:p>
          <a:p>
            <a:pPr algn="ctr" rtl="0"/>
            <a:r>
              <a:rPr lang="ru-RU" sz="1400" dirty="0"/>
              <a:t>Результаты</a:t>
            </a:r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B2B36E5-25D5-6648-A4B0-1844A83199E5}"/>
              </a:ext>
            </a:extLst>
          </p:cNvPr>
          <p:cNvSpPr>
            <a:spLocks noChangeAspect="1"/>
          </p:cNvSpPr>
          <p:nvPr/>
        </p:nvSpPr>
        <p:spPr>
          <a:xfrm>
            <a:off x="7018931" y="1850134"/>
            <a:ext cx="1371600" cy="137160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rtl="0"/>
            <a:endParaRPr lang="ru-RU" dirty="0"/>
          </a:p>
          <a:p>
            <a:pPr algn="ctr" rtl="0"/>
            <a:r>
              <a:rPr lang="ru-RU" sz="1400" dirty="0"/>
              <a:t>Тезисы</a:t>
            </a:r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259AF8AE-644B-F145-BE68-9CACB0EEFBD9}"/>
              </a:ext>
            </a:extLst>
          </p:cNvPr>
          <p:cNvSpPr/>
          <p:nvPr/>
        </p:nvSpPr>
        <p:spPr>
          <a:xfrm>
            <a:off x="3957244" y="1842080"/>
            <a:ext cx="1344620" cy="1379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rtl="0"/>
            <a:endParaRPr lang="ru-RU" sz="1400" dirty="0"/>
          </a:p>
          <a:p>
            <a:pPr algn="ctr" rtl="0"/>
            <a:r>
              <a:rPr lang="ru-RU" sz="1400" dirty="0"/>
              <a:t>Основные технологии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D72CC41-B639-5345-8EA2-4D63B0006586}"/>
              </a:ext>
            </a:extLst>
          </p:cNvPr>
          <p:cNvSpPr>
            <a:spLocks noChangeAspect="1"/>
          </p:cNvSpPr>
          <p:nvPr/>
        </p:nvSpPr>
        <p:spPr>
          <a:xfrm>
            <a:off x="3970140" y="4116003"/>
            <a:ext cx="1371600" cy="1371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rtl="0"/>
            <a:endParaRPr lang="ru-RU"/>
          </a:p>
        </p:txBody>
      </p:sp>
      <p:sp>
        <p:nvSpPr>
          <p:cNvPr id="57" name="Овал 56" descr="овальная фигура">
            <a:extLst>
              <a:ext uri="{FF2B5EF4-FFF2-40B4-BE49-F238E27FC236}">
                <a16:creationId xmlns:a16="http://schemas.microsoft.com/office/drawing/2014/main" id="{4E959DED-A35A-AF4E-A641-1AB03E6BE0AA}"/>
              </a:ext>
            </a:extLst>
          </p:cNvPr>
          <p:cNvSpPr>
            <a:spLocks noChangeAspect="1"/>
          </p:cNvSpPr>
          <p:nvPr/>
        </p:nvSpPr>
        <p:spPr>
          <a:xfrm>
            <a:off x="8275791" y="3140864"/>
            <a:ext cx="1179606" cy="1179606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rtl="0"/>
            <a:r>
              <a:rPr lang="ru-RU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Развитие речного транспорта В Москве</a:t>
            </a:r>
          </a:p>
        </p:txBody>
      </p:sp>
      <p:sp>
        <p:nvSpPr>
          <p:cNvPr id="53" name="Овал 52" descr="овальная фигура">
            <a:extLst>
              <a:ext uri="{FF2B5EF4-FFF2-40B4-BE49-F238E27FC236}">
                <a16:creationId xmlns:a16="http://schemas.microsoft.com/office/drawing/2014/main" id="{B875FB20-B887-BB48-B4C8-877130C43C26}"/>
              </a:ext>
            </a:extLst>
          </p:cNvPr>
          <p:cNvSpPr>
            <a:spLocks noChangeAspect="1"/>
          </p:cNvSpPr>
          <p:nvPr/>
        </p:nvSpPr>
        <p:spPr>
          <a:xfrm>
            <a:off x="5467196" y="3039012"/>
            <a:ext cx="1371600" cy="1371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rtl="0"/>
            <a:endParaRPr lang="ru-RU"/>
          </a:p>
        </p:txBody>
      </p: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4EACDC13-7A41-1A4D-A46D-375C4ECC3359}"/>
              </a:ext>
            </a:extLst>
          </p:cNvPr>
          <p:cNvSpPr txBox="1"/>
          <p:nvPr/>
        </p:nvSpPr>
        <p:spPr>
          <a:xfrm>
            <a:off x="5467196" y="351057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b="1" dirty="0" err="1">
                <a:solidFill>
                  <a:schemeClr val="accent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Bch_Bz</a:t>
            </a:r>
            <a:endParaRPr lang="ru-RU" sz="2400" b="1" dirty="0">
              <a:solidFill>
                <a:schemeClr val="accent2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3" name="Рисунок 2" descr="Изображение выглядит как Прямоугольник, куб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D05AEB1-5AEF-4917-BEA4-BBED6A9CF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0" y="1160491"/>
            <a:ext cx="1344620" cy="1289272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Шрифт, Графика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DD437D2-A4B1-E620-2145-F0778FBF9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" y="2382824"/>
            <a:ext cx="2298654" cy="1129966"/>
          </a:xfrm>
          <a:prstGeom prst="rect">
            <a:avLst/>
          </a:prstGeom>
        </p:spPr>
      </p:pic>
      <p:pic>
        <p:nvPicPr>
          <p:cNvPr id="26" name="Рисунок 25" descr="Изображение выглядит как Шрифт, логотип, Графи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B207A8D2-72DF-EC0C-54D6-220341B81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5" y="3656987"/>
            <a:ext cx="3387493" cy="571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11697" y="4533629"/>
            <a:ext cx="160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Планы на будущее</a:t>
            </a:r>
          </a:p>
        </p:txBody>
      </p:sp>
      <p:cxnSp>
        <p:nvCxnSpPr>
          <p:cNvPr id="47" name="Прямая соединительная линия 46" descr="прямая линия">
            <a:extLst>
              <a:ext uri="{FF2B5EF4-FFF2-40B4-BE49-F238E27FC236}">
                <a16:creationId xmlns:a16="http://schemas.microsoft.com/office/drawing/2014/main" id="{C3A84B38-3D70-B74D-A3C8-E8C86A229730}"/>
              </a:ext>
            </a:extLst>
          </p:cNvPr>
          <p:cNvCxnSpPr>
            <a:cxnSpLocks/>
            <a:stCxn id="36" idx="7"/>
            <a:endCxn id="25" idx="3"/>
          </p:cNvCxnSpPr>
          <p:nvPr/>
        </p:nvCxnSpPr>
        <p:spPr>
          <a:xfrm flipV="1">
            <a:off x="3799355" y="5286737"/>
            <a:ext cx="371651" cy="53064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Овал 49" descr="овальная фигура">
            <a:extLst>
              <a:ext uri="{FF2B5EF4-FFF2-40B4-BE49-F238E27FC236}">
                <a16:creationId xmlns:a16="http://schemas.microsoft.com/office/drawing/2014/main" id="{5E955AE7-4056-2047-B369-89376D6640C0}"/>
              </a:ext>
            </a:extLst>
          </p:cNvPr>
          <p:cNvSpPr>
            <a:spLocks noChangeAspect="1"/>
          </p:cNvSpPr>
          <p:nvPr/>
        </p:nvSpPr>
        <p:spPr>
          <a:xfrm>
            <a:off x="4971903" y="5631365"/>
            <a:ext cx="1078133" cy="107813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Дизайн и интерфейс</a:t>
            </a:r>
            <a:endParaRPr lang="ru-RU" sz="11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cxnSp>
        <p:nvCxnSpPr>
          <p:cNvPr id="51" name="Прямая соединительная линия 50" descr="прямая линия">
            <a:extLst>
              <a:ext uri="{FF2B5EF4-FFF2-40B4-BE49-F238E27FC236}">
                <a16:creationId xmlns:a16="http://schemas.microsoft.com/office/drawing/2014/main" id="{C3A84B38-3D70-B74D-A3C8-E8C86A229730}"/>
              </a:ext>
            </a:extLst>
          </p:cNvPr>
          <p:cNvCxnSpPr>
            <a:cxnSpLocks/>
            <a:stCxn id="50" idx="0"/>
            <a:endCxn id="25" idx="5"/>
          </p:cNvCxnSpPr>
          <p:nvPr/>
        </p:nvCxnSpPr>
        <p:spPr>
          <a:xfrm flipH="1" flipV="1">
            <a:off x="5140874" y="5286737"/>
            <a:ext cx="370096" cy="34462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615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20CE6F-0945-4471-BFFD-1CBA8ED4480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9B0F52-5F62-4EC2-B546-E9BED4FA1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9204FA-3D60-46E3-A86C-8531D05CC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259</Words>
  <Application>Microsoft Office PowerPoint</Application>
  <PresentationFormat>Широкоэкранный</PresentationFormat>
  <Paragraphs>64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Posterama</vt:lpstr>
      <vt:lpstr>Segoe UI</vt:lpstr>
      <vt:lpstr>Segoe UI Semibold</vt:lpstr>
      <vt:lpstr>Тема Office</vt:lpstr>
      <vt:lpstr>Команда Bch_Bz </vt:lpstr>
      <vt:lpstr>Executive Summary</vt:lpstr>
      <vt:lpstr>Целевая аудитория</vt:lpstr>
      <vt:lpstr>Задачи</vt:lpstr>
      <vt:lpstr>Решение</vt:lpstr>
      <vt:lpstr>Техническая реализация </vt:lpstr>
      <vt:lpstr>Результаты и планы на будущее</vt:lpstr>
      <vt:lpstr>Схема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2021-06-15T20:44:08Z</dcterms:created>
  <dcterms:modified xsi:type="dcterms:W3CDTF">2024-12-01T09:39:07Z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