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4" r:id="rId7"/>
    <p:sldId id="25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575F-12D6-1645-B6B3-5DC18DB0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25959-1545-B04D-868E-B447028F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E35B-6DD3-A045-9288-75F23EA6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20C12-45B0-7A4D-85CB-C7544BE3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4E349-132C-EE4D-9081-BDA8C036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3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26A77-F535-8C4C-B1AD-F3D413D1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CF087C-6AE9-F047-B469-1626AA98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41C13-8929-974C-994A-8BEFC0AC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B2A37-A075-7D48-AD6A-118AA918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9131D-40F1-3844-AE7F-314F264A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97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6AAA2-678B-0A4C-AB7C-D22378520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7EB5C-D56E-954B-999C-83E1435D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712D1-136C-9C4F-BB44-9328B6F8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2676A-8DD0-1246-B21D-F1AFE06C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CF0B8-3548-EB44-89B3-52C02BC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70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BDDC8-7129-FD4D-AC25-534F4ECD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682A3-1D3F-D14C-B910-CC26CA05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63FD7-27EE-6F48-8ADA-9ABF0BCF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EA3D0-48D3-5042-8753-E6E3CE71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D2016-777D-1944-92DD-8E2E14B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05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4C6CA-E46E-E343-AE7E-B5FE4CCF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BBEB1-F00A-E44C-BE2C-30D5E4B0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7EAA3-8EDC-8D47-9305-57D0F9B5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1F049-A794-A546-B84C-46D86ACC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BC8EB-D135-9542-A66A-3E7007CD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86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51DE-86D1-FC4A-97E0-C9F77276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55110-57AF-9E45-8C1E-5D4D3C60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D4669-8057-E04B-9D86-FECD5AD2F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0BDAE-CC2A-D04C-B9B3-CEEAA288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F9201-DD36-C04B-99BE-F08E691D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16BAB-98B9-2346-ADE1-05B32C8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79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D8DD8-DDB1-9441-8498-1FC5083F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4661D-6703-CB4F-BF3E-322829C79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066C3A-42CA-0B4F-8500-C6139A78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9ECD49-22FE-9647-91CB-84ECCC6D3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BA7914-B3A3-3B4A-BCE8-B3836CA9F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9D9B29-32AD-EB47-870F-0CAF121E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7F6951-01D4-6246-AF1E-A142725A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B0609-DE82-5F40-84A8-BCC6FB8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8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F3727-8DBD-C548-A206-2F9E9FE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7C56F-4037-F94A-B171-87B39A7A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137D74-D2DA-B14A-B4FF-875885D7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B71DB0-1A40-7940-AE9D-1B640B18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4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53231-1B28-B645-876A-AD9AC557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198592-F69C-2A42-9EE9-EDF53CC7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A863E-3BD6-514E-9452-273A3988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13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5FBE3-CD8A-644B-9221-C9D14584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B4B7A-C153-2044-8834-A0B3D99B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F9DD4-84D7-AC4E-9553-9328FEC7F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2A236-1FFB-9048-ACCC-D470AC1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8A585-855D-024F-8EA9-B11FDB8B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B3240-2882-A241-97EA-4B82221A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150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B45C1-AAF5-1045-AB04-65DE830D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B4703-7539-324E-8874-F1C703D68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8BC4B6-DB43-4948-A69E-326C2B015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20EA0-75FA-4447-9DD3-AE1DAD1F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E56ED3-D37C-CC46-9946-25BD2A03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73E06-123F-D04D-9F88-BB00D3B9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96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0AB149-0146-F749-9F0B-9C84BA30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46BA75-94A0-8E4A-885F-A0D1B6D2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DF56C-D358-0B4F-B808-817710CFE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BFC7-96D4-4240-9272-0A4FE6F5C06F}" type="datetimeFigureOut">
              <a:rPr kumimoji="1" lang="zh-CN" altLang="en-US" smtClean="0"/>
              <a:t>2021/12/23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AB32C-4A96-384B-9548-69D8715C4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E43E8-297C-3A45-AFD6-0C387D03B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0B99-DDBF-9A42-9EFF-C00169331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53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793B3-52CA-294F-AA28-74771EE70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Implement FTP</a:t>
            </a:r>
            <a:br>
              <a:rPr kumimoji="1" lang="en-US" altLang="zh-CN" dirty="0">
                <a:latin typeface="Courier" pitchFamily="2" charset="0"/>
              </a:rPr>
            </a:br>
            <a:r>
              <a:rPr kumimoji="1" lang="en-US" altLang="zh-CN" dirty="0">
                <a:latin typeface="Courier" pitchFamily="2" charset="0"/>
              </a:rPr>
              <a:t>with </a:t>
            </a:r>
            <a:r>
              <a:rPr kumimoji="1" lang="en-US" altLang="zh-CN" dirty="0">
                <a:solidFill>
                  <a:schemeClr val="bg1"/>
                </a:solidFill>
                <a:latin typeface="Courier" pitchFamily="2" charset="0"/>
              </a:rPr>
              <a:t>Gol</a:t>
            </a:r>
            <a:endParaRPr kumimoji="1" lang="zh-CN" altLang="en-US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66F0E4-E633-B749-9AD3-06104BD6C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刘乔升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佘家瑞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764EA16D-C95F-E04F-8764-DA4B388B9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886859"/>
            <a:ext cx="2425700" cy="213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9F48DF-F675-234F-B2FD-22B072429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821" y="5957302"/>
            <a:ext cx="375165" cy="3751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3F24E1-65F9-B14D-BF32-F44974D06353}"/>
              </a:ext>
            </a:extLst>
          </p:cNvPr>
          <p:cNvSpPr txBox="1"/>
          <p:nvPr/>
        </p:nvSpPr>
        <p:spPr>
          <a:xfrm>
            <a:off x="2269279" y="5914051"/>
            <a:ext cx="806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latin typeface="Andale Mono" panose="020B0509000000000004" pitchFamily="49" charset="0"/>
                <a:cs typeface="Consolas" panose="020B0609020204030204" pitchFamily="49" charset="0"/>
              </a:rPr>
              <a:t>https://</a:t>
            </a:r>
            <a:r>
              <a:rPr kumimoji="1" lang="en" altLang="zh-CN" sz="2400" dirty="0" err="1">
                <a:latin typeface="Andale Mono" panose="020B0509000000000004" pitchFamily="49" charset="0"/>
                <a:cs typeface="Consolas" panose="020B0609020204030204" pitchFamily="49" charset="0"/>
              </a:rPr>
              <a:t>github.com</a:t>
            </a:r>
            <a:r>
              <a:rPr kumimoji="1" lang="en" altLang="zh-CN" sz="2400" dirty="0">
                <a:latin typeface="Andale Mono" panose="020B0509000000000004" pitchFamily="49" charset="0"/>
                <a:cs typeface="Consolas" panose="020B0609020204030204" pitchFamily="49" charset="0"/>
              </a:rPr>
              <a:t>/qsliu2017/</a:t>
            </a:r>
            <a:r>
              <a:rPr kumimoji="1" lang="en" altLang="zh-CN" sz="2400" dirty="0" err="1">
                <a:latin typeface="Andale Mono" panose="020B0509000000000004" pitchFamily="49" charset="0"/>
                <a:cs typeface="Consolas" panose="020B0609020204030204" pitchFamily="49" charset="0"/>
              </a:rPr>
              <a:t>FxxkTheProject</a:t>
            </a:r>
            <a:endParaRPr kumimoji="1" lang="zh-CN" altLang="en-US" sz="2400" dirty="0">
              <a:latin typeface="Andale Mono" panose="020B050900000000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BBB8-CB5E-CC4F-B043-3519692A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Example: Block Mode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69E1A7-EF23-294D-9D44-A47E358584EB}"/>
              </a:ext>
            </a:extLst>
          </p:cNvPr>
          <p:cNvGrpSpPr/>
          <p:nvPr/>
        </p:nvGrpSpPr>
        <p:grpSpPr>
          <a:xfrm>
            <a:off x="1056095" y="1690685"/>
            <a:ext cx="2525486" cy="1405507"/>
            <a:chOff x="1915884" y="4027714"/>
            <a:chExt cx="2525486" cy="140550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1F829F-16B4-554B-9AB1-C72E598B7DEA}"/>
                </a:ext>
              </a:extLst>
            </p:cNvPr>
            <p:cNvSpPr/>
            <p:nvPr/>
          </p:nvSpPr>
          <p:spPr>
            <a:xfrm>
              <a:off x="1915884" y="4027714"/>
              <a:ext cx="947058" cy="1405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C36D894B-85B9-044D-BA03-93265ECB76E7}"/>
                </a:ext>
              </a:extLst>
            </p:cNvPr>
            <p:cNvSpPr/>
            <p:nvPr/>
          </p:nvSpPr>
          <p:spPr>
            <a:xfrm>
              <a:off x="1915884" y="4027714"/>
              <a:ext cx="2525486" cy="140550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Monaco" pitchFamily="2" charset="0"/>
                </a:rPr>
                <a:t>File</a:t>
              </a:r>
              <a:endParaRPr kumimoji="1" lang="zh-CN" altLang="en-US" dirty="0">
                <a:solidFill>
                  <a:schemeClr val="tx1"/>
                </a:solidFill>
                <a:latin typeface="Monaco" pitchFamily="2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5E89DD-A823-F34C-BF09-7DC9BE39D894}"/>
              </a:ext>
            </a:extLst>
          </p:cNvPr>
          <p:cNvGrpSpPr/>
          <p:nvPr/>
        </p:nvGrpSpPr>
        <p:grpSpPr>
          <a:xfrm>
            <a:off x="8610421" y="1690685"/>
            <a:ext cx="2999017" cy="1405509"/>
            <a:chOff x="8033654" y="1690686"/>
            <a:chExt cx="2999017" cy="140550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F06C77C-9047-FE4E-AE20-C247FC6B328F}"/>
                </a:ext>
              </a:extLst>
            </p:cNvPr>
            <p:cNvGrpSpPr/>
            <p:nvPr/>
          </p:nvGrpSpPr>
          <p:grpSpPr>
            <a:xfrm>
              <a:off x="8033654" y="1690686"/>
              <a:ext cx="2525487" cy="1405509"/>
              <a:chOff x="1513116" y="4027712"/>
              <a:chExt cx="2928254" cy="1405509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590C511-E116-9F43-9DAC-240795F1830E}"/>
                  </a:ext>
                </a:extLst>
              </p:cNvPr>
              <p:cNvSpPr/>
              <p:nvPr/>
            </p:nvSpPr>
            <p:spPr>
              <a:xfrm>
                <a:off x="3494312" y="4027712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燕尾形 10">
                <a:extLst>
                  <a:ext uri="{FF2B5EF4-FFF2-40B4-BE49-F238E27FC236}">
                    <a16:creationId xmlns:a16="http://schemas.microsoft.com/office/drawing/2014/main" id="{273393E7-5A27-924E-B5DF-4759165CE12D}"/>
                  </a:ext>
                </a:extLst>
              </p:cNvPr>
              <p:cNvSpPr/>
              <p:nvPr/>
            </p:nvSpPr>
            <p:spPr>
              <a:xfrm>
                <a:off x="1513116" y="4027714"/>
                <a:ext cx="2928254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4F39754-E2C7-274E-A45A-D15B7346C7CE}"/>
                </a:ext>
              </a:extLst>
            </p:cNvPr>
            <p:cNvSpPr txBox="1"/>
            <p:nvPr/>
          </p:nvSpPr>
          <p:spPr>
            <a:xfrm>
              <a:off x="8735785" y="2131829"/>
              <a:ext cx="2296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>
                  <a:latin typeface="Monaco" pitchFamily="2" charset="0"/>
                </a:rPr>
                <a:t>net.Conn</a:t>
              </a:r>
              <a:endParaRPr kumimoji="1" lang="zh-CN" altLang="en-US" sz="2800" dirty="0">
                <a:latin typeface="Monaco" pitchFamily="2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395B702-0F63-2745-86D5-E412438CB19C}"/>
              </a:ext>
            </a:extLst>
          </p:cNvPr>
          <p:cNvSpPr txBox="1"/>
          <p:nvPr/>
        </p:nvSpPr>
        <p:spPr>
          <a:xfrm>
            <a:off x="2945938" y="3238587"/>
            <a:ext cx="60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onaco" pitchFamily="2" charset="0"/>
              </a:rPr>
              <a:t>r := </a:t>
            </a:r>
            <a:r>
              <a:rPr kumimoji="1" lang="en-US" altLang="zh-CN" sz="2800" dirty="0" err="1">
                <a:latin typeface="Monaco" pitchFamily="2" charset="0"/>
              </a:rPr>
              <a:t>io.TeeReader</a:t>
            </a:r>
            <a:r>
              <a:rPr kumimoji="1" lang="en-US" altLang="zh-CN" sz="2800" dirty="0">
                <a:latin typeface="Monaco" pitchFamily="2" charset="0"/>
              </a:rPr>
              <a:t>(</a:t>
            </a:r>
            <a:r>
              <a:rPr kumimoji="1" lang="en-US" altLang="zh-CN" sz="2800" dirty="0" err="1">
                <a:latin typeface="Monaco" pitchFamily="2" charset="0"/>
              </a:rPr>
              <a:t>dst</a:t>
            </a:r>
            <a:r>
              <a:rPr kumimoji="1" lang="en-US" altLang="zh-CN" sz="2800" dirty="0">
                <a:latin typeface="Monaco" pitchFamily="2" charset="0"/>
              </a:rPr>
              <a:t>, </a:t>
            </a:r>
            <a:r>
              <a:rPr kumimoji="1" lang="en-US" altLang="zh-CN" sz="2800" dirty="0" err="1">
                <a:latin typeface="Monaco" pitchFamily="2" charset="0"/>
              </a:rPr>
              <a:t>src</a:t>
            </a:r>
            <a:r>
              <a:rPr kumimoji="1" lang="en-US" altLang="zh-CN" sz="2800" dirty="0">
                <a:latin typeface="Monaco" pitchFamily="2" charset="0"/>
              </a:rPr>
              <a:t>)</a:t>
            </a:r>
            <a:endParaRPr kumimoji="1" lang="zh-CN" altLang="en-US" sz="2800" dirty="0">
              <a:latin typeface="Monaco" pitchFamily="2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38EF9F-8DD8-2848-B204-C5C014B309FD}"/>
              </a:ext>
            </a:extLst>
          </p:cNvPr>
          <p:cNvGrpSpPr/>
          <p:nvPr/>
        </p:nvGrpSpPr>
        <p:grpSpPr>
          <a:xfrm>
            <a:off x="2945938" y="4002963"/>
            <a:ext cx="6366614" cy="2328700"/>
            <a:chOff x="2950359" y="3428998"/>
            <a:chExt cx="6366614" cy="23287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EAA6D18-9378-FA45-AD6A-72EE63AB1B3A}"/>
                </a:ext>
              </a:extLst>
            </p:cNvPr>
            <p:cNvGrpSpPr/>
            <p:nvPr/>
          </p:nvGrpSpPr>
          <p:grpSpPr>
            <a:xfrm>
              <a:off x="4633732" y="3429000"/>
              <a:ext cx="2525487" cy="2328698"/>
              <a:chOff x="5405257" y="3823609"/>
              <a:chExt cx="2525487" cy="232869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2" name="燕尾形 31">
                <a:extLst>
                  <a:ext uri="{FF2B5EF4-FFF2-40B4-BE49-F238E27FC236}">
                    <a16:creationId xmlns:a16="http://schemas.microsoft.com/office/drawing/2014/main" id="{C10EB40D-C409-5E43-8171-82461A1BA5A1}"/>
                  </a:ext>
                </a:extLst>
              </p:cNvPr>
              <p:cNvSpPr/>
              <p:nvPr/>
            </p:nvSpPr>
            <p:spPr>
              <a:xfrm>
                <a:off x="5405257" y="3823609"/>
                <a:ext cx="2525487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  <p:sp>
            <p:nvSpPr>
              <p:cNvPr id="16" name="五边形 15">
                <a:extLst>
                  <a:ext uri="{FF2B5EF4-FFF2-40B4-BE49-F238E27FC236}">
                    <a16:creationId xmlns:a16="http://schemas.microsoft.com/office/drawing/2014/main" id="{64C0BF22-91D5-274B-8FF4-DBF0031B1A15}"/>
                  </a:ext>
                </a:extLst>
              </p:cNvPr>
              <p:cNvSpPr/>
              <p:nvPr/>
            </p:nvSpPr>
            <p:spPr>
              <a:xfrm rot="5400000">
                <a:off x="5819257" y="4882083"/>
                <a:ext cx="1108817" cy="1431631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832244A-F983-EA4E-9835-12661C342163}"/>
                </a:ext>
              </a:extLst>
            </p:cNvPr>
            <p:cNvGrpSpPr/>
            <p:nvPr/>
          </p:nvGrpSpPr>
          <p:grpSpPr>
            <a:xfrm>
              <a:off x="2950359" y="3429000"/>
              <a:ext cx="2525486" cy="1405507"/>
              <a:chOff x="1915884" y="4027714"/>
              <a:chExt cx="2525486" cy="140550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8C1CAE0-C0C8-E14A-8687-BD271FD55DB2}"/>
                  </a:ext>
                </a:extLst>
              </p:cNvPr>
              <p:cNvSpPr/>
              <p:nvPr/>
            </p:nvSpPr>
            <p:spPr>
              <a:xfrm>
                <a:off x="1915884" y="4027714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燕尾形 46">
                <a:extLst>
                  <a:ext uri="{FF2B5EF4-FFF2-40B4-BE49-F238E27FC236}">
                    <a16:creationId xmlns:a16="http://schemas.microsoft.com/office/drawing/2014/main" id="{05BA3FEB-68DF-134A-BF5D-2936B2A7FBBB}"/>
                  </a:ext>
                </a:extLst>
              </p:cNvPr>
              <p:cNvSpPr/>
              <p:nvPr/>
            </p:nvSpPr>
            <p:spPr>
              <a:xfrm>
                <a:off x="1915884" y="4027714"/>
                <a:ext cx="2525486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  <a:latin typeface="Monaco" pitchFamily="2" charset="0"/>
                  </a:rPr>
                  <a:t>File</a:t>
                </a:r>
                <a:endParaRPr kumimoji="1" lang="zh-CN" altLang="en-US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C748550-495D-FC41-9D33-F345319C6C19}"/>
                </a:ext>
              </a:extLst>
            </p:cNvPr>
            <p:cNvGrpSpPr/>
            <p:nvPr/>
          </p:nvGrpSpPr>
          <p:grpSpPr>
            <a:xfrm>
              <a:off x="6317956" y="3428998"/>
              <a:ext cx="2999017" cy="1405509"/>
              <a:chOff x="8033654" y="1690686"/>
              <a:chExt cx="2999017" cy="140550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0171CE6-A1AA-3544-8166-E7CFD336F142}"/>
                  </a:ext>
                </a:extLst>
              </p:cNvPr>
              <p:cNvGrpSpPr/>
              <p:nvPr/>
            </p:nvGrpSpPr>
            <p:grpSpPr>
              <a:xfrm>
                <a:off x="8033654" y="1690686"/>
                <a:ext cx="2525487" cy="1405509"/>
                <a:chOff x="1513116" y="4027712"/>
                <a:chExt cx="2928254" cy="1405509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026E96C-4E5C-A248-8B04-F7D9BD5C0276}"/>
                    </a:ext>
                  </a:extLst>
                </p:cNvPr>
                <p:cNvSpPr/>
                <p:nvPr/>
              </p:nvSpPr>
              <p:spPr>
                <a:xfrm>
                  <a:off x="3494312" y="4027712"/>
                  <a:ext cx="947058" cy="14055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燕尾形 51">
                  <a:extLst>
                    <a:ext uri="{FF2B5EF4-FFF2-40B4-BE49-F238E27FC236}">
                      <a16:creationId xmlns:a16="http://schemas.microsoft.com/office/drawing/2014/main" id="{C0AB961C-AE03-3C4C-AA53-514141E858D7}"/>
                    </a:ext>
                  </a:extLst>
                </p:cNvPr>
                <p:cNvSpPr/>
                <p:nvPr/>
              </p:nvSpPr>
              <p:spPr>
                <a:xfrm>
                  <a:off x="1513116" y="4027714"/>
                  <a:ext cx="2928254" cy="1405507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solidFill>
                      <a:schemeClr val="tx1"/>
                    </a:solidFill>
                    <a:latin typeface="Monaco" pitchFamily="2" charset="0"/>
                  </a:endParaRPr>
                </a:p>
              </p:txBody>
            </p: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2116A7F-A670-174D-84EA-7F2FC2DE77CE}"/>
                  </a:ext>
                </a:extLst>
              </p:cNvPr>
              <p:cNvSpPr txBox="1"/>
              <p:nvPr/>
            </p:nvSpPr>
            <p:spPr>
              <a:xfrm>
                <a:off x="8735785" y="2131829"/>
                <a:ext cx="2296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 err="1">
                    <a:latin typeface="Monaco" pitchFamily="2" charset="0"/>
                  </a:rPr>
                  <a:t>net.Conn</a:t>
                </a:r>
                <a:endParaRPr kumimoji="1" lang="zh-CN" altLang="en-US" sz="2800" dirty="0">
                  <a:latin typeface="Monac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778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BBB8-CB5E-CC4F-B043-3519692A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Example: Block Mode</a:t>
            </a:r>
            <a:endParaRPr kumimoji="1"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38EF9F-8DD8-2848-B204-C5C014B309FD}"/>
              </a:ext>
            </a:extLst>
          </p:cNvPr>
          <p:cNvGrpSpPr/>
          <p:nvPr/>
        </p:nvGrpSpPr>
        <p:grpSpPr>
          <a:xfrm>
            <a:off x="245601" y="1576388"/>
            <a:ext cx="6366614" cy="2328700"/>
            <a:chOff x="2950359" y="3428998"/>
            <a:chExt cx="6366614" cy="232870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EAA6D18-9378-FA45-AD6A-72EE63AB1B3A}"/>
                </a:ext>
              </a:extLst>
            </p:cNvPr>
            <p:cNvGrpSpPr/>
            <p:nvPr/>
          </p:nvGrpSpPr>
          <p:grpSpPr>
            <a:xfrm>
              <a:off x="4633732" y="3429000"/>
              <a:ext cx="2525487" cy="2328698"/>
              <a:chOff x="5405257" y="3823609"/>
              <a:chExt cx="2525487" cy="232869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2" name="燕尾形 31">
                <a:extLst>
                  <a:ext uri="{FF2B5EF4-FFF2-40B4-BE49-F238E27FC236}">
                    <a16:creationId xmlns:a16="http://schemas.microsoft.com/office/drawing/2014/main" id="{C10EB40D-C409-5E43-8171-82461A1BA5A1}"/>
                  </a:ext>
                </a:extLst>
              </p:cNvPr>
              <p:cNvSpPr/>
              <p:nvPr/>
            </p:nvSpPr>
            <p:spPr>
              <a:xfrm>
                <a:off x="5405257" y="3823609"/>
                <a:ext cx="2525487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  <p:sp>
            <p:nvSpPr>
              <p:cNvPr id="16" name="五边形 15">
                <a:extLst>
                  <a:ext uri="{FF2B5EF4-FFF2-40B4-BE49-F238E27FC236}">
                    <a16:creationId xmlns:a16="http://schemas.microsoft.com/office/drawing/2014/main" id="{64C0BF22-91D5-274B-8FF4-DBF0031B1A15}"/>
                  </a:ext>
                </a:extLst>
              </p:cNvPr>
              <p:cNvSpPr/>
              <p:nvPr/>
            </p:nvSpPr>
            <p:spPr>
              <a:xfrm rot="5400000">
                <a:off x="5819257" y="4882083"/>
                <a:ext cx="1108817" cy="1431631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832244A-F983-EA4E-9835-12661C342163}"/>
                </a:ext>
              </a:extLst>
            </p:cNvPr>
            <p:cNvGrpSpPr/>
            <p:nvPr/>
          </p:nvGrpSpPr>
          <p:grpSpPr>
            <a:xfrm>
              <a:off x="2950359" y="3429000"/>
              <a:ext cx="2525486" cy="1405507"/>
              <a:chOff x="1915884" y="4027714"/>
              <a:chExt cx="2525486" cy="140550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8C1CAE0-C0C8-E14A-8687-BD271FD55DB2}"/>
                  </a:ext>
                </a:extLst>
              </p:cNvPr>
              <p:cNvSpPr/>
              <p:nvPr/>
            </p:nvSpPr>
            <p:spPr>
              <a:xfrm>
                <a:off x="1915884" y="4027714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7" name="燕尾形 46">
                <a:extLst>
                  <a:ext uri="{FF2B5EF4-FFF2-40B4-BE49-F238E27FC236}">
                    <a16:creationId xmlns:a16="http://schemas.microsoft.com/office/drawing/2014/main" id="{05BA3FEB-68DF-134A-BF5D-2936B2A7FBBB}"/>
                  </a:ext>
                </a:extLst>
              </p:cNvPr>
              <p:cNvSpPr/>
              <p:nvPr/>
            </p:nvSpPr>
            <p:spPr>
              <a:xfrm>
                <a:off x="1915884" y="4027714"/>
                <a:ext cx="2525486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  <a:latin typeface="Monaco" pitchFamily="2" charset="0"/>
                  </a:rPr>
                  <a:t>File</a:t>
                </a:r>
                <a:endParaRPr kumimoji="1" lang="zh-CN" altLang="en-US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BC748550-495D-FC41-9D33-F345319C6C19}"/>
                </a:ext>
              </a:extLst>
            </p:cNvPr>
            <p:cNvGrpSpPr/>
            <p:nvPr/>
          </p:nvGrpSpPr>
          <p:grpSpPr>
            <a:xfrm>
              <a:off x="6317956" y="3428998"/>
              <a:ext cx="2999017" cy="1405509"/>
              <a:chOff x="8033654" y="1690686"/>
              <a:chExt cx="2999017" cy="140550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0171CE6-A1AA-3544-8166-E7CFD336F142}"/>
                  </a:ext>
                </a:extLst>
              </p:cNvPr>
              <p:cNvGrpSpPr/>
              <p:nvPr/>
            </p:nvGrpSpPr>
            <p:grpSpPr>
              <a:xfrm>
                <a:off x="8033654" y="1690686"/>
                <a:ext cx="2525487" cy="1405509"/>
                <a:chOff x="1513116" y="4027712"/>
                <a:chExt cx="2928254" cy="1405509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026E96C-4E5C-A248-8B04-F7D9BD5C0276}"/>
                    </a:ext>
                  </a:extLst>
                </p:cNvPr>
                <p:cNvSpPr/>
                <p:nvPr/>
              </p:nvSpPr>
              <p:spPr>
                <a:xfrm>
                  <a:off x="3494312" y="4027712"/>
                  <a:ext cx="947058" cy="14055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燕尾形 51">
                  <a:extLst>
                    <a:ext uri="{FF2B5EF4-FFF2-40B4-BE49-F238E27FC236}">
                      <a16:creationId xmlns:a16="http://schemas.microsoft.com/office/drawing/2014/main" id="{C0AB961C-AE03-3C4C-AA53-514141E858D7}"/>
                    </a:ext>
                  </a:extLst>
                </p:cNvPr>
                <p:cNvSpPr/>
                <p:nvPr/>
              </p:nvSpPr>
              <p:spPr>
                <a:xfrm>
                  <a:off x="1513116" y="4027714"/>
                  <a:ext cx="2928254" cy="1405507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solidFill>
                      <a:schemeClr val="tx1"/>
                    </a:solidFill>
                    <a:latin typeface="Monaco" pitchFamily="2" charset="0"/>
                  </a:endParaRPr>
                </a:p>
              </p:txBody>
            </p: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2116A7F-A670-174D-84EA-7F2FC2DE77CE}"/>
                  </a:ext>
                </a:extLst>
              </p:cNvPr>
              <p:cNvSpPr txBox="1"/>
              <p:nvPr/>
            </p:nvSpPr>
            <p:spPr>
              <a:xfrm>
                <a:off x="8735785" y="2131829"/>
                <a:ext cx="2296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 err="1">
                    <a:latin typeface="Monaco" pitchFamily="2" charset="0"/>
                  </a:rPr>
                  <a:t>net.Conn</a:t>
                </a:r>
                <a:endParaRPr kumimoji="1" lang="zh-CN" altLang="en-US" sz="2800" dirty="0">
                  <a:latin typeface="Monaco" pitchFamily="2" charset="0"/>
                </a:endParaRPr>
              </a:p>
            </p:txBody>
          </p:sp>
        </p:grpSp>
      </p:grpSp>
      <p:sp>
        <p:nvSpPr>
          <p:cNvPr id="3" name="燕尾形 2">
            <a:extLst>
              <a:ext uri="{FF2B5EF4-FFF2-40B4-BE49-F238E27FC236}">
                <a16:creationId xmlns:a16="http://schemas.microsoft.com/office/drawing/2014/main" id="{E06B3F35-BDC1-804C-92C1-087B2C352C07}"/>
              </a:ext>
            </a:extLst>
          </p:cNvPr>
          <p:cNvSpPr/>
          <p:nvPr/>
        </p:nvSpPr>
        <p:spPr>
          <a:xfrm rot="5400000">
            <a:off x="2015049" y="3348010"/>
            <a:ext cx="1764667" cy="1431631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520E55-1EB4-1D4B-B7AE-0F0442A320F5}"/>
              </a:ext>
            </a:extLst>
          </p:cNvPr>
          <p:cNvSpPr txBox="1"/>
          <p:nvPr/>
        </p:nvSpPr>
        <p:spPr>
          <a:xfrm>
            <a:off x="7051569" y="1591838"/>
            <a:ext cx="60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hash.Hasher</a:t>
            </a:r>
            <a:r>
              <a:rPr kumimoji="1" lang="en-US" altLang="zh-CN" sz="2800" dirty="0">
                <a:latin typeface="Monaco" pitchFamily="2" charset="0"/>
              </a:rPr>
              <a:t>()</a:t>
            </a:r>
            <a:endParaRPr kumimoji="1" lang="zh-CN" altLang="en-US" sz="2800" dirty="0">
              <a:latin typeface="Monaco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DF0D6B0-B5C7-2242-94DE-72D0D31345CE}"/>
              </a:ext>
            </a:extLst>
          </p:cNvPr>
          <p:cNvSpPr txBox="1"/>
          <p:nvPr/>
        </p:nvSpPr>
        <p:spPr>
          <a:xfrm>
            <a:off x="7051569" y="2273051"/>
            <a:ext cx="60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io.CopyN</a:t>
            </a:r>
            <a:r>
              <a:rPr kumimoji="1" lang="en-US" altLang="zh-CN" sz="2800" dirty="0">
                <a:latin typeface="Monaco" pitchFamily="2" charset="0"/>
              </a:rPr>
              <a:t>(</a:t>
            </a:r>
            <a:r>
              <a:rPr kumimoji="1" lang="en-US" altLang="zh-CN" sz="2800" dirty="0" err="1">
                <a:latin typeface="Monaco" pitchFamily="2" charset="0"/>
              </a:rPr>
              <a:t>dst</a:t>
            </a:r>
            <a:r>
              <a:rPr kumimoji="1" lang="en-US" altLang="zh-CN" sz="2800" dirty="0">
                <a:latin typeface="Monaco" pitchFamily="2" charset="0"/>
              </a:rPr>
              <a:t>, </a:t>
            </a:r>
            <a:r>
              <a:rPr kumimoji="1" lang="en-US" altLang="zh-CN" sz="2800" dirty="0" err="1">
                <a:latin typeface="Monaco" pitchFamily="2" charset="0"/>
              </a:rPr>
              <a:t>src</a:t>
            </a:r>
            <a:r>
              <a:rPr kumimoji="1" lang="en-US" altLang="zh-CN" sz="2800" dirty="0">
                <a:latin typeface="Monaco" pitchFamily="2" charset="0"/>
              </a:rPr>
              <a:t>, n)</a:t>
            </a:r>
            <a:endParaRPr kumimoji="1" lang="zh-CN" altLang="en-US" sz="2800" dirty="0">
              <a:latin typeface="Monaco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53ACAF-7FAF-0B45-8C4D-073B7E59D425}"/>
              </a:ext>
            </a:extLst>
          </p:cNvPr>
          <p:cNvSpPr txBox="1"/>
          <p:nvPr/>
        </p:nvSpPr>
        <p:spPr>
          <a:xfrm>
            <a:off x="7051569" y="2951326"/>
            <a:ext cx="60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onaco" pitchFamily="2" charset="0"/>
              </a:rPr>
              <a:t>h := </a:t>
            </a:r>
            <a:r>
              <a:rPr kumimoji="1" lang="en-US" altLang="zh-CN" sz="2800" dirty="0" err="1">
                <a:latin typeface="Monaco" pitchFamily="2" charset="0"/>
              </a:rPr>
              <a:t>hasher.Hash</a:t>
            </a:r>
            <a:r>
              <a:rPr kumimoji="1" lang="en-US" altLang="zh-CN" sz="2800" dirty="0">
                <a:latin typeface="Monaco" pitchFamily="2" charset="0"/>
              </a:rPr>
              <a:t>()</a:t>
            </a:r>
            <a:endParaRPr kumimoji="1" lang="zh-CN" altLang="en-US" sz="2800" dirty="0">
              <a:latin typeface="Monaco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596B98C-0ED4-1B4B-8757-190D9B163A56}"/>
              </a:ext>
            </a:extLst>
          </p:cNvPr>
          <p:cNvSpPr txBox="1"/>
          <p:nvPr/>
        </p:nvSpPr>
        <p:spPr>
          <a:xfrm>
            <a:off x="7051568" y="4307876"/>
            <a:ext cx="60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hasher.Reset</a:t>
            </a:r>
            <a:r>
              <a:rPr kumimoji="1" lang="en-US" altLang="zh-CN" sz="2800" dirty="0">
                <a:latin typeface="Monaco" pitchFamily="2" charset="0"/>
              </a:rPr>
              <a:t>()</a:t>
            </a:r>
            <a:endParaRPr kumimoji="1" lang="zh-CN" altLang="en-US" sz="2800" dirty="0">
              <a:latin typeface="Monaco" pitchFamily="2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B99747-15B3-FA4F-BEB9-2CE9476B9CE0}"/>
              </a:ext>
            </a:extLst>
          </p:cNvPr>
          <p:cNvSpPr txBox="1"/>
          <p:nvPr/>
        </p:nvSpPr>
        <p:spPr>
          <a:xfrm>
            <a:off x="7051568" y="3629601"/>
            <a:ext cx="6010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net.Conn.Write</a:t>
            </a:r>
            <a:r>
              <a:rPr kumimoji="1" lang="en-US" altLang="zh-CN" sz="2800" dirty="0">
                <a:latin typeface="Monaco" pitchFamily="2" charset="0"/>
              </a:rPr>
              <a:t>(h)</a:t>
            </a:r>
            <a:endParaRPr kumimoji="1" lang="zh-CN" altLang="en-US" sz="2800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/>
      <p:bldP spid="26" grpId="0"/>
      <p:bldP spid="27" grpId="0"/>
      <p:bldP spid="28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1F3B-2426-9E49-A82D-2EB2789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Pitfalls (and Solutions)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6FEC1-2968-B94C-81B2-EBDBC924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>
                <a:latin typeface="American Typewriter" panose="02090604020004020304" pitchFamily="18" charset="0"/>
              </a:rPr>
              <a:t>Project Managers Differences</a:t>
            </a:r>
          </a:p>
          <a:p>
            <a:r>
              <a:rPr kumimoji="1" lang="en-US" altLang="zh-CN" sz="3200" dirty="0">
                <a:latin typeface="American Typewriter" panose="02090604020004020304" pitchFamily="18" charset="0"/>
              </a:rPr>
              <a:t>Communication between Golang and Android</a:t>
            </a:r>
            <a:endParaRPr kumimoji="1" lang="zh-CN" altLang="en-US" sz="3200" dirty="0">
              <a:latin typeface="American Typewriter" panose="02090604020004020304" pitchFamily="18" charset="0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27A9768C-4957-C24E-9C83-128022F7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94433"/>
            <a:ext cx="2890838" cy="2890838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861A8B52-E3BC-B34A-9B27-B0E8EF566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59806" y="3094433"/>
            <a:ext cx="2890838" cy="28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7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E468-4FAE-DA49-A5BE-BD6FB10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Dependencies Injection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49FC97-348C-4B42-8068-4DD7051FB4BC}"/>
              </a:ext>
            </a:extLst>
          </p:cNvPr>
          <p:cNvSpPr/>
          <p:nvPr/>
        </p:nvSpPr>
        <p:spPr>
          <a:xfrm>
            <a:off x="300039" y="1821314"/>
            <a:ext cx="5605462" cy="4350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E4A7BF5F-7F2C-7849-9642-F46F06FBC88C}"/>
              </a:ext>
            </a:extLst>
          </p:cNvPr>
          <p:cNvSpPr txBox="1">
            <a:spLocks/>
          </p:cNvSpPr>
          <p:nvPr/>
        </p:nvSpPr>
        <p:spPr>
          <a:xfrm>
            <a:off x="300039" y="1873650"/>
            <a:ext cx="5700711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Golang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FTP server should print some log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type Logger interface{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Log(string)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NewFtpServer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(Logger, ...)</a:t>
            </a:r>
            <a:endParaRPr lang="en" sz="2400" dirty="0"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5FCC73-820D-4544-BF59-5CC9D7D0260C}"/>
              </a:ext>
            </a:extLst>
          </p:cNvPr>
          <p:cNvSpPr/>
          <p:nvPr/>
        </p:nvSpPr>
        <p:spPr>
          <a:xfrm>
            <a:off x="6286499" y="1821315"/>
            <a:ext cx="5605461" cy="4350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Google Shape;227;p25">
            <a:extLst>
              <a:ext uri="{FF2B5EF4-FFF2-40B4-BE49-F238E27FC236}">
                <a16:creationId xmlns:a16="http://schemas.microsoft.com/office/drawing/2014/main" id="{E8D6E253-C29B-984C-8815-C384DCAEB259}"/>
              </a:ext>
            </a:extLst>
          </p:cNvPr>
          <p:cNvSpPr txBox="1">
            <a:spLocks/>
          </p:cNvSpPr>
          <p:nvPr/>
        </p:nvSpPr>
        <p:spPr>
          <a:xfrm>
            <a:off x="6286500" y="1835652"/>
            <a:ext cx="5700711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public class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MyLogger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implements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server.Logger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public void log(String){...}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server.newFtpServer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new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MyLogger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(), ...)</a:t>
            </a:r>
          </a:p>
        </p:txBody>
      </p:sp>
    </p:spTree>
    <p:extLst>
      <p:ext uri="{BB962C8B-B14F-4D97-AF65-F5344CB8AC3E}">
        <p14:creationId xmlns:p14="http://schemas.microsoft.com/office/powerpoint/2010/main" val="277470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3E468-4FAE-DA49-A5BE-BD6FB10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Adapter Pattern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049FC97-348C-4B42-8068-4DD7051FB4BC}"/>
              </a:ext>
            </a:extLst>
          </p:cNvPr>
          <p:cNvSpPr/>
          <p:nvPr/>
        </p:nvSpPr>
        <p:spPr>
          <a:xfrm>
            <a:off x="300039" y="1559298"/>
            <a:ext cx="5605462" cy="4933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E4A7BF5F-7F2C-7849-9642-F46F06FBC88C}"/>
              </a:ext>
            </a:extLst>
          </p:cNvPr>
          <p:cNvSpPr txBox="1">
            <a:spLocks/>
          </p:cNvSpPr>
          <p:nvPr/>
        </p:nvSpPr>
        <p:spPr>
          <a:xfrm>
            <a:off x="395288" y="1690688"/>
            <a:ext cx="5700711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Golang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I want to read/write Android files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type File interface{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Read(...)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Write(...)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5FCC73-820D-4544-BF59-5CC9D7D0260C}"/>
              </a:ext>
            </a:extLst>
          </p:cNvPr>
          <p:cNvSpPr/>
          <p:nvPr/>
        </p:nvSpPr>
        <p:spPr>
          <a:xfrm>
            <a:off x="6286499" y="1559297"/>
            <a:ext cx="5605461" cy="4933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Google Shape;227;p25">
            <a:extLst>
              <a:ext uri="{FF2B5EF4-FFF2-40B4-BE49-F238E27FC236}">
                <a16:creationId xmlns:a16="http://schemas.microsoft.com/office/drawing/2014/main" id="{E8D6E253-C29B-984C-8815-C384DCAEB259}"/>
              </a:ext>
            </a:extLst>
          </p:cNvPr>
          <p:cNvSpPr txBox="1">
            <a:spLocks/>
          </p:cNvSpPr>
          <p:nvPr/>
        </p:nvSpPr>
        <p:spPr>
          <a:xfrm>
            <a:off x="6286500" y="1559297"/>
            <a:ext cx="5700711" cy="3417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Java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public class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MyFile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implements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server.File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public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MyFile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(File f){...}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public read(...){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f.read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(...);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@override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public write(...){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f.write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(...);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194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5B081-F7E8-AD42-80C1-C519C874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American Typewriter" panose="02090604020004020304" pitchFamily="18" charset="0"/>
              </a:rPr>
              <a:t>Thanks! Let’s GO!!</a:t>
            </a:r>
            <a:endParaRPr kumimoji="1" lang="zh-CN" altLang="en-US" dirty="0">
              <a:latin typeface="American Typewriter" panose="02090604020004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EC7E08-3882-6F43-B42F-09B7CA61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05" y="2373086"/>
            <a:ext cx="4119789" cy="411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14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12A2-E313-794B-90DA-6EBD24EE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Gomobile</a:t>
            </a:r>
            <a:r>
              <a:rPr kumimoji="1" lang="en-US" altLang="zh-CN" dirty="0">
                <a:latin typeface="Futura Medium" panose="020B0602020204020303" pitchFamily="34" charset="-79"/>
                <a:cs typeface="Futura Medium" panose="020B0602020204020303" pitchFamily="34" charset="-79"/>
              </a:rPr>
              <a:t>: from Golang to AAR</a:t>
            </a:r>
            <a:endParaRPr kumimoji="1" lang="zh-CN" alt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2050" name="Picture 2" descr="Caution image">
            <a:extLst>
              <a:ext uri="{FF2B5EF4-FFF2-40B4-BE49-F238E27FC236}">
                <a16:creationId xmlns:a16="http://schemas.microsoft.com/office/drawing/2014/main" id="{2841C40B-D628-ED4A-AB3C-C41B75A35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57" y="2493523"/>
            <a:ext cx="4530270" cy="319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916A525D-2009-AC49-ACD1-3BDF8FEDB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68ADD-8318-374C-913D-86B97A29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American Typewriter" panose="02090604020004020304" pitchFamily="18" charset="0"/>
              </a:rPr>
              <a:t>3</a:t>
            </a:r>
            <a:r>
              <a:rPr kumimoji="1" lang="zh-CN" altLang="en-US" sz="4800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sz="4800" dirty="0">
                <a:latin typeface="American Typewriter" panose="02090604020004020304" pitchFamily="18" charset="0"/>
              </a:rPr>
              <a:t>Reasons</a:t>
            </a:r>
            <a:r>
              <a:rPr kumimoji="1" lang="zh-CN" altLang="en-US" sz="4800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sz="4800" dirty="0">
                <a:latin typeface="American Typewriter" panose="02090604020004020304" pitchFamily="18" charset="0"/>
              </a:rPr>
              <a:t>to Use</a:t>
            </a:r>
            <a:r>
              <a:rPr kumimoji="1" lang="zh-CN" altLang="en-US" sz="4800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sz="4800" dirty="0">
                <a:latin typeface="American Typewriter" panose="02090604020004020304" pitchFamily="18" charset="0"/>
              </a:rPr>
              <a:t>Golang</a:t>
            </a:r>
            <a:endParaRPr kumimoji="1" lang="zh-CN" altLang="en-US" sz="4800" dirty="0">
              <a:latin typeface="American Typewriter" panose="02090604020004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5AD15-3FD4-2C4E-9273-C0D3662C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American Typewriter" panose="02090604020004020304" pitchFamily="18" charset="0"/>
              </a:rPr>
              <a:t>Build-in Goroutine Support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American Typewriter" panose="02090604020004020304" pitchFamily="18" charset="0"/>
              </a:rPr>
              <a:t>Well-designed IO and Network Packages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dirty="0">
                <a:latin typeface="American Typewriter" panose="02090604020004020304" pitchFamily="18" charset="0"/>
              </a:rPr>
              <a:t>Gophers</a:t>
            </a:r>
            <a:r>
              <a:rPr kumimoji="1" lang="zh-CN" altLang="en-US" sz="3200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sz="3200" dirty="0">
                <a:latin typeface="American Typewriter" panose="02090604020004020304" pitchFamily="18" charset="0"/>
              </a:rPr>
              <a:t>are</a:t>
            </a:r>
            <a:r>
              <a:rPr kumimoji="1" lang="zh-CN" altLang="en-US" sz="3200" dirty="0">
                <a:latin typeface="American Typewriter" panose="02090604020004020304" pitchFamily="18" charset="0"/>
              </a:rPr>
              <a:t> </a:t>
            </a:r>
            <a:r>
              <a:rPr kumimoji="1" lang="en-US" altLang="zh-CN" sz="3200" dirty="0">
                <a:latin typeface="American Typewriter" panose="02090604020004020304" pitchFamily="18" charset="0"/>
              </a:rPr>
              <a:t>CUTE!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D216CD61-3951-9D46-B9D3-A6701415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1972" y="3429000"/>
            <a:ext cx="2808513" cy="332675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52EAA62F-649E-3047-877D-4A2EC6634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3323" y="2253343"/>
            <a:ext cx="3688677" cy="46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7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03DD9E2-3279-084B-99A2-1A072C40ED37}"/>
              </a:ext>
            </a:extLst>
          </p:cNvPr>
          <p:cNvSpPr/>
          <p:nvPr/>
        </p:nvSpPr>
        <p:spPr>
          <a:xfrm>
            <a:off x="838200" y="1821315"/>
            <a:ext cx="6183086" cy="4350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6E5AA-4C4B-7C47-82FB-816F224E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  <a:cs typeface="Consolas" panose="020B0609020204030204" pitchFamily="49" charset="0"/>
              </a:rPr>
              <a:t>Build-in Goroutine Support</a:t>
            </a:r>
            <a:endParaRPr kumimoji="1" lang="zh-CN" altLang="en-US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4" name="Google Shape;227;p25">
            <a:extLst>
              <a:ext uri="{FF2B5EF4-FFF2-40B4-BE49-F238E27FC236}">
                <a16:creationId xmlns:a16="http://schemas.microsoft.com/office/drawing/2014/main" id="{3608543E-DAD7-2A44-9F87-A163FFB408A9}"/>
              </a:ext>
            </a:extLst>
          </p:cNvPr>
          <p:cNvSpPr txBox="1">
            <a:spLocks/>
          </p:cNvSpPr>
          <p:nvPr/>
        </p:nvSpPr>
        <p:spPr>
          <a:xfrm>
            <a:off x="908957" y="2089271"/>
            <a:ext cx="6041572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To run a function parallel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go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handleClient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Use channel for communicating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altLang="zh-C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msgChannel</a:t>
            </a: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:= make(</a:t>
            </a:r>
            <a:r>
              <a:rPr lang="en" altLang="zh-C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chan</a:t>
            </a: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string)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msg := &lt;-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msgChannel</a:t>
            </a: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e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msgChannel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 &lt;- msg</a:t>
            </a:r>
            <a:endParaRPr lang="en" sz="2400" dirty="0"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911F11E3-88F6-9145-8F22-8541E77A5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0286" y="3202442"/>
            <a:ext cx="3663043" cy="3663043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51DD7124-338B-C140-9FA2-53F3937B2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7966" y="4648200"/>
            <a:ext cx="1979048" cy="1979048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1922DFCD-16B0-CD4A-BA68-DBD8046B9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5314" y="1873621"/>
            <a:ext cx="1690605" cy="1690605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5D1233AE-9DD9-A14B-A054-B950E522C8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20201" y="477103"/>
            <a:ext cx="3152438" cy="31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5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BEDB-C354-D74B-BDED-A263C36F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Example: Command PORT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AD837B-3EB7-3945-8021-4F5A7E4C7736}"/>
              </a:ext>
            </a:extLst>
          </p:cNvPr>
          <p:cNvSpPr/>
          <p:nvPr/>
        </p:nvSpPr>
        <p:spPr>
          <a:xfrm>
            <a:off x="2819401" y="2042771"/>
            <a:ext cx="1698171" cy="70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Courier" pitchFamily="2" charset="0"/>
                <a:cs typeface="Courier New" panose="02070309020205020404" pitchFamily="49" charset="0"/>
              </a:rPr>
              <a:t>Client PI</a:t>
            </a:r>
            <a:endParaRPr kumimoji="1" lang="zh-CN" altLang="en-US" sz="2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A25108-C994-A043-9264-229818D3FA3F}"/>
              </a:ext>
            </a:extLst>
          </p:cNvPr>
          <p:cNvSpPr/>
          <p:nvPr/>
        </p:nvSpPr>
        <p:spPr>
          <a:xfrm>
            <a:off x="7674428" y="2042772"/>
            <a:ext cx="1698171" cy="70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Courier" pitchFamily="2" charset="0"/>
              </a:rPr>
              <a:t>Server PI</a:t>
            </a:r>
            <a:endParaRPr kumimoji="1" lang="zh-CN" altLang="en-US" sz="2800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427C7D-62E2-A84E-91D9-6334E6C27BC0}"/>
              </a:ext>
            </a:extLst>
          </p:cNvPr>
          <p:cNvSpPr/>
          <p:nvPr/>
        </p:nvSpPr>
        <p:spPr>
          <a:xfrm>
            <a:off x="2819401" y="4111061"/>
            <a:ext cx="1698171" cy="70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Courier" pitchFamily="2" charset="0"/>
              </a:rPr>
              <a:t>Client DTP</a:t>
            </a:r>
            <a:endParaRPr kumimoji="1" lang="zh-CN" altLang="en-US" sz="2800" dirty="0">
              <a:latin typeface="Courier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C24222-F0AA-1641-8B70-B09982F96C43}"/>
              </a:ext>
            </a:extLst>
          </p:cNvPr>
          <p:cNvSpPr/>
          <p:nvPr/>
        </p:nvSpPr>
        <p:spPr>
          <a:xfrm>
            <a:off x="7674428" y="4107321"/>
            <a:ext cx="1698171" cy="704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Courier" pitchFamily="2" charset="0"/>
              </a:rPr>
              <a:t>Server DTP</a:t>
            </a:r>
            <a:endParaRPr kumimoji="1" lang="zh-CN" altLang="en-US" sz="2800" dirty="0">
              <a:latin typeface="Courier" pitchFamily="2" charset="0"/>
            </a:endParaRP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6B0369CC-3EA8-5E41-8631-72B5ED363116}"/>
              </a:ext>
            </a:extLst>
          </p:cNvPr>
          <p:cNvSpPr/>
          <p:nvPr/>
        </p:nvSpPr>
        <p:spPr>
          <a:xfrm>
            <a:off x="4180114" y="3077250"/>
            <a:ext cx="1382486" cy="859971"/>
          </a:xfrm>
          <a:prstGeom prst="wedgeRoundRectCallout">
            <a:avLst>
              <a:gd name="adj1" fmla="val -60203"/>
              <a:gd name="adj2" fmla="val 7009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I’m listening</a:t>
            </a:r>
            <a:endParaRPr kumimoji="1" lang="zh-CN" altLang="en-US" dirty="0">
              <a:latin typeface="Herculanum" panose="02000505000000020004" pitchFamily="2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AF8EDA71-7FAE-C147-9F23-680351D4A154}"/>
              </a:ext>
            </a:extLst>
          </p:cNvPr>
          <p:cNvSpPr/>
          <p:nvPr/>
        </p:nvSpPr>
        <p:spPr>
          <a:xfrm>
            <a:off x="4724400" y="2042770"/>
            <a:ext cx="2808514" cy="7041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onaco" pitchFamily="2" charset="0"/>
                <a:ea typeface="Apple Color Emoji" pitchFamily="2" charset="0"/>
              </a:rPr>
              <a:t>PORT (1,2,3,4,5,6)</a:t>
            </a:r>
            <a:endParaRPr kumimoji="1" lang="zh-CN" altLang="en-US" dirty="0">
              <a:latin typeface="Monaco" pitchFamily="2" charset="0"/>
              <a:ea typeface="Apple Color Emoji" pitchFamily="2" charset="0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D0368137-3EA7-2446-833F-C4E546E585A9}"/>
              </a:ext>
            </a:extLst>
          </p:cNvPr>
          <p:cNvSpPr/>
          <p:nvPr/>
        </p:nvSpPr>
        <p:spPr>
          <a:xfrm flipH="1">
            <a:off x="4724399" y="4107320"/>
            <a:ext cx="2808513" cy="7041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onaco" pitchFamily="2" charset="0"/>
                <a:ea typeface="Apple Color Emoji" pitchFamily="2" charset="0"/>
              </a:rPr>
              <a:t>TCP Connect</a:t>
            </a:r>
            <a:endParaRPr kumimoji="1" lang="zh-CN" altLang="en-US" dirty="0">
              <a:latin typeface="Monaco" pitchFamily="2" charset="0"/>
              <a:ea typeface="Apple Color Emoji" pitchFamily="2" charset="0"/>
            </a:endParaRPr>
          </a:p>
        </p:txBody>
      </p:sp>
      <p:sp>
        <p:nvSpPr>
          <p:cNvPr id="15" name="圆角矩形标注 14">
            <a:extLst>
              <a:ext uri="{FF2B5EF4-FFF2-40B4-BE49-F238E27FC236}">
                <a16:creationId xmlns:a16="http://schemas.microsoft.com/office/drawing/2014/main" id="{DDC4C89B-56B1-0C40-8F4C-143B9B43F478}"/>
              </a:ext>
            </a:extLst>
          </p:cNvPr>
          <p:cNvSpPr/>
          <p:nvPr/>
        </p:nvSpPr>
        <p:spPr>
          <a:xfrm>
            <a:off x="4332513" y="2746940"/>
            <a:ext cx="1698171" cy="1342682"/>
          </a:xfrm>
          <a:prstGeom prst="wedgeRoundRectCallout">
            <a:avLst>
              <a:gd name="adj1" fmla="val -38408"/>
              <a:gd name="adj2" fmla="val 6523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I’ve</a:t>
            </a:r>
          </a:p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Accepted</a:t>
            </a:r>
          </a:p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A</a:t>
            </a:r>
          </a:p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Connection</a:t>
            </a:r>
            <a:endParaRPr kumimoji="1" lang="zh-CN" altLang="en-US" dirty="0">
              <a:latin typeface="Herculanum" panose="02000505000000020004" pitchFamily="2" charset="0"/>
            </a:endParaRPr>
          </a:p>
        </p:txBody>
      </p: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19043E2A-3A9C-0845-B931-27274AEF8209}"/>
              </a:ext>
            </a:extLst>
          </p:cNvPr>
          <p:cNvSpPr/>
          <p:nvPr/>
        </p:nvSpPr>
        <p:spPr>
          <a:xfrm>
            <a:off x="6384469" y="3106500"/>
            <a:ext cx="1698170" cy="859971"/>
          </a:xfrm>
          <a:prstGeom prst="wedgeRoundRectCallout">
            <a:avLst>
              <a:gd name="adj1" fmla="val 39797"/>
              <a:gd name="adj2" fmla="val 7262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I’ve</a:t>
            </a:r>
          </a:p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Created</a:t>
            </a:r>
          </a:p>
          <a:p>
            <a:pPr algn="ctr"/>
            <a:r>
              <a:rPr kumimoji="1" lang="en-US" altLang="zh-CN" dirty="0">
                <a:latin typeface="Herculanum" panose="02000505000000020004" pitchFamily="2" charset="0"/>
              </a:rPr>
              <a:t>Connection</a:t>
            </a:r>
            <a:endParaRPr kumimoji="1" lang="zh-CN" altLang="en-US" dirty="0">
              <a:latin typeface="Herculanum" panose="02000505000000020004" pitchFamily="2" charset="0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93943BC6-67B2-E643-95C3-53CAA2E633CC}"/>
              </a:ext>
            </a:extLst>
          </p:cNvPr>
          <p:cNvSpPr/>
          <p:nvPr/>
        </p:nvSpPr>
        <p:spPr>
          <a:xfrm flipH="1">
            <a:off x="4724398" y="2041398"/>
            <a:ext cx="2808513" cy="7041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onaco" pitchFamily="2" charset="0"/>
                <a:ea typeface="Apple Color Emoji" pitchFamily="2" charset="0"/>
              </a:rPr>
              <a:t>200 Command okay.</a:t>
            </a:r>
            <a:endParaRPr kumimoji="1" lang="zh-CN" altLang="en-US" dirty="0">
              <a:latin typeface="Monaco" pitchFamily="2" charset="0"/>
              <a:ea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3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BEDB-C354-D74B-BDED-A263C36F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Example: Command PORT</a:t>
            </a:r>
            <a:endParaRPr kumimoji="1" lang="zh-CN" altLang="en-US" dirty="0">
              <a:latin typeface="Courier" pitchFamily="2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AB6851-9A54-CD41-A581-422B1F801F58}"/>
              </a:ext>
            </a:extLst>
          </p:cNvPr>
          <p:cNvGrpSpPr/>
          <p:nvPr/>
        </p:nvGrpSpPr>
        <p:grpSpPr>
          <a:xfrm>
            <a:off x="473869" y="4776788"/>
            <a:ext cx="10906125" cy="704169"/>
            <a:chOff x="473869" y="4776788"/>
            <a:chExt cx="10906125" cy="70416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A427C7D-62E2-A84E-91D9-6334E6C27BC0}"/>
                </a:ext>
              </a:extLst>
            </p:cNvPr>
            <p:cNvSpPr/>
            <p:nvPr/>
          </p:nvSpPr>
          <p:spPr>
            <a:xfrm>
              <a:off x="473869" y="4776788"/>
              <a:ext cx="2195512" cy="704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latin typeface="Courier" pitchFamily="2" charset="0"/>
                </a:rPr>
                <a:t>Control</a:t>
              </a:r>
            </a:p>
            <a:p>
              <a:pPr algn="ctr"/>
              <a:r>
                <a:rPr kumimoji="1" lang="en-US" altLang="zh-CN" sz="2800" dirty="0">
                  <a:latin typeface="Courier" pitchFamily="2" charset="0"/>
                </a:rPr>
                <a:t>Goroutine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6303AD79-6205-BF43-B7C3-7ABD68371D5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69381" y="5128873"/>
              <a:ext cx="87106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9F8E642-B6C7-4A4A-A185-5B5A68C3B8DE}"/>
              </a:ext>
            </a:extLst>
          </p:cNvPr>
          <p:cNvGrpSpPr/>
          <p:nvPr/>
        </p:nvGrpSpPr>
        <p:grpSpPr>
          <a:xfrm>
            <a:off x="1907215" y="2906878"/>
            <a:ext cx="2028825" cy="2199934"/>
            <a:chOff x="2312193" y="2928938"/>
            <a:chExt cx="2028825" cy="2199934"/>
          </a:xfrm>
        </p:grpSpPr>
        <p:sp>
          <p:nvSpPr>
            <p:cNvPr id="14" name="上箭头 13">
              <a:extLst>
                <a:ext uri="{FF2B5EF4-FFF2-40B4-BE49-F238E27FC236}">
                  <a16:creationId xmlns:a16="http://schemas.microsoft.com/office/drawing/2014/main" id="{577FA02A-59AE-2F4E-A6C1-A37DCEB90169}"/>
                </a:ext>
              </a:extLst>
            </p:cNvPr>
            <p:cNvSpPr/>
            <p:nvPr/>
          </p:nvSpPr>
          <p:spPr>
            <a:xfrm>
              <a:off x="3033712" y="2928938"/>
              <a:ext cx="585788" cy="219993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E6F65C8-B1CB-6044-827F-517102270738}"/>
                </a:ext>
              </a:extLst>
            </p:cNvPr>
            <p:cNvSpPr txBox="1"/>
            <p:nvPr/>
          </p:nvSpPr>
          <p:spPr>
            <a:xfrm>
              <a:off x="2312193" y="3635931"/>
              <a:ext cx="202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Monaco" pitchFamily="2" charset="0"/>
                </a:rPr>
                <a:t>go </a:t>
              </a:r>
              <a:r>
                <a:rPr kumimoji="1" lang="en-US" altLang="zh-CN" dirty="0" err="1">
                  <a:latin typeface="Monaco" pitchFamily="2" charset="0"/>
                </a:rPr>
                <a:t>data_conn</a:t>
              </a:r>
              <a:r>
                <a:rPr kumimoji="1" lang="en-US" altLang="zh-CN" dirty="0">
                  <a:latin typeface="Monaco" pitchFamily="2" charset="0"/>
                </a:rPr>
                <a:t>()</a:t>
              </a:r>
              <a:endParaRPr kumimoji="1" lang="zh-CN" altLang="en-US" dirty="0">
                <a:latin typeface="Monaco" pitchFamily="2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939416-CA93-204F-B51B-A3C89F7D25EE}"/>
              </a:ext>
            </a:extLst>
          </p:cNvPr>
          <p:cNvGrpSpPr/>
          <p:nvPr/>
        </p:nvGrpSpPr>
        <p:grpSpPr>
          <a:xfrm>
            <a:off x="1879399" y="2155423"/>
            <a:ext cx="9124950" cy="704169"/>
            <a:chOff x="2228850" y="2177484"/>
            <a:chExt cx="9124950" cy="70416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975EA0-047E-AE4C-AA3D-0343CE641CFC}"/>
                </a:ext>
              </a:extLst>
            </p:cNvPr>
            <p:cNvSpPr/>
            <p:nvPr/>
          </p:nvSpPr>
          <p:spPr>
            <a:xfrm>
              <a:off x="2228850" y="2177484"/>
              <a:ext cx="2195512" cy="704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latin typeface="Courier" pitchFamily="2" charset="0"/>
                </a:rPr>
                <a:t>Data</a:t>
              </a:r>
            </a:p>
            <a:p>
              <a:pPr algn="ctr"/>
              <a:r>
                <a:rPr kumimoji="1" lang="en-US" altLang="zh-CN" sz="2800" dirty="0">
                  <a:latin typeface="Courier" pitchFamily="2" charset="0"/>
                </a:rPr>
                <a:t>Goroutine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107A623-CE06-8649-966C-60C7DA6E23B5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62" y="2529568"/>
              <a:ext cx="69294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834AE16A-4636-1441-B28D-84C338B5E35F}"/>
              </a:ext>
            </a:extLst>
          </p:cNvPr>
          <p:cNvSpPr/>
          <p:nvPr/>
        </p:nvSpPr>
        <p:spPr>
          <a:xfrm>
            <a:off x="4207503" y="2155422"/>
            <a:ext cx="1796143" cy="7041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Monaco" pitchFamily="2" charset="0"/>
              </a:rPr>
              <a:t>net.Listen</a:t>
            </a:r>
            <a:r>
              <a:rPr kumimoji="1" lang="en-US" altLang="zh-CN" dirty="0">
                <a:latin typeface="Monaco" pitchFamily="2" charset="0"/>
              </a:rPr>
              <a:t>()</a:t>
            </a:r>
            <a:endParaRPr kumimoji="1" lang="zh-CN" altLang="en-US" dirty="0">
              <a:latin typeface="Monaco" pitchFamily="2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F6835BC-3BD8-0545-87F4-EA1874F9B763}"/>
              </a:ext>
            </a:extLst>
          </p:cNvPr>
          <p:cNvGrpSpPr/>
          <p:nvPr/>
        </p:nvGrpSpPr>
        <p:grpSpPr>
          <a:xfrm rot="10800000">
            <a:off x="5960406" y="2211270"/>
            <a:ext cx="2393663" cy="2873481"/>
            <a:chOff x="1836881" y="2928938"/>
            <a:chExt cx="2393663" cy="2507129"/>
          </a:xfrm>
        </p:grpSpPr>
        <p:sp>
          <p:nvSpPr>
            <p:cNvPr id="26" name="上箭头 25">
              <a:extLst>
                <a:ext uri="{FF2B5EF4-FFF2-40B4-BE49-F238E27FC236}">
                  <a16:creationId xmlns:a16="http://schemas.microsoft.com/office/drawing/2014/main" id="{B55B30D2-08A8-7C4F-A076-F5F092F5F814}"/>
                </a:ext>
              </a:extLst>
            </p:cNvPr>
            <p:cNvSpPr/>
            <p:nvPr/>
          </p:nvSpPr>
          <p:spPr>
            <a:xfrm>
              <a:off x="3033712" y="2928938"/>
              <a:ext cx="585788" cy="219993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D7C6D8-E1A0-2349-83E5-4960B9E59DFA}"/>
                </a:ext>
              </a:extLst>
            </p:cNvPr>
            <p:cNvSpPr txBox="1"/>
            <p:nvPr/>
          </p:nvSpPr>
          <p:spPr>
            <a:xfrm rot="10800000">
              <a:off x="1836881" y="5113823"/>
              <a:ext cx="2393663" cy="32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atin typeface="Monaco" pitchFamily="2" charset="0"/>
                </a:rPr>
                <a:t>chan</a:t>
              </a:r>
              <a:r>
                <a:rPr kumimoji="1" lang="en-US" altLang="zh-CN" dirty="0">
                  <a:latin typeface="Monaco" pitchFamily="2" charset="0"/>
                </a:rPr>
                <a:t> &lt;- </a:t>
              </a:r>
              <a:r>
                <a:rPr kumimoji="1" lang="en-US" altLang="zh-CN" dirty="0" err="1">
                  <a:latin typeface="Monaco" pitchFamily="2" charset="0"/>
                </a:rPr>
                <a:t>addr</a:t>
              </a:r>
              <a:r>
                <a:rPr kumimoji="1" lang="en-US" altLang="zh-CN" dirty="0">
                  <a:latin typeface="Monaco" pitchFamily="2" charset="0"/>
                </a:rPr>
                <a:t> </a:t>
              </a:r>
              <a:endParaRPr kumimoji="1" lang="zh-CN" altLang="en-US" dirty="0">
                <a:latin typeface="Monaco" pitchFamily="2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B24E380F-6D2C-A946-AEF3-EBA40CEA22A6}"/>
              </a:ext>
            </a:extLst>
          </p:cNvPr>
          <p:cNvSpPr txBox="1"/>
          <p:nvPr/>
        </p:nvSpPr>
        <p:spPr>
          <a:xfrm>
            <a:off x="5779216" y="5079597"/>
            <a:ext cx="23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Monaco" pitchFamily="2" charset="0"/>
              </a:rPr>
              <a:t>addr</a:t>
            </a:r>
            <a:r>
              <a:rPr kumimoji="1" lang="en-US" altLang="zh-CN" dirty="0">
                <a:latin typeface="Monaco" pitchFamily="2" charset="0"/>
              </a:rPr>
              <a:t> := &lt;-</a:t>
            </a:r>
            <a:r>
              <a:rPr kumimoji="1" lang="en-US" altLang="zh-CN" dirty="0" err="1">
                <a:latin typeface="Monaco" pitchFamily="2" charset="0"/>
              </a:rPr>
              <a:t>chan</a:t>
            </a:r>
            <a:r>
              <a:rPr kumimoji="1" lang="en-US" altLang="zh-CN" dirty="0">
                <a:latin typeface="Monaco" pitchFamily="2" charset="0"/>
              </a:rPr>
              <a:t> </a:t>
            </a:r>
            <a:endParaRPr kumimoji="1" lang="zh-CN" altLang="en-US" dirty="0">
              <a:latin typeface="Monaco" pitchFamily="2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7A6AB4B7-3C42-A245-B4ED-FFA756161BEB}"/>
              </a:ext>
            </a:extLst>
          </p:cNvPr>
          <p:cNvSpPr/>
          <p:nvPr/>
        </p:nvSpPr>
        <p:spPr>
          <a:xfrm>
            <a:off x="7912805" y="4776787"/>
            <a:ext cx="1796143" cy="7041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onaco" pitchFamily="2" charset="0"/>
              </a:rPr>
              <a:t>PORT (...)</a:t>
            </a:r>
            <a:endParaRPr kumimoji="1" lang="zh-CN" altLang="en-US" dirty="0">
              <a:latin typeface="Monaco" pitchFamily="2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6062B75-8046-614B-BDE1-FC4EA16D535B}"/>
              </a:ext>
            </a:extLst>
          </p:cNvPr>
          <p:cNvGrpSpPr/>
          <p:nvPr/>
        </p:nvGrpSpPr>
        <p:grpSpPr>
          <a:xfrm rot="10800000">
            <a:off x="9785897" y="2206116"/>
            <a:ext cx="2393663" cy="2873481"/>
            <a:chOff x="1836881" y="2928938"/>
            <a:chExt cx="2393663" cy="2507129"/>
          </a:xfrm>
        </p:grpSpPr>
        <p:sp>
          <p:nvSpPr>
            <p:cNvPr id="31" name="上箭头 30">
              <a:extLst>
                <a:ext uri="{FF2B5EF4-FFF2-40B4-BE49-F238E27FC236}">
                  <a16:creationId xmlns:a16="http://schemas.microsoft.com/office/drawing/2014/main" id="{CCDF05D4-6EC2-1D4F-9D9E-F65071399802}"/>
                </a:ext>
              </a:extLst>
            </p:cNvPr>
            <p:cNvSpPr/>
            <p:nvPr/>
          </p:nvSpPr>
          <p:spPr>
            <a:xfrm>
              <a:off x="3033712" y="2928938"/>
              <a:ext cx="585788" cy="219993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33A24A1-6A55-3841-B34E-46B90C060F18}"/>
                </a:ext>
              </a:extLst>
            </p:cNvPr>
            <p:cNvSpPr txBox="1"/>
            <p:nvPr/>
          </p:nvSpPr>
          <p:spPr>
            <a:xfrm rot="10800000">
              <a:off x="1836881" y="5113823"/>
              <a:ext cx="2393663" cy="322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atin typeface="Monaco" pitchFamily="2" charset="0"/>
                </a:rPr>
                <a:t>chan</a:t>
              </a:r>
              <a:r>
                <a:rPr kumimoji="1" lang="en-US" altLang="zh-CN" dirty="0">
                  <a:latin typeface="Monaco" pitchFamily="2" charset="0"/>
                </a:rPr>
                <a:t> &lt;- conn </a:t>
              </a:r>
              <a:endParaRPr kumimoji="1" lang="zh-CN" altLang="en-US" dirty="0">
                <a:latin typeface="Monaco" pitchFamily="2" charset="0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D5FCD68-378A-FD45-8795-C917AFC68101}"/>
              </a:ext>
            </a:extLst>
          </p:cNvPr>
          <p:cNvSpPr txBox="1"/>
          <p:nvPr/>
        </p:nvSpPr>
        <p:spPr>
          <a:xfrm>
            <a:off x="9708948" y="5106812"/>
            <a:ext cx="239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Monaco" pitchFamily="2" charset="0"/>
              </a:rPr>
              <a:t>conn := &lt;-</a:t>
            </a:r>
            <a:r>
              <a:rPr kumimoji="1" lang="en-US" altLang="zh-CN" dirty="0" err="1">
                <a:latin typeface="Monaco" pitchFamily="2" charset="0"/>
              </a:rPr>
              <a:t>chan</a:t>
            </a:r>
            <a:r>
              <a:rPr kumimoji="1" lang="en-US" altLang="zh-CN" dirty="0">
                <a:latin typeface="Monaco" pitchFamily="2" charset="0"/>
              </a:rPr>
              <a:t> </a:t>
            </a:r>
            <a:endParaRPr kumimoji="1" lang="zh-CN" altLang="en-US" dirty="0">
              <a:latin typeface="Monac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/>
      <p:bldP spid="29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8632F-D247-5E4E-B133-47C85892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IO and Network Packages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E25D3E-F3FA-E746-8341-C6BA30BB7741}"/>
              </a:ext>
            </a:extLst>
          </p:cNvPr>
          <p:cNvSpPr/>
          <p:nvPr/>
        </p:nvSpPr>
        <p:spPr>
          <a:xfrm>
            <a:off x="2935061" y="1690688"/>
            <a:ext cx="6183086" cy="43508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Google Shape;227;p25">
            <a:extLst>
              <a:ext uri="{FF2B5EF4-FFF2-40B4-BE49-F238E27FC236}">
                <a16:creationId xmlns:a16="http://schemas.microsoft.com/office/drawing/2014/main" id="{2D9457CD-0B99-2047-A77E-A345E851B902}"/>
              </a:ext>
            </a:extLst>
          </p:cNvPr>
          <p:cNvSpPr txBox="1">
            <a:spLocks/>
          </p:cNvSpPr>
          <p:nvPr/>
        </p:nvSpPr>
        <p:spPr>
          <a:xfrm>
            <a:off x="3005818" y="1958644"/>
            <a:ext cx="6041572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Make a TCP connect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conn, _ :=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net.Dial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tcp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e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addr</a:t>
            </a:r>
            <a:r>
              <a:rPr lang="e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altLang="zh-C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altLang="zh-C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Send a local file to connect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altLang="zh-C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io.Copy</a:t>
            </a: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(f, conn)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" altLang="zh-CN" sz="2400" dirty="0">
              <a:solidFill>
                <a:srgbClr val="666666"/>
              </a:solidFill>
              <a:latin typeface="Monaco" pitchFamily="2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// Save conn data to local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altLang="zh-CN" sz="2400" dirty="0" err="1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io.Copy</a:t>
            </a:r>
            <a:r>
              <a:rPr lang="en" altLang="zh-CN" sz="2400" dirty="0">
                <a:solidFill>
                  <a:srgbClr val="666666"/>
                </a:solidFill>
                <a:latin typeface="Monaco" pitchFamily="2" charset="0"/>
                <a:ea typeface="Menlo" panose="020B0609030804020204" pitchFamily="49" charset="0"/>
                <a:cs typeface="Menlo" panose="020B0609030804020204" pitchFamily="49" charset="0"/>
              </a:rPr>
              <a:t>(conn, f)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8AA28F8A-B9B6-F346-B446-6DC04D919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4602" y="3189510"/>
            <a:ext cx="2699656" cy="2699656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37B910F6-C057-3E4B-9763-304EA8701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4145" y="3828029"/>
            <a:ext cx="2699655" cy="269965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43F7D910-1D7C-9F42-8B24-FF1AFA3CC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36" y="3045170"/>
            <a:ext cx="3458216" cy="31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BBB8-CB5E-CC4F-B043-3519692A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Stream Model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69E1A7-EF23-294D-9D44-A47E358584EB}"/>
              </a:ext>
            </a:extLst>
          </p:cNvPr>
          <p:cNvGrpSpPr/>
          <p:nvPr/>
        </p:nvGrpSpPr>
        <p:grpSpPr>
          <a:xfrm>
            <a:off x="2035628" y="1690687"/>
            <a:ext cx="2525486" cy="1405507"/>
            <a:chOff x="1915884" y="4027714"/>
            <a:chExt cx="2525486" cy="140550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1F829F-16B4-554B-9AB1-C72E598B7DEA}"/>
                </a:ext>
              </a:extLst>
            </p:cNvPr>
            <p:cNvSpPr/>
            <p:nvPr/>
          </p:nvSpPr>
          <p:spPr>
            <a:xfrm>
              <a:off x="1915884" y="4027714"/>
              <a:ext cx="947058" cy="1405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C36D894B-85B9-044D-BA03-93265ECB76E7}"/>
                </a:ext>
              </a:extLst>
            </p:cNvPr>
            <p:cNvSpPr/>
            <p:nvPr/>
          </p:nvSpPr>
          <p:spPr>
            <a:xfrm>
              <a:off x="1915884" y="4027714"/>
              <a:ext cx="2525486" cy="140550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Monaco" pitchFamily="2" charset="0"/>
                </a:rPr>
                <a:t>File</a:t>
              </a:r>
              <a:endParaRPr kumimoji="1" lang="zh-CN" altLang="en-US" dirty="0">
                <a:solidFill>
                  <a:schemeClr val="tx1"/>
                </a:solidFill>
                <a:latin typeface="Monaco" pitchFamily="2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5E89DD-A823-F34C-BF09-7DC9BE39D894}"/>
              </a:ext>
            </a:extLst>
          </p:cNvPr>
          <p:cNvGrpSpPr/>
          <p:nvPr/>
        </p:nvGrpSpPr>
        <p:grpSpPr>
          <a:xfrm>
            <a:off x="8033654" y="1690686"/>
            <a:ext cx="2999017" cy="1405509"/>
            <a:chOff x="8033654" y="1690686"/>
            <a:chExt cx="2999017" cy="140550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F06C77C-9047-FE4E-AE20-C247FC6B328F}"/>
                </a:ext>
              </a:extLst>
            </p:cNvPr>
            <p:cNvGrpSpPr/>
            <p:nvPr/>
          </p:nvGrpSpPr>
          <p:grpSpPr>
            <a:xfrm>
              <a:off x="8033654" y="1690686"/>
              <a:ext cx="2525487" cy="1405509"/>
              <a:chOff x="1513116" y="4027712"/>
              <a:chExt cx="2928254" cy="1405509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590C511-E116-9F43-9DAC-240795F1830E}"/>
                  </a:ext>
                </a:extLst>
              </p:cNvPr>
              <p:cNvSpPr/>
              <p:nvPr/>
            </p:nvSpPr>
            <p:spPr>
              <a:xfrm>
                <a:off x="3494312" y="4027712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燕尾形 10">
                <a:extLst>
                  <a:ext uri="{FF2B5EF4-FFF2-40B4-BE49-F238E27FC236}">
                    <a16:creationId xmlns:a16="http://schemas.microsoft.com/office/drawing/2014/main" id="{273393E7-5A27-924E-B5DF-4759165CE12D}"/>
                  </a:ext>
                </a:extLst>
              </p:cNvPr>
              <p:cNvSpPr/>
              <p:nvPr/>
            </p:nvSpPr>
            <p:spPr>
              <a:xfrm>
                <a:off x="1513116" y="4027714"/>
                <a:ext cx="2928254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4F39754-E2C7-274E-A45A-D15B7346C7CE}"/>
                </a:ext>
              </a:extLst>
            </p:cNvPr>
            <p:cNvSpPr txBox="1"/>
            <p:nvPr/>
          </p:nvSpPr>
          <p:spPr>
            <a:xfrm>
              <a:off x="8735785" y="2131829"/>
              <a:ext cx="2296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>
                  <a:latin typeface="Monaco" pitchFamily="2" charset="0"/>
                </a:rPr>
                <a:t>net.Conn</a:t>
              </a:r>
              <a:endParaRPr kumimoji="1" lang="zh-CN" altLang="en-US" sz="2800" dirty="0">
                <a:latin typeface="Monaco" pitchFamily="2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FA7A24B-B8A3-2B4B-B046-0F5F7B7CA24E}"/>
              </a:ext>
            </a:extLst>
          </p:cNvPr>
          <p:cNvSpPr txBox="1"/>
          <p:nvPr/>
        </p:nvSpPr>
        <p:spPr>
          <a:xfrm>
            <a:off x="4212765" y="3275725"/>
            <a:ext cx="376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io.Copy</a:t>
            </a:r>
            <a:r>
              <a:rPr kumimoji="1" lang="en-US" altLang="zh-CN" sz="2800" dirty="0">
                <a:latin typeface="Monaco" pitchFamily="2" charset="0"/>
              </a:rPr>
              <a:t>(</a:t>
            </a:r>
            <a:r>
              <a:rPr kumimoji="1" lang="en-US" altLang="zh-CN" sz="2800" dirty="0" err="1">
                <a:latin typeface="Monaco" pitchFamily="2" charset="0"/>
              </a:rPr>
              <a:t>dst</a:t>
            </a:r>
            <a:r>
              <a:rPr kumimoji="1" lang="en-US" altLang="zh-CN" sz="2800" dirty="0">
                <a:latin typeface="Monaco" pitchFamily="2" charset="0"/>
              </a:rPr>
              <a:t>, </a:t>
            </a:r>
            <a:r>
              <a:rPr kumimoji="1" lang="en-US" altLang="zh-CN" sz="2800" dirty="0" err="1">
                <a:latin typeface="Monaco" pitchFamily="2" charset="0"/>
              </a:rPr>
              <a:t>src</a:t>
            </a:r>
            <a:r>
              <a:rPr kumimoji="1" lang="en-US" altLang="zh-CN" sz="2800" dirty="0">
                <a:latin typeface="Monaco" pitchFamily="2" charset="0"/>
              </a:rPr>
              <a:t>)</a:t>
            </a:r>
            <a:endParaRPr kumimoji="1" lang="zh-CN" altLang="en-US" sz="2800" dirty="0">
              <a:latin typeface="Monaco" pitchFamily="2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BAE87C-46EB-694A-9722-6DD7FFCD2997}"/>
              </a:ext>
            </a:extLst>
          </p:cNvPr>
          <p:cNvGrpSpPr/>
          <p:nvPr/>
        </p:nvGrpSpPr>
        <p:grpSpPr>
          <a:xfrm>
            <a:off x="3886200" y="4139971"/>
            <a:ext cx="4800599" cy="1405509"/>
            <a:chOff x="3886200" y="4139971"/>
            <a:chExt cx="4800599" cy="140550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D611604-D9BC-2043-B8AC-B2DB0F53CF11}"/>
                </a:ext>
              </a:extLst>
            </p:cNvPr>
            <p:cNvGrpSpPr/>
            <p:nvPr/>
          </p:nvGrpSpPr>
          <p:grpSpPr>
            <a:xfrm>
              <a:off x="3886200" y="4139973"/>
              <a:ext cx="2525486" cy="1405507"/>
              <a:chOff x="1915884" y="4027714"/>
              <a:chExt cx="2525486" cy="1405507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E657A36-3843-6249-96AA-D4D1EA3B70DC}"/>
                  </a:ext>
                </a:extLst>
              </p:cNvPr>
              <p:cNvSpPr/>
              <p:nvPr/>
            </p:nvSpPr>
            <p:spPr>
              <a:xfrm>
                <a:off x="1915884" y="4027714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燕尾形 17">
                <a:extLst>
                  <a:ext uri="{FF2B5EF4-FFF2-40B4-BE49-F238E27FC236}">
                    <a16:creationId xmlns:a16="http://schemas.microsoft.com/office/drawing/2014/main" id="{D0335A28-F18C-9847-B3A2-9136131B6954}"/>
                  </a:ext>
                </a:extLst>
              </p:cNvPr>
              <p:cNvSpPr/>
              <p:nvPr/>
            </p:nvSpPr>
            <p:spPr>
              <a:xfrm>
                <a:off x="1915884" y="4027714"/>
                <a:ext cx="2525486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  <a:latin typeface="Monaco" pitchFamily="2" charset="0"/>
                  </a:rPr>
                  <a:t>File</a:t>
                </a:r>
                <a:endParaRPr kumimoji="1" lang="zh-CN" altLang="en-US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8E8EA17-A350-394B-B2B4-811F4CB7CF82}"/>
                </a:ext>
              </a:extLst>
            </p:cNvPr>
            <p:cNvGrpSpPr/>
            <p:nvPr/>
          </p:nvGrpSpPr>
          <p:grpSpPr>
            <a:xfrm>
              <a:off x="5687782" y="4139971"/>
              <a:ext cx="2999017" cy="1405509"/>
              <a:chOff x="8033654" y="1690686"/>
              <a:chExt cx="2999017" cy="1405509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FF07A93D-7B48-DD4C-A665-CCBECD0ADCA2}"/>
                  </a:ext>
                </a:extLst>
              </p:cNvPr>
              <p:cNvGrpSpPr/>
              <p:nvPr/>
            </p:nvGrpSpPr>
            <p:grpSpPr>
              <a:xfrm>
                <a:off x="8033654" y="1690686"/>
                <a:ext cx="2525487" cy="1405509"/>
                <a:chOff x="1513116" y="4027712"/>
                <a:chExt cx="2928254" cy="1405509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863BA30-B03F-364D-A65C-9FD1EF99F7B6}"/>
                    </a:ext>
                  </a:extLst>
                </p:cNvPr>
                <p:cNvSpPr/>
                <p:nvPr/>
              </p:nvSpPr>
              <p:spPr>
                <a:xfrm>
                  <a:off x="3494312" y="4027712"/>
                  <a:ext cx="947058" cy="14055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3" name="燕尾形 22">
                  <a:extLst>
                    <a:ext uri="{FF2B5EF4-FFF2-40B4-BE49-F238E27FC236}">
                      <a16:creationId xmlns:a16="http://schemas.microsoft.com/office/drawing/2014/main" id="{34254376-118C-3F4C-9899-BDE3C43DBA40}"/>
                    </a:ext>
                  </a:extLst>
                </p:cNvPr>
                <p:cNvSpPr/>
                <p:nvPr/>
              </p:nvSpPr>
              <p:spPr>
                <a:xfrm>
                  <a:off x="1513116" y="4027714"/>
                  <a:ext cx="2928254" cy="1405507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solidFill>
                      <a:schemeClr val="tx1"/>
                    </a:solidFill>
                    <a:latin typeface="Monaco" pitchFamily="2" charset="0"/>
                  </a:endParaRPr>
                </a:p>
              </p:txBody>
            </p: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8C9B471-4F43-5B4D-88CF-C1751BCF1DB4}"/>
                  </a:ext>
                </a:extLst>
              </p:cNvPr>
              <p:cNvSpPr txBox="1"/>
              <p:nvPr/>
            </p:nvSpPr>
            <p:spPr>
              <a:xfrm>
                <a:off x="8735785" y="2131829"/>
                <a:ext cx="2296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 err="1">
                    <a:latin typeface="Monaco" pitchFamily="2" charset="0"/>
                  </a:rPr>
                  <a:t>net.Conn</a:t>
                </a:r>
                <a:endParaRPr kumimoji="1" lang="zh-CN" altLang="en-US" sz="2800" dirty="0">
                  <a:latin typeface="Monac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644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BBB8-CB5E-CC4F-B043-3519692A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Example: Compressed Mode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69E1A7-EF23-294D-9D44-A47E358584EB}"/>
              </a:ext>
            </a:extLst>
          </p:cNvPr>
          <p:cNvGrpSpPr/>
          <p:nvPr/>
        </p:nvGrpSpPr>
        <p:grpSpPr>
          <a:xfrm>
            <a:off x="1056095" y="1690685"/>
            <a:ext cx="2525486" cy="1405507"/>
            <a:chOff x="1915884" y="4027714"/>
            <a:chExt cx="2525486" cy="140550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1F829F-16B4-554B-9AB1-C72E598B7DEA}"/>
                </a:ext>
              </a:extLst>
            </p:cNvPr>
            <p:cNvSpPr/>
            <p:nvPr/>
          </p:nvSpPr>
          <p:spPr>
            <a:xfrm>
              <a:off x="1915884" y="4027714"/>
              <a:ext cx="947058" cy="1405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C36D894B-85B9-044D-BA03-93265ECB76E7}"/>
                </a:ext>
              </a:extLst>
            </p:cNvPr>
            <p:cNvSpPr/>
            <p:nvPr/>
          </p:nvSpPr>
          <p:spPr>
            <a:xfrm>
              <a:off x="1915884" y="4027714"/>
              <a:ext cx="2525486" cy="1405507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dirty="0">
                  <a:solidFill>
                    <a:schemeClr val="tx1"/>
                  </a:solidFill>
                  <a:latin typeface="Monaco" pitchFamily="2" charset="0"/>
                </a:rPr>
                <a:t>File</a:t>
              </a:r>
              <a:endParaRPr kumimoji="1" lang="zh-CN" altLang="en-US" dirty="0">
                <a:solidFill>
                  <a:schemeClr val="tx1"/>
                </a:solidFill>
                <a:latin typeface="Monaco" pitchFamily="2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5E89DD-A823-F34C-BF09-7DC9BE39D894}"/>
              </a:ext>
            </a:extLst>
          </p:cNvPr>
          <p:cNvGrpSpPr/>
          <p:nvPr/>
        </p:nvGrpSpPr>
        <p:grpSpPr>
          <a:xfrm>
            <a:off x="8610421" y="1690685"/>
            <a:ext cx="2999017" cy="1405509"/>
            <a:chOff x="8033654" y="1690686"/>
            <a:chExt cx="2999017" cy="140550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F06C77C-9047-FE4E-AE20-C247FC6B328F}"/>
                </a:ext>
              </a:extLst>
            </p:cNvPr>
            <p:cNvGrpSpPr/>
            <p:nvPr/>
          </p:nvGrpSpPr>
          <p:grpSpPr>
            <a:xfrm>
              <a:off x="8033654" y="1690686"/>
              <a:ext cx="2525487" cy="1405509"/>
              <a:chOff x="1513116" y="4027712"/>
              <a:chExt cx="2928254" cy="1405509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590C511-E116-9F43-9DAC-240795F1830E}"/>
                  </a:ext>
                </a:extLst>
              </p:cNvPr>
              <p:cNvSpPr/>
              <p:nvPr/>
            </p:nvSpPr>
            <p:spPr>
              <a:xfrm>
                <a:off x="3494312" y="4027712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燕尾形 10">
                <a:extLst>
                  <a:ext uri="{FF2B5EF4-FFF2-40B4-BE49-F238E27FC236}">
                    <a16:creationId xmlns:a16="http://schemas.microsoft.com/office/drawing/2014/main" id="{273393E7-5A27-924E-B5DF-4759165CE12D}"/>
                  </a:ext>
                </a:extLst>
              </p:cNvPr>
              <p:cNvSpPr/>
              <p:nvPr/>
            </p:nvSpPr>
            <p:spPr>
              <a:xfrm>
                <a:off x="1513116" y="4027714"/>
                <a:ext cx="2928254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4F39754-E2C7-274E-A45A-D15B7346C7CE}"/>
                </a:ext>
              </a:extLst>
            </p:cNvPr>
            <p:cNvSpPr txBox="1"/>
            <p:nvPr/>
          </p:nvSpPr>
          <p:spPr>
            <a:xfrm>
              <a:off x="8735785" y="2131829"/>
              <a:ext cx="2296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 err="1">
                  <a:latin typeface="Monaco" pitchFamily="2" charset="0"/>
                </a:rPr>
                <a:t>net.Conn</a:t>
              </a:r>
              <a:endParaRPr kumimoji="1" lang="zh-CN" altLang="en-US" sz="2800" dirty="0">
                <a:latin typeface="Monaco" pitchFamily="2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3FA7A24B-B8A3-2B4B-B046-0F5F7B7CA24E}"/>
              </a:ext>
            </a:extLst>
          </p:cNvPr>
          <p:cNvSpPr txBox="1"/>
          <p:nvPr/>
        </p:nvSpPr>
        <p:spPr>
          <a:xfrm>
            <a:off x="3301629" y="4625598"/>
            <a:ext cx="3761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io.Copy</a:t>
            </a:r>
            <a:r>
              <a:rPr kumimoji="1" lang="en-US" altLang="zh-CN" sz="2800" dirty="0">
                <a:latin typeface="Monaco" pitchFamily="2" charset="0"/>
              </a:rPr>
              <a:t>(</a:t>
            </a:r>
            <a:r>
              <a:rPr kumimoji="1" lang="en-US" altLang="zh-CN" sz="2800" dirty="0" err="1">
                <a:latin typeface="Monaco" pitchFamily="2" charset="0"/>
              </a:rPr>
              <a:t>dst</a:t>
            </a:r>
            <a:r>
              <a:rPr kumimoji="1" lang="en-US" altLang="zh-CN" sz="2800" dirty="0">
                <a:latin typeface="Monaco" pitchFamily="2" charset="0"/>
              </a:rPr>
              <a:t>, </a:t>
            </a:r>
            <a:r>
              <a:rPr kumimoji="1" lang="en-US" altLang="zh-CN" sz="2800" dirty="0" err="1">
                <a:latin typeface="Monaco" pitchFamily="2" charset="0"/>
              </a:rPr>
              <a:t>src</a:t>
            </a:r>
            <a:r>
              <a:rPr kumimoji="1" lang="en-US" altLang="zh-CN" sz="2800" dirty="0">
                <a:latin typeface="Monaco" pitchFamily="2" charset="0"/>
              </a:rPr>
              <a:t>)</a:t>
            </a:r>
            <a:endParaRPr kumimoji="1" lang="zh-CN" altLang="en-US" sz="2800" dirty="0">
              <a:latin typeface="Monaco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395B702-0F63-2745-86D5-E412438CB19C}"/>
              </a:ext>
            </a:extLst>
          </p:cNvPr>
          <p:cNvSpPr txBox="1"/>
          <p:nvPr/>
        </p:nvSpPr>
        <p:spPr>
          <a:xfrm>
            <a:off x="3301629" y="2895191"/>
            <a:ext cx="5439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err="1">
                <a:latin typeface="Monaco" pitchFamily="2" charset="0"/>
              </a:rPr>
              <a:t>zip.NewWriter</a:t>
            </a:r>
            <a:r>
              <a:rPr kumimoji="1" lang="en-US" altLang="zh-CN" sz="2800" dirty="0">
                <a:latin typeface="Monaco" pitchFamily="2" charset="0"/>
              </a:rPr>
              <a:t>(</a:t>
            </a:r>
            <a:r>
              <a:rPr kumimoji="1" lang="en-US" altLang="zh-CN" sz="2800" dirty="0" err="1">
                <a:latin typeface="Monaco" pitchFamily="2" charset="0"/>
              </a:rPr>
              <a:t>io.Writer</a:t>
            </a:r>
            <a:r>
              <a:rPr kumimoji="1" lang="en-US" altLang="zh-CN" sz="2800" dirty="0">
                <a:latin typeface="Monaco" pitchFamily="2" charset="0"/>
              </a:rPr>
              <a:t>)</a:t>
            </a:r>
            <a:endParaRPr kumimoji="1" lang="zh-CN" altLang="en-US" sz="2800" dirty="0">
              <a:latin typeface="Monaco" pitchFamily="2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6252B5E-E42D-C34C-9E8C-DFE4F81208AE}"/>
              </a:ext>
            </a:extLst>
          </p:cNvPr>
          <p:cNvGrpSpPr/>
          <p:nvPr/>
        </p:nvGrpSpPr>
        <p:grpSpPr>
          <a:xfrm>
            <a:off x="7002963" y="3435547"/>
            <a:ext cx="4132945" cy="1409287"/>
            <a:chOff x="2383971" y="3573914"/>
            <a:chExt cx="4132945" cy="140928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039C3A9-E0E1-FE48-98C6-B6E27BB86985}"/>
                </a:ext>
              </a:extLst>
            </p:cNvPr>
            <p:cNvGrpSpPr/>
            <p:nvPr/>
          </p:nvGrpSpPr>
          <p:grpSpPr>
            <a:xfrm>
              <a:off x="3991429" y="3577692"/>
              <a:ext cx="2525487" cy="1405509"/>
              <a:chOff x="1513116" y="4027712"/>
              <a:chExt cx="2928254" cy="1405509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4" name="燕尾形 33">
                <a:extLst>
                  <a:ext uri="{FF2B5EF4-FFF2-40B4-BE49-F238E27FC236}">
                    <a16:creationId xmlns:a16="http://schemas.microsoft.com/office/drawing/2014/main" id="{2E8C6B07-6D65-7148-BBB9-1E16698C95ED}"/>
                  </a:ext>
                </a:extLst>
              </p:cNvPr>
              <p:cNvSpPr/>
              <p:nvPr/>
            </p:nvSpPr>
            <p:spPr>
              <a:xfrm>
                <a:off x="1513116" y="4027714"/>
                <a:ext cx="2928254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1C60E41-02D0-AA43-994D-AA40B932E8AB}"/>
                  </a:ext>
                </a:extLst>
              </p:cNvPr>
              <p:cNvSpPr/>
              <p:nvPr/>
            </p:nvSpPr>
            <p:spPr>
              <a:xfrm>
                <a:off x="3494312" y="4027712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1472204-1CFF-DB40-A1E5-89614E2FAC9C}"/>
                </a:ext>
              </a:extLst>
            </p:cNvPr>
            <p:cNvGrpSpPr/>
            <p:nvPr/>
          </p:nvGrpSpPr>
          <p:grpSpPr>
            <a:xfrm>
              <a:off x="2383971" y="3573914"/>
              <a:ext cx="3407411" cy="1405507"/>
              <a:chOff x="2383971" y="3573914"/>
              <a:chExt cx="3407411" cy="1405507"/>
            </a:xfrm>
          </p:grpSpPr>
          <p:sp>
            <p:nvSpPr>
              <p:cNvPr id="27" name="燕尾形 26">
                <a:extLst>
                  <a:ext uri="{FF2B5EF4-FFF2-40B4-BE49-F238E27FC236}">
                    <a16:creationId xmlns:a16="http://schemas.microsoft.com/office/drawing/2014/main" id="{039C3318-BA79-EE48-865C-1A0E7B8AE45F}"/>
                  </a:ext>
                </a:extLst>
              </p:cNvPr>
              <p:cNvSpPr/>
              <p:nvPr/>
            </p:nvSpPr>
            <p:spPr>
              <a:xfrm>
                <a:off x="2383971" y="3573914"/>
                <a:ext cx="2318657" cy="1405507"/>
              </a:xfrm>
              <a:prstGeom prst="chevron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1C313C6-03A3-F44E-9CC5-1D0FDD84FD11}"/>
                  </a:ext>
                </a:extLst>
              </p:cNvPr>
              <p:cNvSpPr txBox="1"/>
              <p:nvPr/>
            </p:nvSpPr>
            <p:spPr>
              <a:xfrm>
                <a:off x="3179173" y="4018836"/>
                <a:ext cx="2612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 err="1">
                    <a:latin typeface="Monaco" pitchFamily="2" charset="0"/>
                  </a:rPr>
                  <a:t>zip.Writer</a:t>
                </a:r>
                <a:endParaRPr kumimoji="1" lang="zh-CN" altLang="en-US" sz="2800" dirty="0">
                  <a:latin typeface="Monaco" pitchFamily="2" charset="0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99FD33-16B3-2749-8CD9-2E68B2A4B633}"/>
              </a:ext>
            </a:extLst>
          </p:cNvPr>
          <p:cNvGrpSpPr/>
          <p:nvPr/>
        </p:nvGrpSpPr>
        <p:grpSpPr>
          <a:xfrm>
            <a:off x="2650761" y="5191746"/>
            <a:ext cx="5959660" cy="1409288"/>
            <a:chOff x="3507376" y="5187966"/>
            <a:chExt cx="5959660" cy="140928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377E1211-89AC-D246-BCE1-0AC1A3BB9694}"/>
                </a:ext>
              </a:extLst>
            </p:cNvPr>
            <p:cNvGrpSpPr/>
            <p:nvPr/>
          </p:nvGrpSpPr>
          <p:grpSpPr>
            <a:xfrm>
              <a:off x="5334091" y="5187967"/>
              <a:ext cx="4132945" cy="1409287"/>
              <a:chOff x="2383971" y="3573914"/>
              <a:chExt cx="4132945" cy="1409287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DC391FCB-BF5E-644B-825A-F0B911F5CAE8}"/>
                  </a:ext>
                </a:extLst>
              </p:cNvPr>
              <p:cNvGrpSpPr/>
              <p:nvPr/>
            </p:nvGrpSpPr>
            <p:grpSpPr>
              <a:xfrm>
                <a:off x="3991429" y="3577692"/>
                <a:ext cx="2525487" cy="1405509"/>
                <a:chOff x="1513116" y="4027712"/>
                <a:chExt cx="2928254" cy="1405509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40" name="燕尾形 39">
                  <a:extLst>
                    <a:ext uri="{FF2B5EF4-FFF2-40B4-BE49-F238E27FC236}">
                      <a16:creationId xmlns:a16="http://schemas.microsoft.com/office/drawing/2014/main" id="{2ED93FAB-71A8-9A48-9C94-EB5F39BF9B0D}"/>
                    </a:ext>
                  </a:extLst>
                </p:cNvPr>
                <p:cNvSpPr/>
                <p:nvPr/>
              </p:nvSpPr>
              <p:spPr>
                <a:xfrm>
                  <a:off x="1513116" y="4027714"/>
                  <a:ext cx="2928254" cy="1405507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800" dirty="0">
                    <a:solidFill>
                      <a:schemeClr val="tx1"/>
                    </a:solidFill>
                    <a:latin typeface="Monaco" pitchFamily="2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936D7E9B-223B-E147-B2CE-8C5A2462EC30}"/>
                    </a:ext>
                  </a:extLst>
                </p:cNvPr>
                <p:cNvSpPr/>
                <p:nvPr/>
              </p:nvSpPr>
              <p:spPr>
                <a:xfrm>
                  <a:off x="3494312" y="4027712"/>
                  <a:ext cx="947058" cy="14055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BBF61368-3146-0B4C-90F9-EAAF9D957A1A}"/>
                  </a:ext>
                </a:extLst>
              </p:cNvPr>
              <p:cNvGrpSpPr/>
              <p:nvPr/>
            </p:nvGrpSpPr>
            <p:grpSpPr>
              <a:xfrm>
                <a:off x="2383971" y="3573914"/>
                <a:ext cx="3407411" cy="1405507"/>
                <a:chOff x="2383971" y="3573914"/>
                <a:chExt cx="3407411" cy="1405507"/>
              </a:xfrm>
            </p:grpSpPr>
            <p:sp>
              <p:nvSpPr>
                <p:cNvPr id="38" name="燕尾形 37">
                  <a:extLst>
                    <a:ext uri="{FF2B5EF4-FFF2-40B4-BE49-F238E27FC236}">
                      <a16:creationId xmlns:a16="http://schemas.microsoft.com/office/drawing/2014/main" id="{7852D836-5803-DD47-A496-87225C2725BD}"/>
                    </a:ext>
                  </a:extLst>
                </p:cNvPr>
                <p:cNvSpPr/>
                <p:nvPr/>
              </p:nvSpPr>
              <p:spPr>
                <a:xfrm>
                  <a:off x="2383971" y="3573914"/>
                  <a:ext cx="2318657" cy="1405507"/>
                </a:xfrm>
                <a:prstGeom prst="chevron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  <a:latin typeface="Monaco" pitchFamily="2" charset="0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48E8E02-1F6A-A24D-AE2C-E1892B6FD418}"/>
                    </a:ext>
                  </a:extLst>
                </p:cNvPr>
                <p:cNvSpPr txBox="1"/>
                <p:nvPr/>
              </p:nvSpPr>
              <p:spPr>
                <a:xfrm>
                  <a:off x="3179173" y="4018836"/>
                  <a:ext cx="261220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800" dirty="0" err="1">
                      <a:latin typeface="Monaco" pitchFamily="2" charset="0"/>
                    </a:rPr>
                    <a:t>zip.Writer</a:t>
                  </a:r>
                  <a:endParaRPr kumimoji="1" lang="zh-CN" altLang="en-US" sz="2800" dirty="0">
                    <a:latin typeface="Monaco" pitchFamily="2" charset="0"/>
                  </a:endParaRPr>
                </a:p>
              </p:txBody>
            </p:sp>
          </p:grp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64AC563-C372-2A4A-8495-26E7B4205ACF}"/>
                </a:ext>
              </a:extLst>
            </p:cNvPr>
            <p:cNvGrpSpPr/>
            <p:nvPr/>
          </p:nvGrpSpPr>
          <p:grpSpPr>
            <a:xfrm>
              <a:off x="3507376" y="5187966"/>
              <a:ext cx="2564668" cy="1409286"/>
              <a:chOff x="1909361" y="4031493"/>
              <a:chExt cx="2564668" cy="140928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FB5083B-8FB2-0A46-A223-C52EC2D80BDB}"/>
                  </a:ext>
                </a:extLst>
              </p:cNvPr>
              <p:cNvSpPr/>
              <p:nvPr/>
            </p:nvSpPr>
            <p:spPr>
              <a:xfrm>
                <a:off x="1909361" y="4031493"/>
                <a:ext cx="947058" cy="140550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燕尾形 43">
                <a:extLst>
                  <a:ext uri="{FF2B5EF4-FFF2-40B4-BE49-F238E27FC236}">
                    <a16:creationId xmlns:a16="http://schemas.microsoft.com/office/drawing/2014/main" id="{4486C0C2-1FB6-9344-A45E-5B1390C1FA6B}"/>
                  </a:ext>
                </a:extLst>
              </p:cNvPr>
              <p:cNvSpPr/>
              <p:nvPr/>
            </p:nvSpPr>
            <p:spPr>
              <a:xfrm>
                <a:off x="1948543" y="4035272"/>
                <a:ext cx="2525486" cy="1405507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dirty="0">
                    <a:solidFill>
                      <a:schemeClr val="tx1"/>
                    </a:solidFill>
                    <a:latin typeface="Monaco" pitchFamily="2" charset="0"/>
                  </a:rPr>
                  <a:t>File</a:t>
                </a:r>
                <a:endParaRPr kumimoji="1" lang="zh-CN" altLang="en-US" dirty="0">
                  <a:solidFill>
                    <a:schemeClr val="tx1"/>
                  </a:solidFill>
                  <a:latin typeface="Monac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448</Words>
  <Application>Microsoft Macintosh PowerPoint</Application>
  <PresentationFormat>宽屏</PresentationFormat>
  <Paragraphs>126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American Typewriter</vt:lpstr>
      <vt:lpstr>Andale Mono</vt:lpstr>
      <vt:lpstr>Arial</vt:lpstr>
      <vt:lpstr>Consolas</vt:lpstr>
      <vt:lpstr>Courier</vt:lpstr>
      <vt:lpstr>Futura Medium</vt:lpstr>
      <vt:lpstr>Herculanum</vt:lpstr>
      <vt:lpstr>Monaco</vt:lpstr>
      <vt:lpstr>Office 主题​​</vt:lpstr>
      <vt:lpstr>Implement FTP with Gol</vt:lpstr>
      <vt:lpstr>Gomobile: from Golang to AAR</vt:lpstr>
      <vt:lpstr>3 Reasons to Use Golang</vt:lpstr>
      <vt:lpstr>Build-in Goroutine Support</vt:lpstr>
      <vt:lpstr>Example: Command PORT</vt:lpstr>
      <vt:lpstr>Example: Command PORT</vt:lpstr>
      <vt:lpstr>IO and Network Packages</vt:lpstr>
      <vt:lpstr>Stream Model</vt:lpstr>
      <vt:lpstr>Example: Compressed Mode</vt:lpstr>
      <vt:lpstr>Example: Block Mode</vt:lpstr>
      <vt:lpstr>Example: Block Mode</vt:lpstr>
      <vt:lpstr>Pitfalls (and Solutions)</vt:lpstr>
      <vt:lpstr>Dependencies Injection</vt:lpstr>
      <vt:lpstr>Adapter Pattern</vt:lpstr>
      <vt:lpstr>Thanks! Let’s GO!!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FTP with Go</dc:title>
  <dc:creator>liu qs</dc:creator>
  <cp:lastModifiedBy>liu qs</cp:lastModifiedBy>
  <cp:revision>10</cp:revision>
  <dcterms:created xsi:type="dcterms:W3CDTF">2021-12-19T17:03:06Z</dcterms:created>
  <dcterms:modified xsi:type="dcterms:W3CDTF">2021-12-23T11:33:33Z</dcterms:modified>
</cp:coreProperties>
</file>