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60" r:id="rId6"/>
    <p:sldId id="261" r:id="rId7"/>
    <p:sldId id="287" r:id="rId8"/>
    <p:sldId id="288" r:id="rId9"/>
    <p:sldId id="289" r:id="rId10"/>
    <p:sldId id="290" r:id="rId11"/>
    <p:sldId id="263" r:id="rId12"/>
    <p:sldId id="291" r:id="rId13"/>
    <p:sldId id="282" r:id="rId14"/>
    <p:sldId id="283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, Yi" initials="LY" lastIdx="2" clrIdx="0">
    <p:extLst>
      <p:ext uri="{19B8F6BF-5375-455C-9EA6-DF929625EA0E}">
        <p15:presenceInfo xmlns:p15="http://schemas.microsoft.com/office/powerpoint/2012/main" userId="Le, Y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C277D3-4041-490D-911A-F6EA7165D1CC}">
  <a:tblStyle styleId="{03C277D3-4041-490D-911A-F6EA7165D1C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7" d="100"/>
          <a:sy n="127" d="100"/>
        </p:scale>
        <p:origin x="-936" y="-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r>
              <a:rPr lang="en"/>
              <a:t>brief intro</a:t>
            </a:r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404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991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134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093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36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143000" y="841771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143000" y="2701527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23888" y="3442099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2984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29843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629843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87390" y="740571"/>
            <a:ext cx="4629299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0700" marR="0" lvl="1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29842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887390" y="740571"/>
            <a:ext cx="4629299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29842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940301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3500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349474" y="-447055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SzPct val="78571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.douban.com/146782/widget/notes/15517178/note/321146275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hyperlink" Target="https://en.wikipedia.org/wiki/Spike-and-slab_variable_selection" TargetMode="External"/><Relationship Id="rId4" Type="http://schemas.openxmlformats.org/officeDocument/2006/relationships/hyperlink" Target="https://en.wikipedia.org/wiki/Bayesian_structural_time_seri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1735281" y="506060"/>
            <a:ext cx="4959600" cy="808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Fall 2017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ct val="25000"/>
              <a:buFont typeface="Arial"/>
              <a:buNone/>
            </a:pPr>
            <a:r>
              <a:rPr lang="en" sz="2100" b="1" dirty="0">
                <a:solidFill>
                  <a:srgbClr val="1E4E79"/>
                </a:solidFill>
              </a:rPr>
              <a:t>DATS 6450 </a:t>
            </a:r>
            <a:r>
              <a:rPr lang="en" sz="2100" dirty="0">
                <a:solidFill>
                  <a:srgbClr val="1E4E79"/>
                </a:solidFill>
              </a:rPr>
              <a:t>Final </a:t>
            </a:r>
            <a:r>
              <a:rPr lang="en" sz="2100" b="0" i="0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Presentation 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735275" y="4057650"/>
            <a:ext cx="6750600" cy="304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5885"/>
              </a:buClr>
              <a:buSzPct val="25000"/>
              <a:buFont typeface="Arial"/>
              <a:buNone/>
            </a:pPr>
            <a:r>
              <a:rPr lang="en" sz="1500" dirty="0">
                <a:solidFill>
                  <a:srgbClr val="0A5885"/>
                </a:solidFill>
              </a:rPr>
              <a:t>Yi Le</a:t>
            </a:r>
          </a:p>
        </p:txBody>
      </p:sp>
      <p:cxnSp>
        <p:nvCxnSpPr>
          <p:cNvPr id="131" name="Shape 131"/>
          <p:cNvCxnSpPr/>
          <p:nvPr/>
        </p:nvCxnSpPr>
        <p:spPr>
          <a:xfrm>
            <a:off x="1735280" y="1514464"/>
            <a:ext cx="6669000" cy="0"/>
          </a:xfrm>
          <a:prstGeom prst="straightConnector1">
            <a:avLst/>
          </a:prstGeom>
          <a:noFill/>
          <a:ln w="9525" cap="flat" cmpd="sng">
            <a:solidFill>
              <a:srgbClr val="CAB48E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2" name="Shape 132"/>
          <p:cNvSpPr txBox="1"/>
          <p:nvPr/>
        </p:nvSpPr>
        <p:spPr>
          <a:xfrm>
            <a:off x="1735275" y="1871062"/>
            <a:ext cx="6669000" cy="18300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lvl="0">
              <a:buClr>
                <a:srgbClr val="0070C0"/>
              </a:buClr>
              <a:buSzPct val="25000"/>
            </a:pPr>
            <a:r>
              <a:rPr lang="en" sz="3000" dirty="0">
                <a:solidFill>
                  <a:srgbClr val="0A5885"/>
                </a:solidFill>
              </a:rPr>
              <a:t>Bayesian Inference for a Time Series</a:t>
            </a:r>
          </a:p>
        </p:txBody>
      </p:sp>
      <p:grpSp>
        <p:nvGrpSpPr>
          <p:cNvPr id="133" name="Shape 133"/>
          <p:cNvGrpSpPr/>
          <p:nvPr/>
        </p:nvGrpSpPr>
        <p:grpSpPr>
          <a:xfrm>
            <a:off x="0" y="0"/>
            <a:ext cx="1257300" cy="5143499"/>
            <a:chOff x="0" y="1"/>
            <a:chExt cx="1676400" cy="6858000"/>
          </a:xfrm>
        </p:grpSpPr>
        <p:sp>
          <p:nvSpPr>
            <p:cNvPr id="134" name="Shape 134"/>
            <p:cNvSpPr/>
            <p:nvPr/>
          </p:nvSpPr>
          <p:spPr>
            <a:xfrm>
              <a:off x="0" y="1"/>
              <a:ext cx="1676400" cy="6858000"/>
            </a:xfrm>
            <a:prstGeom prst="rect">
              <a:avLst/>
            </a:prstGeom>
            <a:solidFill>
              <a:srgbClr val="0A5885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5" name="Shape 135" descr="GW 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3" y="415639"/>
              <a:ext cx="1219200" cy="857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1406600" y="297796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A5885"/>
                </a:solidFill>
              </a:rPr>
              <a:t>Results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1406600" y="1104635"/>
            <a:ext cx="75621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Bayesian Inference</a:t>
            </a:r>
          </a:p>
          <a:p>
            <a:pPr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0" name="Shape 200"/>
          <p:cNvGrpSpPr/>
          <p:nvPr/>
        </p:nvGrpSpPr>
        <p:grpSpPr>
          <a:xfrm>
            <a:off x="0" y="0"/>
            <a:ext cx="1257300" cy="5143499"/>
            <a:chOff x="0" y="1"/>
            <a:chExt cx="1676400" cy="6858000"/>
          </a:xfrm>
        </p:grpSpPr>
        <p:sp>
          <p:nvSpPr>
            <p:cNvPr id="201" name="Shape 201"/>
            <p:cNvSpPr/>
            <p:nvPr/>
          </p:nvSpPr>
          <p:spPr>
            <a:xfrm>
              <a:off x="0" y="1"/>
              <a:ext cx="1676400" cy="6858000"/>
            </a:xfrm>
            <a:prstGeom prst="rect">
              <a:avLst/>
            </a:prstGeom>
            <a:solidFill>
              <a:srgbClr val="0A5885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2" name="Shape 202" descr="GW 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3" y="415639"/>
              <a:ext cx="1219200" cy="857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134" y="1611316"/>
            <a:ext cx="2921482" cy="2437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1406600" y="297796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A5885"/>
                </a:solidFill>
              </a:rPr>
              <a:t>Results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1406600" y="1104635"/>
            <a:ext cx="75621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 Structural Time Series (BSTS)</a:t>
            </a:r>
          </a:p>
          <a:p>
            <a:pPr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0" name="Shape 200"/>
          <p:cNvGrpSpPr/>
          <p:nvPr/>
        </p:nvGrpSpPr>
        <p:grpSpPr>
          <a:xfrm>
            <a:off x="0" y="0"/>
            <a:ext cx="1257300" cy="5143499"/>
            <a:chOff x="0" y="1"/>
            <a:chExt cx="1676400" cy="6858000"/>
          </a:xfrm>
        </p:grpSpPr>
        <p:sp>
          <p:nvSpPr>
            <p:cNvPr id="201" name="Shape 201"/>
            <p:cNvSpPr/>
            <p:nvPr/>
          </p:nvSpPr>
          <p:spPr>
            <a:xfrm>
              <a:off x="0" y="1"/>
              <a:ext cx="1676400" cy="6858000"/>
            </a:xfrm>
            <a:prstGeom prst="rect">
              <a:avLst/>
            </a:prstGeom>
            <a:solidFill>
              <a:srgbClr val="0A5885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2" name="Shape 202" descr="GW 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3" y="415639"/>
              <a:ext cx="1219200" cy="857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614" y="1504629"/>
            <a:ext cx="4814768" cy="318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8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406600" y="202021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A5885"/>
                </a:solidFill>
              </a:rPr>
              <a:t>References 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1257300" y="1142470"/>
            <a:ext cx="78867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Scott, S. L., &amp; Varian, H. R. (2014). Predicting the present with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bayesian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structural time series. International Journal of Mathematical Modelling and Numerical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Optimisation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5(1-2), 4-23.</a:t>
            </a:r>
          </a:p>
          <a:p>
            <a:pPr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https://site.douban.com/146782/widget/notes/15517178/note/321146275/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https://en.wikipedia.org/wiki/Bayesian_structural_time_series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https://en.wikipedia.org/wiki/Spike-and-slab_variable_selection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200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endParaRPr sz="1200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2" name="Shape 412"/>
          <p:cNvGrpSpPr/>
          <p:nvPr/>
        </p:nvGrpSpPr>
        <p:grpSpPr>
          <a:xfrm>
            <a:off x="0" y="0"/>
            <a:ext cx="1257300" cy="5143499"/>
            <a:chOff x="0" y="1"/>
            <a:chExt cx="1676400" cy="6858000"/>
          </a:xfrm>
        </p:grpSpPr>
        <p:sp>
          <p:nvSpPr>
            <p:cNvPr id="413" name="Shape 413"/>
            <p:cNvSpPr/>
            <p:nvPr/>
          </p:nvSpPr>
          <p:spPr>
            <a:xfrm>
              <a:off x="0" y="1"/>
              <a:ext cx="1676400" cy="6858000"/>
            </a:xfrm>
            <a:prstGeom prst="rect">
              <a:avLst/>
            </a:prstGeom>
            <a:solidFill>
              <a:srgbClr val="0A5885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4" name="Shape 414" descr="GW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28603" y="415639"/>
              <a:ext cx="1219200" cy="857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Shape 419"/>
          <p:cNvGrpSpPr/>
          <p:nvPr/>
        </p:nvGrpSpPr>
        <p:grpSpPr>
          <a:xfrm>
            <a:off x="0" y="0"/>
            <a:ext cx="1257300" cy="5143499"/>
            <a:chOff x="0" y="1"/>
            <a:chExt cx="1676400" cy="6858000"/>
          </a:xfrm>
        </p:grpSpPr>
        <p:sp>
          <p:nvSpPr>
            <p:cNvPr id="420" name="Shape 420"/>
            <p:cNvSpPr/>
            <p:nvPr/>
          </p:nvSpPr>
          <p:spPr>
            <a:xfrm>
              <a:off x="0" y="1"/>
              <a:ext cx="1676400" cy="6858000"/>
            </a:xfrm>
            <a:prstGeom prst="rect">
              <a:avLst/>
            </a:prstGeom>
            <a:solidFill>
              <a:srgbClr val="0A5885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1" name="Shape 421" descr="GW 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3" y="415639"/>
              <a:ext cx="1219200" cy="857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2" name="Shape 4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650" y="0"/>
            <a:ext cx="6704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406600" y="213996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A5885"/>
                </a:solidFill>
              </a:rPr>
              <a:t>Agenda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406600" y="1208199"/>
            <a:ext cx="7886700" cy="38187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1C4587"/>
              </a:buClr>
              <a:buAutoNum type="arabicPeriod"/>
            </a:pPr>
            <a:r>
              <a:rPr lang="en" dirty="0">
                <a:solidFill>
                  <a:srgbClr val="1C4587"/>
                </a:solidFill>
              </a:rPr>
              <a:t>Introduction</a:t>
            </a:r>
          </a:p>
          <a:p>
            <a:pPr marL="457200" lvl="0" indent="-228600" rtl="0">
              <a:spcBef>
                <a:spcPts val="0"/>
              </a:spcBef>
              <a:buClr>
                <a:srgbClr val="1C4587"/>
              </a:buClr>
              <a:buAutoNum type="arabicPeriod"/>
            </a:pPr>
            <a:r>
              <a:rPr lang="en" dirty="0">
                <a:solidFill>
                  <a:srgbClr val="1C4587"/>
                </a:solidFill>
              </a:rPr>
              <a:t>Methods</a:t>
            </a:r>
          </a:p>
          <a:p>
            <a:pPr marL="457200" lvl="0" indent="-228600" rtl="0">
              <a:spcBef>
                <a:spcPts val="0"/>
              </a:spcBef>
              <a:buClr>
                <a:srgbClr val="1C4587"/>
              </a:buClr>
              <a:buAutoNum type="arabicPeriod"/>
            </a:pPr>
            <a:r>
              <a:rPr lang="en" dirty="0">
                <a:solidFill>
                  <a:srgbClr val="1C4587"/>
                </a:solidFill>
              </a:rPr>
              <a:t>Results</a:t>
            </a:r>
          </a:p>
          <a:p>
            <a:pPr marL="457200" lvl="0" indent="-228600" rtl="0">
              <a:spcBef>
                <a:spcPts val="0"/>
              </a:spcBef>
              <a:buClr>
                <a:srgbClr val="1C4587"/>
              </a:buClr>
              <a:buAutoNum type="arabicPeriod"/>
            </a:pPr>
            <a:r>
              <a:rPr lang="en" dirty="0">
                <a:solidFill>
                  <a:srgbClr val="1C4587"/>
                </a:solidFill>
              </a:rPr>
              <a:t>Conclusion</a:t>
            </a:r>
          </a:p>
          <a:p>
            <a:pPr marL="457200" lvl="0" indent="-228600" rtl="0">
              <a:spcBef>
                <a:spcPts val="0"/>
              </a:spcBef>
              <a:buClr>
                <a:srgbClr val="1C4587"/>
              </a:buClr>
              <a:buAutoNum type="arabicPeriod"/>
            </a:pPr>
            <a:r>
              <a:rPr lang="en" dirty="0">
                <a:solidFill>
                  <a:srgbClr val="1C4587"/>
                </a:solidFill>
              </a:rPr>
              <a:t>References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42" name="Shape 142"/>
          <p:cNvGrpSpPr/>
          <p:nvPr/>
        </p:nvGrpSpPr>
        <p:grpSpPr>
          <a:xfrm>
            <a:off x="0" y="0"/>
            <a:ext cx="1257300" cy="5143499"/>
            <a:chOff x="0" y="1"/>
            <a:chExt cx="1676400" cy="6858000"/>
          </a:xfrm>
        </p:grpSpPr>
        <p:sp>
          <p:nvSpPr>
            <p:cNvPr id="143" name="Shape 143"/>
            <p:cNvSpPr/>
            <p:nvPr/>
          </p:nvSpPr>
          <p:spPr>
            <a:xfrm>
              <a:off x="0" y="1"/>
              <a:ext cx="1676400" cy="6858000"/>
            </a:xfrm>
            <a:prstGeom prst="rect">
              <a:avLst/>
            </a:prstGeom>
            <a:solidFill>
              <a:srgbClr val="0A5885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4" name="Shape 144" descr="GW 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3" y="415639"/>
              <a:ext cx="1219200" cy="857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382675" y="269400"/>
            <a:ext cx="7886700" cy="10893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A5885"/>
                </a:solidFill>
              </a:rPr>
              <a:t>Introduction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37092" y="1730842"/>
            <a:ext cx="2729225" cy="1720253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endParaRPr lang="en" sz="1800" dirty="0">
              <a:solidFill>
                <a:srgbClr val="1C45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51" name="Shape 151"/>
          <p:cNvGrpSpPr/>
          <p:nvPr/>
        </p:nvGrpSpPr>
        <p:grpSpPr>
          <a:xfrm>
            <a:off x="0" y="0"/>
            <a:ext cx="1257300" cy="5143499"/>
            <a:chOff x="0" y="1"/>
            <a:chExt cx="1676400" cy="6858000"/>
          </a:xfrm>
        </p:grpSpPr>
        <p:sp>
          <p:nvSpPr>
            <p:cNvPr id="152" name="Shape 152"/>
            <p:cNvSpPr/>
            <p:nvPr/>
          </p:nvSpPr>
          <p:spPr>
            <a:xfrm>
              <a:off x="0" y="1"/>
              <a:ext cx="1676400" cy="6858000"/>
            </a:xfrm>
            <a:prstGeom prst="rect">
              <a:avLst/>
            </a:prstGeom>
            <a:solidFill>
              <a:srgbClr val="0A5885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3" name="Shape 153" descr="GW 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3" y="415639"/>
              <a:ext cx="1219200" cy="857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906" y="1153635"/>
            <a:ext cx="7288524" cy="3455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370700" y="225971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A5885"/>
                </a:solidFill>
              </a:rPr>
              <a:t>Introduction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370700" y="1026201"/>
            <a:ext cx="7886700" cy="38187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A5885"/>
                </a:solidFill>
              </a:rPr>
              <a:t>Datasets: PM2.5 index announced by US Embassy in five major cities in China from 2011 to 2015, with other parameters including temperature, humidity and so on.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300" dirty="0">
              <a:solidFill>
                <a:srgbClr val="0A5885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300" dirty="0">
              <a:solidFill>
                <a:srgbClr val="0A5885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A5885"/>
                </a:solidFill>
              </a:rPr>
              <a:t>Why time series?</a:t>
            </a:r>
            <a:endParaRPr sz="1800" dirty="0">
              <a:solidFill>
                <a:srgbClr val="0A5885"/>
              </a:solidFill>
            </a:endParaRPr>
          </a:p>
        </p:txBody>
      </p:sp>
      <p:grpSp>
        <p:nvGrpSpPr>
          <p:cNvPr id="169" name="Shape 169"/>
          <p:cNvGrpSpPr/>
          <p:nvPr/>
        </p:nvGrpSpPr>
        <p:grpSpPr>
          <a:xfrm>
            <a:off x="0" y="0"/>
            <a:ext cx="1257300" cy="5143499"/>
            <a:chOff x="0" y="1"/>
            <a:chExt cx="1676400" cy="6858000"/>
          </a:xfrm>
        </p:grpSpPr>
        <p:sp>
          <p:nvSpPr>
            <p:cNvPr id="170" name="Shape 170"/>
            <p:cNvSpPr/>
            <p:nvPr/>
          </p:nvSpPr>
          <p:spPr>
            <a:xfrm>
              <a:off x="0" y="1"/>
              <a:ext cx="1676400" cy="6858000"/>
            </a:xfrm>
            <a:prstGeom prst="rect">
              <a:avLst/>
            </a:prstGeom>
            <a:solidFill>
              <a:srgbClr val="0A5885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1" name="Shape 171" descr="GW 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3" y="415639"/>
              <a:ext cx="1219200" cy="857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394625" y="249896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3333"/>
              <a:buFont typeface="Arial"/>
              <a:buNone/>
            </a:pPr>
            <a:r>
              <a:rPr lang="en" dirty="0">
                <a:solidFill>
                  <a:srgbClr val="0A5885"/>
                </a:solidFill>
              </a:rPr>
              <a:t>Methods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394625" y="1341502"/>
            <a:ext cx="7838419" cy="4232982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Bayesian Inference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/>
          </a:p>
        </p:txBody>
      </p:sp>
      <p:grpSp>
        <p:nvGrpSpPr>
          <p:cNvPr id="181" name="Shape 181"/>
          <p:cNvGrpSpPr/>
          <p:nvPr/>
        </p:nvGrpSpPr>
        <p:grpSpPr>
          <a:xfrm>
            <a:off x="0" y="0"/>
            <a:ext cx="1257300" cy="5143499"/>
            <a:chOff x="0" y="1"/>
            <a:chExt cx="1676400" cy="6858000"/>
          </a:xfrm>
        </p:grpSpPr>
        <p:sp>
          <p:nvSpPr>
            <p:cNvPr id="182" name="Shape 182"/>
            <p:cNvSpPr/>
            <p:nvPr/>
          </p:nvSpPr>
          <p:spPr>
            <a:xfrm>
              <a:off x="0" y="1"/>
              <a:ext cx="1676400" cy="6858000"/>
            </a:xfrm>
            <a:prstGeom prst="rect">
              <a:avLst/>
            </a:prstGeom>
            <a:solidFill>
              <a:srgbClr val="0A5885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3" name="Shape 183" descr="GW 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3" y="415639"/>
              <a:ext cx="1219200" cy="857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591" y="2250279"/>
            <a:ext cx="4014817" cy="6429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394625" y="249896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3333"/>
              <a:buFont typeface="Arial"/>
              <a:buNone/>
            </a:pPr>
            <a:r>
              <a:rPr lang="en" dirty="0">
                <a:solidFill>
                  <a:srgbClr val="0A5885"/>
                </a:solidFill>
              </a:rPr>
              <a:t>Methods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394625" y="1341502"/>
            <a:ext cx="7838419" cy="4232982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Bayesian Inference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/>
          </a:p>
        </p:txBody>
      </p:sp>
      <p:grpSp>
        <p:nvGrpSpPr>
          <p:cNvPr id="181" name="Shape 181"/>
          <p:cNvGrpSpPr/>
          <p:nvPr/>
        </p:nvGrpSpPr>
        <p:grpSpPr>
          <a:xfrm>
            <a:off x="0" y="0"/>
            <a:ext cx="1257300" cy="5143499"/>
            <a:chOff x="0" y="1"/>
            <a:chExt cx="1676400" cy="6858000"/>
          </a:xfrm>
        </p:grpSpPr>
        <p:sp>
          <p:nvSpPr>
            <p:cNvPr id="182" name="Shape 182"/>
            <p:cNvSpPr/>
            <p:nvPr/>
          </p:nvSpPr>
          <p:spPr>
            <a:xfrm>
              <a:off x="0" y="1"/>
              <a:ext cx="1676400" cy="6858000"/>
            </a:xfrm>
            <a:prstGeom prst="rect">
              <a:avLst/>
            </a:prstGeom>
            <a:solidFill>
              <a:srgbClr val="0A5885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3" name="Shape 183" descr="GW 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3" y="415639"/>
              <a:ext cx="1219200" cy="857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327" y="1700770"/>
            <a:ext cx="1100146" cy="3571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104" y="2472755"/>
            <a:ext cx="6864085" cy="11961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86146" y="3864564"/>
            <a:ext cx="1670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zh-CN" altLang="en-US" dirty="0"/>
              <a:t>（</a:t>
            </a:r>
            <a:r>
              <a:rPr lang="en-US" altLang="zh-CN" dirty="0"/>
              <a:t>current | next</a:t>
            </a:r>
            <a:r>
              <a:rPr lang="zh-CN" altLang="en-US" dirty="0"/>
              <a:t>）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5174074" y="3111970"/>
            <a:ext cx="647450" cy="75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8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394625" y="249896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3333"/>
              <a:buFont typeface="Arial"/>
              <a:buNone/>
            </a:pPr>
            <a:r>
              <a:rPr lang="en" dirty="0">
                <a:solidFill>
                  <a:srgbClr val="0A5885"/>
                </a:solidFill>
              </a:rPr>
              <a:t>Methods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394626" y="1341502"/>
            <a:ext cx="4750293" cy="4232982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 Structural Time Series (BSTS)</a:t>
            </a:r>
          </a:p>
          <a:p>
            <a:pPr indent="0">
              <a:buNone/>
            </a:pPr>
            <a:endParaRPr lang="en-US" sz="1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" sz="1600" dirty="0">
                <a:solidFill>
                  <a:srgbClr val="0A5885"/>
                </a:solidFill>
              </a:rPr>
              <a:t>A Bayesian method to figure out the relationship</a:t>
            </a:r>
          </a:p>
          <a:p>
            <a:pPr indent="0">
              <a:buNone/>
            </a:pPr>
            <a:r>
              <a:rPr lang="en" sz="1600" dirty="0">
                <a:solidFill>
                  <a:srgbClr val="0A5885"/>
                </a:solidFill>
              </a:rPr>
              <a:t>  between different time series. (e.g. regression)   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/>
          </a:p>
        </p:txBody>
      </p:sp>
      <p:grpSp>
        <p:nvGrpSpPr>
          <p:cNvPr id="181" name="Shape 181"/>
          <p:cNvGrpSpPr/>
          <p:nvPr/>
        </p:nvGrpSpPr>
        <p:grpSpPr>
          <a:xfrm>
            <a:off x="0" y="0"/>
            <a:ext cx="1257300" cy="5143499"/>
            <a:chOff x="0" y="1"/>
            <a:chExt cx="1676400" cy="6858000"/>
          </a:xfrm>
        </p:grpSpPr>
        <p:sp>
          <p:nvSpPr>
            <p:cNvPr id="182" name="Shape 182"/>
            <p:cNvSpPr/>
            <p:nvPr/>
          </p:nvSpPr>
          <p:spPr>
            <a:xfrm>
              <a:off x="0" y="1"/>
              <a:ext cx="1676400" cy="6858000"/>
            </a:xfrm>
            <a:prstGeom prst="rect">
              <a:avLst/>
            </a:prstGeom>
            <a:solidFill>
              <a:srgbClr val="0A5885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3" name="Shape 183" descr="GW 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3" y="415639"/>
              <a:ext cx="1219200" cy="857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3532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394625" y="249896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3333"/>
              <a:buFont typeface="Arial"/>
              <a:buNone/>
            </a:pPr>
            <a:r>
              <a:rPr lang="en" dirty="0">
                <a:solidFill>
                  <a:srgbClr val="0A5885"/>
                </a:solidFill>
              </a:rPr>
              <a:t>Methods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394626" y="1341502"/>
            <a:ext cx="4750293" cy="4232982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 Structural Time Series (BSTS)</a:t>
            </a:r>
          </a:p>
          <a:p>
            <a:pPr indent="0">
              <a:buNone/>
            </a:pPr>
            <a:endParaRPr lang="en-US" sz="1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" sz="1600" dirty="0">
                <a:solidFill>
                  <a:srgbClr val="0A5885"/>
                </a:solidFill>
              </a:rPr>
              <a:t>  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/>
          </a:p>
        </p:txBody>
      </p:sp>
      <p:grpSp>
        <p:nvGrpSpPr>
          <p:cNvPr id="181" name="Shape 181"/>
          <p:cNvGrpSpPr/>
          <p:nvPr/>
        </p:nvGrpSpPr>
        <p:grpSpPr>
          <a:xfrm>
            <a:off x="0" y="0"/>
            <a:ext cx="1257300" cy="5143499"/>
            <a:chOff x="0" y="1"/>
            <a:chExt cx="1676400" cy="6858000"/>
          </a:xfrm>
        </p:grpSpPr>
        <p:sp>
          <p:nvSpPr>
            <p:cNvPr id="182" name="Shape 182"/>
            <p:cNvSpPr/>
            <p:nvPr/>
          </p:nvSpPr>
          <p:spPr>
            <a:xfrm>
              <a:off x="0" y="1"/>
              <a:ext cx="1676400" cy="6858000"/>
            </a:xfrm>
            <a:prstGeom prst="rect">
              <a:avLst/>
            </a:prstGeom>
            <a:solidFill>
              <a:srgbClr val="0A5885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3" name="Shape 183" descr="GW 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3" y="415639"/>
              <a:ext cx="1219200" cy="857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363" y="1928414"/>
            <a:ext cx="4336344" cy="14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0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394625" y="249896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3333"/>
              <a:buFont typeface="Arial"/>
              <a:buNone/>
            </a:pPr>
            <a:r>
              <a:rPr lang="en" dirty="0">
                <a:solidFill>
                  <a:srgbClr val="0A5885"/>
                </a:solidFill>
              </a:rPr>
              <a:t>Methods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394626" y="1341502"/>
            <a:ext cx="4750293" cy="4232982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 Structural Time Series (BSTS)</a:t>
            </a:r>
          </a:p>
          <a:p>
            <a:pPr indent="0">
              <a:buNone/>
            </a:pPr>
            <a:endParaRPr lang="en-US" sz="1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A5885"/>
                </a:solidFill>
              </a:rPr>
              <a:t>Spike-and-Slab Regression</a:t>
            </a:r>
          </a:p>
          <a:p>
            <a:pPr indent="0">
              <a:buNone/>
            </a:pPr>
            <a:r>
              <a:rPr lang="en-US" sz="1600" dirty="0">
                <a:solidFill>
                  <a:srgbClr val="0A58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A58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Bayesian variable selection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/>
          </a:p>
        </p:txBody>
      </p:sp>
      <p:grpSp>
        <p:nvGrpSpPr>
          <p:cNvPr id="181" name="Shape 181"/>
          <p:cNvGrpSpPr/>
          <p:nvPr/>
        </p:nvGrpSpPr>
        <p:grpSpPr>
          <a:xfrm>
            <a:off x="0" y="0"/>
            <a:ext cx="1257300" cy="5143499"/>
            <a:chOff x="0" y="1"/>
            <a:chExt cx="1676400" cy="6858000"/>
          </a:xfrm>
        </p:grpSpPr>
        <p:sp>
          <p:nvSpPr>
            <p:cNvPr id="182" name="Shape 182"/>
            <p:cNvSpPr/>
            <p:nvPr/>
          </p:nvSpPr>
          <p:spPr>
            <a:xfrm>
              <a:off x="0" y="1"/>
              <a:ext cx="1676400" cy="6858000"/>
            </a:xfrm>
            <a:prstGeom prst="rect">
              <a:avLst/>
            </a:prstGeom>
            <a:solidFill>
              <a:srgbClr val="0A5885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3" name="Shape 183" descr="GW 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3" y="415639"/>
              <a:ext cx="1219200" cy="857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635452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186</Words>
  <Application>Microsoft Office PowerPoint</Application>
  <PresentationFormat>On-screen Show (16:9)</PresentationFormat>
  <Paragraphs>50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simple-light-2</vt:lpstr>
      <vt:lpstr>Office Theme</vt:lpstr>
      <vt:lpstr>PowerPoint Presentation</vt:lpstr>
      <vt:lpstr>Agenda</vt:lpstr>
      <vt:lpstr>Introduction</vt:lpstr>
      <vt:lpstr>Introduction</vt:lpstr>
      <vt:lpstr>Methods</vt:lpstr>
      <vt:lpstr>Methods</vt:lpstr>
      <vt:lpstr>Methods</vt:lpstr>
      <vt:lpstr>Methods</vt:lpstr>
      <vt:lpstr>Methods</vt:lpstr>
      <vt:lpstr>Results</vt:lpstr>
      <vt:lpstr>Results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Le, Yi</cp:lastModifiedBy>
  <cp:revision>30</cp:revision>
  <dcterms:modified xsi:type="dcterms:W3CDTF">2017-11-29T20:24:53Z</dcterms:modified>
</cp:coreProperties>
</file>