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01"/>
  </p:normalViewPr>
  <p:slideViewPr>
    <p:cSldViewPr snapToGrid="0" snapToObjects="1">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22A91812-7860-442A-B469-EC0924549E3D}"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C0447B7B-99FB-4E6B-A34B-A57BBD592E14}">
      <dgm:prSet/>
      <dgm:spPr/>
      <dgm:t>
        <a:bodyPr/>
        <a:lstStyle/>
        <a:p>
          <a:pPr>
            <a:lnSpc>
              <a:spcPct val="100000"/>
            </a:lnSpc>
          </a:pPr>
          <a:r>
            <a:rPr lang="en-US"/>
            <a:t>As mentioned above, the selected two neighborhoods were quite similar, and they were not far from each other, therefore, this neighborhood that they locate on could be considering as the preferred area for investment. </a:t>
          </a:r>
        </a:p>
      </dgm:t>
    </dgm:pt>
    <dgm:pt modelId="{59A894FB-9C82-4C0E-AACE-3C3FC863435B}" type="parTrans" cxnId="{5FC4C7E7-F4B7-4833-BE47-7BA8F4648CE1}">
      <dgm:prSet/>
      <dgm:spPr/>
      <dgm:t>
        <a:bodyPr/>
        <a:lstStyle/>
        <a:p>
          <a:endParaRPr lang="en-US"/>
        </a:p>
      </dgm:t>
    </dgm:pt>
    <dgm:pt modelId="{F3B234D2-BDCE-4110-97CB-3B7FA77A5296}" type="sibTrans" cxnId="{5FC4C7E7-F4B7-4833-BE47-7BA8F4648CE1}">
      <dgm:prSet/>
      <dgm:spPr/>
      <dgm:t>
        <a:bodyPr/>
        <a:lstStyle/>
        <a:p>
          <a:endParaRPr lang="en-US"/>
        </a:p>
      </dgm:t>
    </dgm:pt>
    <dgm:pt modelId="{1DCA0689-AF24-435F-B016-FA04DA00E3DF}">
      <dgm:prSet/>
      <dgm:spPr/>
      <dgm:t>
        <a:bodyPr/>
        <a:lstStyle/>
        <a:p>
          <a:pPr>
            <a:lnSpc>
              <a:spcPct val="100000"/>
            </a:lnSpc>
          </a:pPr>
          <a:r>
            <a:rPr lang="en-US"/>
            <a:t>And the limitations of this analysis include the possible neglect of of neighbors with more Chinese grocery stores and restaurants since it considered more frequency than the amount. </a:t>
          </a:r>
        </a:p>
      </dgm:t>
    </dgm:pt>
    <dgm:pt modelId="{EFF04E1F-D2A2-4F39-B9D7-8036EC17780F}" type="parTrans" cxnId="{369D5A6A-9260-4BAB-93D4-0C805137802A}">
      <dgm:prSet/>
      <dgm:spPr/>
      <dgm:t>
        <a:bodyPr/>
        <a:lstStyle/>
        <a:p>
          <a:endParaRPr lang="en-US"/>
        </a:p>
      </dgm:t>
    </dgm:pt>
    <dgm:pt modelId="{95CA0958-1832-4CE9-8389-C44CDDDAF4B6}" type="sibTrans" cxnId="{369D5A6A-9260-4BAB-93D4-0C805137802A}">
      <dgm:prSet/>
      <dgm:spPr/>
      <dgm:t>
        <a:bodyPr/>
        <a:lstStyle/>
        <a:p>
          <a:endParaRPr lang="en-US"/>
        </a:p>
      </dgm:t>
    </dgm:pt>
    <dgm:pt modelId="{6B8BD435-1B23-46A0-BDFB-ED658FBDC638}">
      <dgm:prSet/>
      <dgm:spPr/>
      <dgm:t>
        <a:bodyPr/>
        <a:lstStyle/>
        <a:p>
          <a:pPr>
            <a:lnSpc>
              <a:spcPct val="100000"/>
            </a:lnSpc>
          </a:pPr>
          <a:r>
            <a:rPr lang="en-US"/>
            <a:t>Lastly, the transport factor was not considered in the investment plan, which can be very important in reality. The adoption of 10km parameter of search venues may lead to long distance of traveling and cause inconvenience for tenants. </a:t>
          </a:r>
        </a:p>
      </dgm:t>
    </dgm:pt>
    <dgm:pt modelId="{9424BB9B-1178-4012-AF70-0564CC3D53ED}" type="parTrans" cxnId="{8A85D321-71DF-465F-B17E-3978924D7944}">
      <dgm:prSet/>
      <dgm:spPr/>
      <dgm:t>
        <a:bodyPr/>
        <a:lstStyle/>
        <a:p>
          <a:endParaRPr lang="en-US"/>
        </a:p>
      </dgm:t>
    </dgm:pt>
    <dgm:pt modelId="{7D7B40C0-FAFE-43A5-9FB5-4035A07E8C96}" type="sibTrans" cxnId="{8A85D321-71DF-465F-B17E-3978924D7944}">
      <dgm:prSet/>
      <dgm:spPr/>
      <dgm:t>
        <a:bodyPr/>
        <a:lstStyle/>
        <a:p>
          <a:endParaRPr lang="en-US"/>
        </a:p>
      </dgm:t>
    </dgm:pt>
    <dgm:pt modelId="{567F7D33-3632-4566-8329-383E13CA43D9}" type="pres">
      <dgm:prSet presAssocID="{22A91812-7860-442A-B469-EC0924549E3D}" presName="root" presStyleCnt="0">
        <dgm:presLayoutVars>
          <dgm:dir/>
          <dgm:resizeHandles val="exact"/>
        </dgm:presLayoutVars>
      </dgm:prSet>
      <dgm:spPr/>
    </dgm:pt>
    <dgm:pt modelId="{A71B5390-11DA-4AE1-83EB-C507B7D0156C}" type="pres">
      <dgm:prSet presAssocID="{C0447B7B-99FB-4E6B-A34B-A57BBD592E14}" presName="compNode" presStyleCnt="0"/>
      <dgm:spPr/>
    </dgm:pt>
    <dgm:pt modelId="{9B9BDAE9-0993-4369-9DFF-7186D520EFFA}" type="pres">
      <dgm:prSet presAssocID="{C0447B7B-99FB-4E6B-A34B-A57BBD592E14}" presName="bgRect" presStyleLbl="bgShp" presStyleIdx="0" presStyleCnt="3"/>
      <dgm:spPr/>
    </dgm:pt>
    <dgm:pt modelId="{5698B195-A6C9-4608-B38A-6AB7952F7D27}" type="pres">
      <dgm:prSet presAssocID="{C0447B7B-99FB-4E6B-A34B-A57BBD592E1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house scene"/>
        </a:ext>
      </dgm:extLst>
    </dgm:pt>
    <dgm:pt modelId="{1780C374-03DB-4274-B6FC-B62B1BD672C0}" type="pres">
      <dgm:prSet presAssocID="{C0447B7B-99FB-4E6B-A34B-A57BBD592E14}" presName="spaceRect" presStyleCnt="0"/>
      <dgm:spPr/>
    </dgm:pt>
    <dgm:pt modelId="{0B2617FD-DA7D-4B42-A077-EFF5693E9F5E}" type="pres">
      <dgm:prSet presAssocID="{C0447B7B-99FB-4E6B-A34B-A57BBD592E14}" presName="parTx" presStyleLbl="revTx" presStyleIdx="0" presStyleCnt="3">
        <dgm:presLayoutVars>
          <dgm:chMax val="0"/>
          <dgm:chPref val="0"/>
        </dgm:presLayoutVars>
      </dgm:prSet>
      <dgm:spPr/>
    </dgm:pt>
    <dgm:pt modelId="{8E9FC535-6591-410D-BFC9-D99B5FF67BC3}" type="pres">
      <dgm:prSet presAssocID="{F3B234D2-BDCE-4110-97CB-3B7FA77A5296}" presName="sibTrans" presStyleCnt="0"/>
      <dgm:spPr/>
    </dgm:pt>
    <dgm:pt modelId="{8902F7E4-E77D-43C8-BFC0-AD647475FC23}" type="pres">
      <dgm:prSet presAssocID="{1DCA0689-AF24-435F-B016-FA04DA00E3DF}" presName="compNode" presStyleCnt="0"/>
      <dgm:spPr/>
    </dgm:pt>
    <dgm:pt modelId="{0332479F-B5A6-4559-BA09-99C4DD1DC423}" type="pres">
      <dgm:prSet presAssocID="{1DCA0689-AF24-435F-B016-FA04DA00E3DF}" presName="bgRect" presStyleLbl="bgShp" presStyleIdx="1" presStyleCnt="3"/>
      <dgm:spPr/>
    </dgm:pt>
    <dgm:pt modelId="{5D8C0402-21E9-4C9A-9DA7-C217738E9213}" type="pres">
      <dgm:prSet presAssocID="{1DCA0689-AF24-435F-B016-FA04DA00E3D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23229E38-CE8C-4360-84E6-109E50B5A9A3}" type="pres">
      <dgm:prSet presAssocID="{1DCA0689-AF24-435F-B016-FA04DA00E3DF}" presName="spaceRect" presStyleCnt="0"/>
      <dgm:spPr/>
    </dgm:pt>
    <dgm:pt modelId="{80C06217-043F-45DF-BE08-B62D39004559}" type="pres">
      <dgm:prSet presAssocID="{1DCA0689-AF24-435F-B016-FA04DA00E3DF}" presName="parTx" presStyleLbl="revTx" presStyleIdx="1" presStyleCnt="3">
        <dgm:presLayoutVars>
          <dgm:chMax val="0"/>
          <dgm:chPref val="0"/>
        </dgm:presLayoutVars>
      </dgm:prSet>
      <dgm:spPr/>
    </dgm:pt>
    <dgm:pt modelId="{42418507-4590-4A3E-B979-BDC4451DFD30}" type="pres">
      <dgm:prSet presAssocID="{95CA0958-1832-4CE9-8389-C44CDDDAF4B6}" presName="sibTrans" presStyleCnt="0"/>
      <dgm:spPr/>
    </dgm:pt>
    <dgm:pt modelId="{C376766B-AAE8-497E-873C-0BBE39EC2BC4}" type="pres">
      <dgm:prSet presAssocID="{6B8BD435-1B23-46A0-BDFB-ED658FBDC638}" presName="compNode" presStyleCnt="0"/>
      <dgm:spPr/>
    </dgm:pt>
    <dgm:pt modelId="{573730B3-9E46-4722-8EDF-7243BD7ED5DE}" type="pres">
      <dgm:prSet presAssocID="{6B8BD435-1B23-46A0-BDFB-ED658FBDC638}" presName="bgRect" presStyleLbl="bgShp" presStyleIdx="2" presStyleCnt="3"/>
      <dgm:spPr/>
    </dgm:pt>
    <dgm:pt modelId="{5606E20D-9A4C-489C-B920-C54A3AB2F35C}" type="pres">
      <dgm:prSet presAssocID="{6B8BD435-1B23-46A0-BDFB-ED658FBDC63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ain"/>
        </a:ext>
      </dgm:extLst>
    </dgm:pt>
    <dgm:pt modelId="{2F112D88-FFCC-4961-BE9F-BD5297D31E6E}" type="pres">
      <dgm:prSet presAssocID="{6B8BD435-1B23-46A0-BDFB-ED658FBDC638}" presName="spaceRect" presStyleCnt="0"/>
      <dgm:spPr/>
    </dgm:pt>
    <dgm:pt modelId="{8DCC6B2B-CD9B-47DF-8D26-3B52D5EBB26F}" type="pres">
      <dgm:prSet presAssocID="{6B8BD435-1B23-46A0-BDFB-ED658FBDC638}" presName="parTx" presStyleLbl="revTx" presStyleIdx="2" presStyleCnt="3">
        <dgm:presLayoutVars>
          <dgm:chMax val="0"/>
          <dgm:chPref val="0"/>
        </dgm:presLayoutVars>
      </dgm:prSet>
      <dgm:spPr/>
    </dgm:pt>
  </dgm:ptLst>
  <dgm:cxnLst>
    <dgm:cxn modelId="{8A85D321-71DF-465F-B17E-3978924D7944}" srcId="{22A91812-7860-442A-B469-EC0924549E3D}" destId="{6B8BD435-1B23-46A0-BDFB-ED658FBDC638}" srcOrd="2" destOrd="0" parTransId="{9424BB9B-1178-4012-AF70-0564CC3D53ED}" sibTransId="{7D7B40C0-FAFE-43A5-9FB5-4035A07E8C96}"/>
    <dgm:cxn modelId="{BFE13B5E-E4DD-4E9A-A41B-22B78E228459}" type="presOf" srcId="{1DCA0689-AF24-435F-B016-FA04DA00E3DF}" destId="{80C06217-043F-45DF-BE08-B62D39004559}" srcOrd="0" destOrd="0" presId="urn:microsoft.com/office/officeart/2018/2/layout/IconVerticalSolidList"/>
    <dgm:cxn modelId="{369D5A6A-9260-4BAB-93D4-0C805137802A}" srcId="{22A91812-7860-442A-B469-EC0924549E3D}" destId="{1DCA0689-AF24-435F-B016-FA04DA00E3DF}" srcOrd="1" destOrd="0" parTransId="{EFF04E1F-D2A2-4F39-B9D7-8036EC17780F}" sibTransId="{95CA0958-1832-4CE9-8389-C44CDDDAF4B6}"/>
    <dgm:cxn modelId="{512F48C3-0FE9-4B91-8111-712EB803D409}" type="presOf" srcId="{22A91812-7860-442A-B469-EC0924549E3D}" destId="{567F7D33-3632-4566-8329-383E13CA43D9}" srcOrd="0" destOrd="0" presId="urn:microsoft.com/office/officeart/2018/2/layout/IconVerticalSolidList"/>
    <dgm:cxn modelId="{B1A0F5C6-6190-4D24-8901-788B3597EB07}" type="presOf" srcId="{6B8BD435-1B23-46A0-BDFB-ED658FBDC638}" destId="{8DCC6B2B-CD9B-47DF-8D26-3B52D5EBB26F}" srcOrd="0" destOrd="0" presId="urn:microsoft.com/office/officeart/2018/2/layout/IconVerticalSolidList"/>
    <dgm:cxn modelId="{660F62DD-2CE0-4697-88BF-92C922F8DCFF}" type="presOf" srcId="{C0447B7B-99FB-4E6B-A34B-A57BBD592E14}" destId="{0B2617FD-DA7D-4B42-A077-EFF5693E9F5E}" srcOrd="0" destOrd="0" presId="urn:microsoft.com/office/officeart/2018/2/layout/IconVerticalSolidList"/>
    <dgm:cxn modelId="{5FC4C7E7-F4B7-4833-BE47-7BA8F4648CE1}" srcId="{22A91812-7860-442A-B469-EC0924549E3D}" destId="{C0447B7B-99FB-4E6B-A34B-A57BBD592E14}" srcOrd="0" destOrd="0" parTransId="{59A894FB-9C82-4C0E-AACE-3C3FC863435B}" sibTransId="{F3B234D2-BDCE-4110-97CB-3B7FA77A5296}"/>
    <dgm:cxn modelId="{19C2C9F2-E284-499B-8760-1BA757516CCA}" type="presParOf" srcId="{567F7D33-3632-4566-8329-383E13CA43D9}" destId="{A71B5390-11DA-4AE1-83EB-C507B7D0156C}" srcOrd="0" destOrd="0" presId="urn:microsoft.com/office/officeart/2018/2/layout/IconVerticalSolidList"/>
    <dgm:cxn modelId="{FB67EC4E-AE60-49DB-9F59-D7129F6438D3}" type="presParOf" srcId="{A71B5390-11DA-4AE1-83EB-C507B7D0156C}" destId="{9B9BDAE9-0993-4369-9DFF-7186D520EFFA}" srcOrd="0" destOrd="0" presId="urn:microsoft.com/office/officeart/2018/2/layout/IconVerticalSolidList"/>
    <dgm:cxn modelId="{0C6C7B2D-07AC-4AE4-9814-8A798787CCF0}" type="presParOf" srcId="{A71B5390-11DA-4AE1-83EB-C507B7D0156C}" destId="{5698B195-A6C9-4608-B38A-6AB7952F7D27}" srcOrd="1" destOrd="0" presId="urn:microsoft.com/office/officeart/2018/2/layout/IconVerticalSolidList"/>
    <dgm:cxn modelId="{EE061CA3-383F-4F86-A978-AA9BD5BE53C2}" type="presParOf" srcId="{A71B5390-11DA-4AE1-83EB-C507B7D0156C}" destId="{1780C374-03DB-4274-B6FC-B62B1BD672C0}" srcOrd="2" destOrd="0" presId="urn:microsoft.com/office/officeart/2018/2/layout/IconVerticalSolidList"/>
    <dgm:cxn modelId="{D9945AB4-5923-4DE4-8C13-354DC78C16ED}" type="presParOf" srcId="{A71B5390-11DA-4AE1-83EB-C507B7D0156C}" destId="{0B2617FD-DA7D-4B42-A077-EFF5693E9F5E}" srcOrd="3" destOrd="0" presId="urn:microsoft.com/office/officeart/2018/2/layout/IconVerticalSolidList"/>
    <dgm:cxn modelId="{D7FF11DB-F825-4CC1-8D99-B0D122637CD3}" type="presParOf" srcId="{567F7D33-3632-4566-8329-383E13CA43D9}" destId="{8E9FC535-6591-410D-BFC9-D99B5FF67BC3}" srcOrd="1" destOrd="0" presId="urn:microsoft.com/office/officeart/2018/2/layout/IconVerticalSolidList"/>
    <dgm:cxn modelId="{15202946-80AE-458E-B5FC-AFC10DDCC2F9}" type="presParOf" srcId="{567F7D33-3632-4566-8329-383E13CA43D9}" destId="{8902F7E4-E77D-43C8-BFC0-AD647475FC23}" srcOrd="2" destOrd="0" presId="urn:microsoft.com/office/officeart/2018/2/layout/IconVerticalSolidList"/>
    <dgm:cxn modelId="{AC6C956A-3AD4-409A-8B46-7BF41E1B9F6C}" type="presParOf" srcId="{8902F7E4-E77D-43C8-BFC0-AD647475FC23}" destId="{0332479F-B5A6-4559-BA09-99C4DD1DC423}" srcOrd="0" destOrd="0" presId="urn:microsoft.com/office/officeart/2018/2/layout/IconVerticalSolidList"/>
    <dgm:cxn modelId="{D3910AF1-8675-45D1-87DA-59A8A04E4A6E}" type="presParOf" srcId="{8902F7E4-E77D-43C8-BFC0-AD647475FC23}" destId="{5D8C0402-21E9-4C9A-9DA7-C217738E9213}" srcOrd="1" destOrd="0" presId="urn:microsoft.com/office/officeart/2018/2/layout/IconVerticalSolidList"/>
    <dgm:cxn modelId="{D7343123-0001-4D74-8391-7B12465AD913}" type="presParOf" srcId="{8902F7E4-E77D-43C8-BFC0-AD647475FC23}" destId="{23229E38-CE8C-4360-84E6-109E50B5A9A3}" srcOrd="2" destOrd="0" presId="urn:microsoft.com/office/officeart/2018/2/layout/IconVerticalSolidList"/>
    <dgm:cxn modelId="{2732FAF0-6D52-4745-9658-F7D3F3C70759}" type="presParOf" srcId="{8902F7E4-E77D-43C8-BFC0-AD647475FC23}" destId="{80C06217-043F-45DF-BE08-B62D39004559}" srcOrd="3" destOrd="0" presId="urn:microsoft.com/office/officeart/2018/2/layout/IconVerticalSolidList"/>
    <dgm:cxn modelId="{E26FDE97-8C68-43F8-92E1-30912721BCE6}" type="presParOf" srcId="{567F7D33-3632-4566-8329-383E13CA43D9}" destId="{42418507-4590-4A3E-B979-BDC4451DFD30}" srcOrd="3" destOrd="0" presId="urn:microsoft.com/office/officeart/2018/2/layout/IconVerticalSolidList"/>
    <dgm:cxn modelId="{7D189F1B-6659-4335-B385-D6F92D6D1651}" type="presParOf" srcId="{567F7D33-3632-4566-8329-383E13CA43D9}" destId="{C376766B-AAE8-497E-873C-0BBE39EC2BC4}" srcOrd="4" destOrd="0" presId="urn:microsoft.com/office/officeart/2018/2/layout/IconVerticalSolidList"/>
    <dgm:cxn modelId="{65ACEAA6-39ED-4EF7-B400-1B92B2E34AA0}" type="presParOf" srcId="{C376766B-AAE8-497E-873C-0BBE39EC2BC4}" destId="{573730B3-9E46-4722-8EDF-7243BD7ED5DE}" srcOrd="0" destOrd="0" presId="urn:microsoft.com/office/officeart/2018/2/layout/IconVerticalSolidList"/>
    <dgm:cxn modelId="{9BE1630D-BDDD-4FA4-B59E-289B06C1B630}" type="presParOf" srcId="{C376766B-AAE8-497E-873C-0BBE39EC2BC4}" destId="{5606E20D-9A4C-489C-B920-C54A3AB2F35C}" srcOrd="1" destOrd="0" presId="urn:microsoft.com/office/officeart/2018/2/layout/IconVerticalSolidList"/>
    <dgm:cxn modelId="{B51FCBB6-7A80-48B9-A6D8-1072174C7677}" type="presParOf" srcId="{C376766B-AAE8-497E-873C-0BBE39EC2BC4}" destId="{2F112D88-FFCC-4961-BE9F-BD5297D31E6E}" srcOrd="2" destOrd="0" presId="urn:microsoft.com/office/officeart/2018/2/layout/IconVerticalSolidList"/>
    <dgm:cxn modelId="{A85F18B3-EDFB-4BEF-B91D-9D1DA1A404CF}" type="presParOf" srcId="{C376766B-AAE8-497E-873C-0BBE39EC2BC4}" destId="{8DCC6B2B-CD9B-47DF-8D26-3B52D5EBB26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BDAE9-0993-4369-9DFF-7186D520EFFA}">
      <dsp:nvSpPr>
        <dsp:cNvPr id="0" name=""/>
        <dsp:cNvSpPr/>
      </dsp:nvSpPr>
      <dsp:spPr>
        <a:xfrm>
          <a:off x="0" y="383"/>
          <a:ext cx="10353675" cy="89789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98B195-A6C9-4608-B38A-6AB7952F7D27}">
      <dsp:nvSpPr>
        <dsp:cNvPr id="0" name=""/>
        <dsp:cNvSpPr/>
      </dsp:nvSpPr>
      <dsp:spPr>
        <a:xfrm>
          <a:off x="271614" y="202411"/>
          <a:ext cx="493844" cy="4938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B2617FD-DA7D-4B42-A077-EFF5693E9F5E}">
      <dsp:nvSpPr>
        <dsp:cNvPr id="0" name=""/>
        <dsp:cNvSpPr/>
      </dsp:nvSpPr>
      <dsp:spPr>
        <a:xfrm>
          <a:off x="1037074" y="383"/>
          <a:ext cx="9316600" cy="897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28" tIns="95028" rIns="95028" bIns="95028" numCol="1" spcCol="1270" anchor="ctr" anchorCtr="0">
          <a:noAutofit/>
        </a:bodyPr>
        <a:lstStyle/>
        <a:p>
          <a:pPr marL="0" lvl="0" indent="0" algn="l" defTabSz="711200">
            <a:lnSpc>
              <a:spcPct val="100000"/>
            </a:lnSpc>
            <a:spcBef>
              <a:spcPct val="0"/>
            </a:spcBef>
            <a:spcAft>
              <a:spcPct val="35000"/>
            </a:spcAft>
            <a:buNone/>
          </a:pPr>
          <a:r>
            <a:rPr lang="en-US" sz="1600" kern="1200"/>
            <a:t>As mentioned above, the selected two neighborhoods were quite similar, and they were not far from each other, therefore, this neighborhood that they locate on could be considering as the preferred area for investment. </a:t>
          </a:r>
        </a:p>
      </dsp:txBody>
      <dsp:txXfrm>
        <a:off x="1037074" y="383"/>
        <a:ext cx="9316600" cy="897899"/>
      </dsp:txXfrm>
    </dsp:sp>
    <dsp:sp modelId="{0332479F-B5A6-4559-BA09-99C4DD1DC423}">
      <dsp:nvSpPr>
        <dsp:cNvPr id="0" name=""/>
        <dsp:cNvSpPr/>
      </dsp:nvSpPr>
      <dsp:spPr>
        <a:xfrm>
          <a:off x="0" y="1122758"/>
          <a:ext cx="10353675" cy="897899"/>
        </a:xfrm>
        <a:prstGeom prst="roundRect">
          <a:avLst>
            <a:gd name="adj" fmla="val 10000"/>
          </a:avLst>
        </a:prstGeom>
        <a:solidFill>
          <a:schemeClr val="accent5">
            <a:hueOff val="-747465"/>
            <a:satOff val="209"/>
            <a:lumOff val="-3529"/>
            <a:alphaOff val="0"/>
          </a:schemeClr>
        </a:solidFill>
        <a:ln>
          <a:noFill/>
        </a:ln>
        <a:effectLst/>
      </dsp:spPr>
      <dsp:style>
        <a:lnRef idx="0">
          <a:scrgbClr r="0" g="0" b="0"/>
        </a:lnRef>
        <a:fillRef idx="1">
          <a:scrgbClr r="0" g="0" b="0"/>
        </a:fillRef>
        <a:effectRef idx="0">
          <a:scrgbClr r="0" g="0" b="0"/>
        </a:effectRef>
        <a:fontRef idx="minor"/>
      </dsp:style>
    </dsp:sp>
    <dsp:sp modelId="{5D8C0402-21E9-4C9A-9DA7-C217738E9213}">
      <dsp:nvSpPr>
        <dsp:cNvPr id="0" name=""/>
        <dsp:cNvSpPr/>
      </dsp:nvSpPr>
      <dsp:spPr>
        <a:xfrm>
          <a:off x="271614" y="1324785"/>
          <a:ext cx="493844" cy="4938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0C06217-043F-45DF-BE08-B62D39004559}">
      <dsp:nvSpPr>
        <dsp:cNvPr id="0" name=""/>
        <dsp:cNvSpPr/>
      </dsp:nvSpPr>
      <dsp:spPr>
        <a:xfrm>
          <a:off x="1037074" y="1122758"/>
          <a:ext cx="9316600" cy="897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28" tIns="95028" rIns="95028" bIns="95028" numCol="1" spcCol="1270" anchor="ctr" anchorCtr="0">
          <a:noAutofit/>
        </a:bodyPr>
        <a:lstStyle/>
        <a:p>
          <a:pPr marL="0" lvl="0" indent="0" algn="l" defTabSz="711200">
            <a:lnSpc>
              <a:spcPct val="100000"/>
            </a:lnSpc>
            <a:spcBef>
              <a:spcPct val="0"/>
            </a:spcBef>
            <a:spcAft>
              <a:spcPct val="35000"/>
            </a:spcAft>
            <a:buNone/>
          </a:pPr>
          <a:r>
            <a:rPr lang="en-US" sz="1600" kern="1200"/>
            <a:t>And the limitations of this analysis include the possible neglect of of neighbors with more Chinese grocery stores and restaurants since it considered more frequency than the amount. </a:t>
          </a:r>
        </a:p>
      </dsp:txBody>
      <dsp:txXfrm>
        <a:off x="1037074" y="1122758"/>
        <a:ext cx="9316600" cy="897899"/>
      </dsp:txXfrm>
    </dsp:sp>
    <dsp:sp modelId="{573730B3-9E46-4722-8EDF-7243BD7ED5DE}">
      <dsp:nvSpPr>
        <dsp:cNvPr id="0" name=""/>
        <dsp:cNvSpPr/>
      </dsp:nvSpPr>
      <dsp:spPr>
        <a:xfrm>
          <a:off x="0" y="2245132"/>
          <a:ext cx="10353675" cy="897899"/>
        </a:xfrm>
        <a:prstGeom prst="roundRect">
          <a:avLst>
            <a:gd name="adj" fmla="val 10000"/>
          </a:avLst>
        </a:prstGeom>
        <a:solidFill>
          <a:schemeClr val="accent5">
            <a:hueOff val="-1494930"/>
            <a:satOff val="418"/>
            <a:lumOff val="-7058"/>
            <a:alphaOff val="0"/>
          </a:schemeClr>
        </a:solidFill>
        <a:ln>
          <a:noFill/>
        </a:ln>
        <a:effectLst/>
      </dsp:spPr>
      <dsp:style>
        <a:lnRef idx="0">
          <a:scrgbClr r="0" g="0" b="0"/>
        </a:lnRef>
        <a:fillRef idx="1">
          <a:scrgbClr r="0" g="0" b="0"/>
        </a:fillRef>
        <a:effectRef idx="0">
          <a:scrgbClr r="0" g="0" b="0"/>
        </a:effectRef>
        <a:fontRef idx="minor"/>
      </dsp:style>
    </dsp:sp>
    <dsp:sp modelId="{5606E20D-9A4C-489C-B920-C54A3AB2F35C}">
      <dsp:nvSpPr>
        <dsp:cNvPr id="0" name=""/>
        <dsp:cNvSpPr/>
      </dsp:nvSpPr>
      <dsp:spPr>
        <a:xfrm>
          <a:off x="271614" y="2447160"/>
          <a:ext cx="493844" cy="4938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DCC6B2B-CD9B-47DF-8D26-3B52D5EBB26F}">
      <dsp:nvSpPr>
        <dsp:cNvPr id="0" name=""/>
        <dsp:cNvSpPr/>
      </dsp:nvSpPr>
      <dsp:spPr>
        <a:xfrm>
          <a:off x="1037074" y="2245132"/>
          <a:ext cx="9316600" cy="897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28" tIns="95028" rIns="95028" bIns="95028" numCol="1" spcCol="1270" anchor="ctr" anchorCtr="0">
          <a:noAutofit/>
        </a:bodyPr>
        <a:lstStyle/>
        <a:p>
          <a:pPr marL="0" lvl="0" indent="0" algn="l" defTabSz="711200">
            <a:lnSpc>
              <a:spcPct val="100000"/>
            </a:lnSpc>
            <a:spcBef>
              <a:spcPct val="0"/>
            </a:spcBef>
            <a:spcAft>
              <a:spcPct val="35000"/>
            </a:spcAft>
            <a:buNone/>
          </a:pPr>
          <a:r>
            <a:rPr lang="en-US" sz="1600" kern="1200"/>
            <a:t>Lastly, the transport factor was not considered in the investment plan, which can be very important in reality. The adoption of 10km parameter of search venues may lead to long distance of traveling and cause inconvenience for tenants. </a:t>
          </a:r>
        </a:p>
      </dsp:txBody>
      <dsp:txXfrm>
        <a:off x="1037074" y="2245132"/>
        <a:ext cx="9316600" cy="89789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34771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3801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10/1/2019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93897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10/1/2019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0288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10/1/2019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94306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10/1/2019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3825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10/1/2019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769364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535498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87401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806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09891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68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10/1/2019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1417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92038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87766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96455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10/1/2019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1429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10/1/2019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07144090"/>
      </p:ext>
    </p:extLst>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5" r:id="rId12"/>
    <p:sldLayoutId id="2147483670" r:id="rId13"/>
    <p:sldLayoutId id="2147483671" r:id="rId14"/>
    <p:sldLayoutId id="2147483672" r:id="rId15"/>
    <p:sldLayoutId id="2147483673" r:id="rId16"/>
    <p:sldLayoutId id="2147483674"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8" name="Rectangle 13">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6D86EE-1D92-EA47-841E-CDC65FC6915C}"/>
              </a:ext>
            </a:extLst>
          </p:cNvPr>
          <p:cNvSpPr>
            <a:spLocks noGrp="1"/>
          </p:cNvSpPr>
          <p:nvPr>
            <p:ph type="ctrTitle"/>
          </p:nvPr>
        </p:nvSpPr>
        <p:spPr>
          <a:xfrm>
            <a:off x="861791" y="835383"/>
            <a:ext cx="3382832" cy="3499549"/>
          </a:xfrm>
        </p:spPr>
        <p:txBody>
          <a:bodyPr>
            <a:normAutofit/>
          </a:bodyPr>
          <a:lstStyle/>
          <a:p>
            <a:pPr algn="l"/>
            <a:r>
              <a:rPr lang="en-US" altLang="zh-CN" sz="4200"/>
              <a:t>Real-estate</a:t>
            </a:r>
            <a:r>
              <a:rPr lang="zh-CN" altLang="en-US" sz="4200"/>
              <a:t> </a:t>
            </a:r>
            <a:r>
              <a:rPr lang="en-US" altLang="zh-CN" sz="4200"/>
              <a:t>Investment</a:t>
            </a:r>
            <a:r>
              <a:rPr lang="zh-CN" altLang="en-US" sz="4200"/>
              <a:t> </a:t>
            </a:r>
            <a:r>
              <a:rPr lang="en-US" altLang="zh-CN" sz="4200"/>
              <a:t>in</a:t>
            </a:r>
            <a:r>
              <a:rPr lang="zh-CN" altLang="en-US" sz="4200"/>
              <a:t> </a:t>
            </a:r>
            <a:r>
              <a:rPr lang="en-US" altLang="zh-CN" sz="4200"/>
              <a:t>Toronto</a:t>
            </a:r>
            <a:endParaRPr lang="en-US" sz="4200"/>
          </a:p>
        </p:txBody>
      </p:sp>
      <p:sp>
        <p:nvSpPr>
          <p:cNvPr id="3" name="Subtitle 2">
            <a:extLst>
              <a:ext uri="{FF2B5EF4-FFF2-40B4-BE49-F238E27FC236}">
                <a16:creationId xmlns:a16="http://schemas.microsoft.com/office/drawing/2014/main" id="{D6B9AFD3-8023-E14D-87E1-0275EB8E1647}"/>
              </a:ext>
            </a:extLst>
          </p:cNvPr>
          <p:cNvSpPr>
            <a:spLocks noGrp="1"/>
          </p:cNvSpPr>
          <p:nvPr>
            <p:ph type="subTitle" idx="1"/>
          </p:nvPr>
        </p:nvSpPr>
        <p:spPr>
          <a:xfrm>
            <a:off x="861789" y="4334933"/>
            <a:ext cx="3382831" cy="1185333"/>
          </a:xfrm>
        </p:spPr>
        <p:txBody>
          <a:bodyPr>
            <a:normAutofit/>
          </a:bodyPr>
          <a:lstStyle/>
          <a:p>
            <a:pPr algn="l">
              <a:lnSpc>
                <a:spcPct val="90000"/>
              </a:lnSpc>
            </a:pPr>
            <a:r>
              <a:rPr lang="en-US" altLang="zh-CN" sz="1700" dirty="0">
                <a:solidFill>
                  <a:srgbClr val="FDC66E"/>
                </a:solidFill>
              </a:rPr>
              <a:t>Qian</a:t>
            </a:r>
            <a:r>
              <a:rPr lang="zh-CN" altLang="en-US" sz="1700" dirty="0">
                <a:solidFill>
                  <a:srgbClr val="FDC66E"/>
                </a:solidFill>
              </a:rPr>
              <a:t> </a:t>
            </a:r>
            <a:r>
              <a:rPr lang="en-US" altLang="zh-CN" sz="1700" dirty="0">
                <a:solidFill>
                  <a:srgbClr val="FDC66E"/>
                </a:solidFill>
              </a:rPr>
              <a:t>Song</a:t>
            </a:r>
          </a:p>
          <a:p>
            <a:pPr algn="l">
              <a:lnSpc>
                <a:spcPct val="90000"/>
              </a:lnSpc>
            </a:pPr>
            <a:r>
              <a:rPr lang="en-US" altLang="zh-CN" sz="1700" dirty="0">
                <a:solidFill>
                  <a:srgbClr val="FDC66E"/>
                </a:solidFill>
              </a:rPr>
              <a:t>For</a:t>
            </a:r>
            <a:r>
              <a:rPr lang="zh-CN" altLang="en-US" sz="1700" dirty="0">
                <a:solidFill>
                  <a:srgbClr val="FDC66E"/>
                </a:solidFill>
              </a:rPr>
              <a:t> </a:t>
            </a:r>
            <a:r>
              <a:rPr lang="en-US" altLang="zh-CN" sz="1700" dirty="0">
                <a:solidFill>
                  <a:srgbClr val="FDC66E"/>
                </a:solidFill>
              </a:rPr>
              <a:t>IBM</a:t>
            </a:r>
            <a:r>
              <a:rPr lang="zh-CN" altLang="en-US" sz="1700" dirty="0">
                <a:solidFill>
                  <a:srgbClr val="FDC66E"/>
                </a:solidFill>
              </a:rPr>
              <a:t> </a:t>
            </a:r>
            <a:r>
              <a:rPr lang="en-US" altLang="zh-CN" sz="1700" dirty="0">
                <a:solidFill>
                  <a:srgbClr val="FDC66E"/>
                </a:solidFill>
              </a:rPr>
              <a:t>Data</a:t>
            </a:r>
            <a:r>
              <a:rPr lang="zh-CN" altLang="en-US" sz="1700" dirty="0">
                <a:solidFill>
                  <a:srgbClr val="FDC66E"/>
                </a:solidFill>
              </a:rPr>
              <a:t> </a:t>
            </a:r>
            <a:r>
              <a:rPr lang="en-US" altLang="zh-CN" sz="1700" dirty="0">
                <a:solidFill>
                  <a:srgbClr val="FDC66E"/>
                </a:solidFill>
              </a:rPr>
              <a:t>Science</a:t>
            </a:r>
            <a:r>
              <a:rPr lang="zh-CN" altLang="en-US" sz="1700" dirty="0">
                <a:solidFill>
                  <a:srgbClr val="FDC66E"/>
                </a:solidFill>
              </a:rPr>
              <a:t> </a:t>
            </a:r>
            <a:r>
              <a:rPr lang="en-US" altLang="zh-CN" sz="1700" dirty="0">
                <a:solidFill>
                  <a:srgbClr val="FDC66E"/>
                </a:solidFill>
              </a:rPr>
              <a:t>Capstone</a:t>
            </a:r>
          </a:p>
          <a:p>
            <a:pPr algn="l">
              <a:lnSpc>
                <a:spcPct val="90000"/>
              </a:lnSpc>
            </a:pPr>
            <a:r>
              <a:rPr lang="en-US" altLang="zh-CN" sz="1700" dirty="0">
                <a:solidFill>
                  <a:srgbClr val="FDC66E"/>
                </a:solidFill>
              </a:rPr>
              <a:t>Oct,</a:t>
            </a:r>
            <a:r>
              <a:rPr lang="zh-CN" altLang="en-US" sz="1700" dirty="0">
                <a:solidFill>
                  <a:srgbClr val="FDC66E"/>
                </a:solidFill>
              </a:rPr>
              <a:t> </a:t>
            </a:r>
            <a:r>
              <a:rPr lang="en-US" altLang="zh-CN" sz="1700" dirty="0">
                <a:solidFill>
                  <a:srgbClr val="FDC66E"/>
                </a:solidFill>
              </a:rPr>
              <a:t>2019</a:t>
            </a:r>
            <a:endParaRPr lang="en-US" sz="1700" dirty="0">
              <a:solidFill>
                <a:srgbClr val="FDC66E"/>
              </a:solidFill>
            </a:endParaRPr>
          </a:p>
        </p:txBody>
      </p:sp>
      <p:pic>
        <p:nvPicPr>
          <p:cNvPr id="4" name="Picture 3">
            <a:extLst>
              <a:ext uri="{FF2B5EF4-FFF2-40B4-BE49-F238E27FC236}">
                <a16:creationId xmlns:a16="http://schemas.microsoft.com/office/drawing/2014/main" id="{9463776B-9D2A-4729-92E9-382DD900BFD3}"/>
              </a:ext>
            </a:extLst>
          </p:cNvPr>
          <p:cNvPicPr>
            <a:picLocks noChangeAspect="1"/>
          </p:cNvPicPr>
          <p:nvPr/>
        </p:nvPicPr>
        <p:blipFill rotWithShape="1">
          <a:blip r:embed="rId3"/>
          <a:srcRect l="3169" r="23464" b="-1"/>
          <a:stretch/>
        </p:blipFill>
        <p:spPr>
          <a:xfrm>
            <a:off x="4654297" y="10"/>
            <a:ext cx="7537704" cy="6857990"/>
          </a:xfrm>
          <a:prstGeom prst="rect">
            <a:avLst/>
          </a:prstGeom>
        </p:spPr>
      </p:pic>
    </p:spTree>
    <p:extLst>
      <p:ext uri="{BB962C8B-B14F-4D97-AF65-F5344CB8AC3E}">
        <p14:creationId xmlns:p14="http://schemas.microsoft.com/office/powerpoint/2010/main" val="940400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486E2F-D0C1-4083-88AE-1015B8F6E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95C967-2ACC-7B4C-AD28-B3F680037A1B}"/>
              </a:ext>
            </a:extLst>
          </p:cNvPr>
          <p:cNvSpPr>
            <a:spLocks noGrp="1"/>
          </p:cNvSpPr>
          <p:nvPr>
            <p:ph type="title"/>
          </p:nvPr>
        </p:nvSpPr>
        <p:spPr>
          <a:xfrm>
            <a:off x="913795" y="609600"/>
            <a:ext cx="10353762" cy="1257300"/>
          </a:xfrm>
        </p:spPr>
        <p:txBody>
          <a:bodyPr>
            <a:normAutofit/>
          </a:bodyPr>
          <a:lstStyle/>
          <a:p>
            <a:r>
              <a:rPr lang="en-US" altLang="zh-CN" dirty="0"/>
              <a:t>Conclusion</a:t>
            </a:r>
            <a:r>
              <a:rPr lang="zh-CN" altLang="en-US" dirty="0"/>
              <a:t> </a:t>
            </a:r>
            <a:endParaRPr lang="en-US" dirty="0"/>
          </a:p>
        </p:txBody>
      </p:sp>
      <p:sp>
        <p:nvSpPr>
          <p:cNvPr id="3" name="Content Placeholder 2">
            <a:extLst>
              <a:ext uri="{FF2B5EF4-FFF2-40B4-BE49-F238E27FC236}">
                <a16:creationId xmlns:a16="http://schemas.microsoft.com/office/drawing/2014/main" id="{AA7293FD-6292-254D-AEF0-14A3A85BFBB3}"/>
              </a:ext>
            </a:extLst>
          </p:cNvPr>
          <p:cNvSpPr>
            <a:spLocks noGrp="1"/>
          </p:cNvSpPr>
          <p:nvPr>
            <p:ph idx="1"/>
          </p:nvPr>
        </p:nvSpPr>
        <p:spPr>
          <a:xfrm>
            <a:off x="913795" y="2132822"/>
            <a:ext cx="5546272" cy="3658378"/>
          </a:xfrm>
        </p:spPr>
        <p:txBody>
          <a:bodyPr anchor="ctr">
            <a:normAutofit/>
          </a:bodyPr>
          <a:lstStyle/>
          <a:p>
            <a:pPr marL="36900" indent="0">
              <a:buNone/>
            </a:pPr>
            <a:r>
              <a:rPr lang="en-US" dirty="0">
                <a:effectLst/>
              </a:rPr>
              <a:t>In this project, we first identified the business problem, which was followed by the data acquisition and preparation. As for machine learning , we utilized K-means clustering and Foursquare API. To conclude, “Dorset Park, Scarborough Town Centre, Wexford heights”, “</a:t>
            </a:r>
            <a:r>
              <a:rPr lang="en-US" dirty="0" err="1">
                <a:effectLst/>
              </a:rPr>
              <a:t>L’Amoreaux</a:t>
            </a:r>
            <a:r>
              <a:rPr lang="en-US" dirty="0">
                <a:effectLst/>
              </a:rPr>
              <a:t> West, Steels West” meets the requirement of our client but better choices may exist. The finding of this project can also help the relevant investors with similar requirements. </a:t>
            </a:r>
          </a:p>
          <a:p>
            <a:pPr marL="36900" indent="0">
              <a:buNone/>
            </a:pPr>
            <a:endParaRPr lang="en-US" dirty="0"/>
          </a:p>
        </p:txBody>
      </p:sp>
      <p:pic>
        <p:nvPicPr>
          <p:cNvPr id="11" name="Picture 10">
            <a:extLst>
              <a:ext uri="{FF2B5EF4-FFF2-40B4-BE49-F238E27FC236}">
                <a16:creationId xmlns:a16="http://schemas.microsoft.com/office/drawing/2014/main" id="{AD661026-DE64-47F1-9F88-0847B5FB35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6934200" y="1998132"/>
            <a:ext cx="4333632" cy="3521077"/>
          </a:xfrm>
          <a:prstGeom prst="rect">
            <a:avLst/>
          </a:prstGeom>
        </p:spPr>
      </p:pic>
      <p:pic>
        <p:nvPicPr>
          <p:cNvPr id="4" name="Picture 3">
            <a:extLst>
              <a:ext uri="{FF2B5EF4-FFF2-40B4-BE49-F238E27FC236}">
                <a16:creationId xmlns:a16="http://schemas.microsoft.com/office/drawing/2014/main" id="{6184559B-7185-9841-B01E-6B0AEE6DE9D4}"/>
              </a:ext>
            </a:extLst>
          </p:cNvPr>
          <p:cNvPicPr>
            <a:picLocks noChangeAspect="1"/>
          </p:cNvPicPr>
          <p:nvPr/>
        </p:nvPicPr>
        <p:blipFill rotWithShape="1">
          <a:blip r:embed="rId4"/>
          <a:srcRect l="10450" r="15304" b="-1"/>
          <a:stretch/>
        </p:blipFill>
        <p:spPr>
          <a:xfrm>
            <a:off x="7066560" y="2132822"/>
            <a:ext cx="4065464" cy="3258006"/>
          </a:xfrm>
          <a:prstGeom prst="rect">
            <a:avLst/>
          </a:prstGeom>
        </p:spPr>
      </p:pic>
    </p:spTree>
    <p:extLst>
      <p:ext uri="{BB962C8B-B14F-4D97-AF65-F5344CB8AC3E}">
        <p14:creationId xmlns:p14="http://schemas.microsoft.com/office/powerpoint/2010/main" val="835314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198B0D-58FF-8A4E-ABBA-216A56B39CC4}"/>
              </a:ext>
            </a:extLst>
          </p:cNvPr>
          <p:cNvSpPr>
            <a:spLocks noGrp="1"/>
          </p:cNvSpPr>
          <p:nvPr>
            <p:ph type="title"/>
          </p:nvPr>
        </p:nvSpPr>
        <p:spPr>
          <a:xfrm>
            <a:off x="913795" y="963506"/>
            <a:ext cx="3740815" cy="4827693"/>
          </a:xfrm>
        </p:spPr>
        <p:txBody>
          <a:bodyPr>
            <a:normAutofit/>
          </a:bodyPr>
          <a:lstStyle/>
          <a:p>
            <a:pPr algn="r"/>
            <a:r>
              <a:rPr lang="en-US"/>
              <a:t>Introduction</a:t>
            </a:r>
          </a:p>
        </p:txBody>
      </p:sp>
      <p:cxnSp>
        <p:nvCxnSpPr>
          <p:cNvPr id="19" name="Straight Connector 18">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EAB7ECF-9385-5A4D-BED5-E50D881AB204}"/>
              </a:ext>
            </a:extLst>
          </p:cNvPr>
          <p:cNvSpPr>
            <a:spLocks noGrp="1"/>
          </p:cNvSpPr>
          <p:nvPr>
            <p:ph idx="1"/>
          </p:nvPr>
        </p:nvSpPr>
        <p:spPr>
          <a:xfrm>
            <a:off x="5307765" y="963507"/>
            <a:ext cx="5959791" cy="4827694"/>
          </a:xfrm>
          <a:effectLst/>
        </p:spPr>
        <p:txBody>
          <a:bodyPr anchor="ctr">
            <a:normAutofit/>
          </a:bodyPr>
          <a:lstStyle/>
          <a:p>
            <a:pPr marL="36900" indent="0">
              <a:buNone/>
            </a:pPr>
            <a:r>
              <a:rPr lang="en-US" altLang="zh-CN" dirty="0">
                <a:solidFill>
                  <a:schemeClr val="tx1"/>
                </a:solidFill>
              </a:rPr>
              <a:t>Joe</a:t>
            </a:r>
            <a:r>
              <a:rPr lang="zh-CN" altLang="en-US" dirty="0">
                <a:solidFill>
                  <a:schemeClr val="tx1"/>
                </a:solidFill>
              </a:rPr>
              <a:t> </a:t>
            </a:r>
            <a:r>
              <a:rPr lang="en-US" altLang="zh-CN" dirty="0">
                <a:solidFill>
                  <a:schemeClr val="tx1"/>
                </a:solidFill>
              </a:rPr>
              <a:t>has</a:t>
            </a:r>
            <a:r>
              <a:rPr lang="zh-CN" altLang="en-US" dirty="0">
                <a:solidFill>
                  <a:schemeClr val="tx1"/>
                </a:solidFill>
              </a:rPr>
              <a:t> </a:t>
            </a:r>
            <a:r>
              <a:rPr lang="en-US" altLang="zh-CN" dirty="0">
                <a:solidFill>
                  <a:schemeClr val="tx1"/>
                </a:solidFill>
              </a:rPr>
              <a:t>been</a:t>
            </a:r>
            <a:r>
              <a:rPr lang="zh-CN" altLang="en-US" dirty="0">
                <a:solidFill>
                  <a:schemeClr val="tx1"/>
                </a:solidFill>
              </a:rPr>
              <a:t> </a:t>
            </a:r>
            <a:r>
              <a:rPr lang="en-US" altLang="zh-CN" dirty="0">
                <a:solidFill>
                  <a:schemeClr val="tx1"/>
                </a:solidFill>
              </a:rPr>
              <a:t>investing</a:t>
            </a:r>
            <a:r>
              <a:rPr lang="zh-CN" altLang="en-US" dirty="0">
                <a:solidFill>
                  <a:schemeClr val="tx1"/>
                </a:solidFill>
              </a:rPr>
              <a:t> </a:t>
            </a:r>
            <a:r>
              <a:rPr lang="en-US" altLang="zh-CN" dirty="0">
                <a:solidFill>
                  <a:schemeClr val="tx1"/>
                </a:solidFill>
              </a:rPr>
              <a:t>in</a:t>
            </a:r>
            <a:r>
              <a:rPr lang="zh-CN" altLang="en-US" dirty="0">
                <a:solidFill>
                  <a:schemeClr val="tx1"/>
                </a:solidFill>
              </a:rPr>
              <a:t> </a:t>
            </a:r>
            <a:r>
              <a:rPr lang="en-US" altLang="zh-CN" dirty="0">
                <a:solidFill>
                  <a:schemeClr val="tx1"/>
                </a:solidFill>
              </a:rPr>
              <a:t>Canadian</a:t>
            </a:r>
            <a:r>
              <a:rPr lang="zh-CN" altLang="en-US" dirty="0">
                <a:solidFill>
                  <a:schemeClr val="tx1"/>
                </a:solidFill>
              </a:rPr>
              <a:t> </a:t>
            </a:r>
            <a:r>
              <a:rPr lang="en-US" altLang="zh-CN" dirty="0">
                <a:solidFill>
                  <a:schemeClr val="tx1"/>
                </a:solidFill>
              </a:rPr>
              <a:t>real-estate</a:t>
            </a:r>
            <a:r>
              <a:rPr lang="zh-CN" altLang="en-US" dirty="0">
                <a:solidFill>
                  <a:schemeClr val="tx1"/>
                </a:solidFill>
              </a:rPr>
              <a:t> </a:t>
            </a:r>
            <a:r>
              <a:rPr lang="en-US" altLang="zh-CN" dirty="0">
                <a:solidFill>
                  <a:schemeClr val="tx1"/>
                </a:solidFill>
              </a:rPr>
              <a:t>for</a:t>
            </a:r>
            <a:r>
              <a:rPr lang="zh-CN" altLang="en-US" dirty="0">
                <a:solidFill>
                  <a:schemeClr val="tx1"/>
                </a:solidFill>
              </a:rPr>
              <a:t> </a:t>
            </a:r>
            <a:r>
              <a:rPr lang="en-US" altLang="zh-CN" dirty="0">
                <a:solidFill>
                  <a:schemeClr val="tx1"/>
                </a:solidFill>
              </a:rPr>
              <a:t>many</a:t>
            </a:r>
            <a:r>
              <a:rPr lang="zh-CN" altLang="en-US" dirty="0">
                <a:solidFill>
                  <a:schemeClr val="tx1"/>
                </a:solidFill>
              </a:rPr>
              <a:t> </a:t>
            </a:r>
            <a:r>
              <a:rPr lang="en-US" altLang="zh-CN" dirty="0">
                <a:solidFill>
                  <a:schemeClr val="tx1"/>
                </a:solidFill>
              </a:rPr>
              <a:t>years,</a:t>
            </a:r>
            <a:r>
              <a:rPr lang="zh-CN" altLang="en-US" dirty="0">
                <a:solidFill>
                  <a:schemeClr val="tx1"/>
                </a:solidFill>
              </a:rPr>
              <a:t> </a:t>
            </a:r>
            <a:r>
              <a:rPr lang="en-US" altLang="zh-CN" dirty="0">
                <a:solidFill>
                  <a:schemeClr val="tx1"/>
                </a:solidFill>
              </a:rPr>
              <a:t>and</a:t>
            </a:r>
            <a:r>
              <a:rPr lang="zh-CN" altLang="en-US" dirty="0">
                <a:solidFill>
                  <a:schemeClr val="tx1"/>
                </a:solidFill>
              </a:rPr>
              <a:t> </a:t>
            </a:r>
            <a:r>
              <a:rPr lang="en-US" altLang="zh-CN" dirty="0">
                <a:solidFill>
                  <a:schemeClr val="tx1"/>
                </a:solidFill>
              </a:rPr>
              <a:t>recently</a:t>
            </a:r>
            <a:r>
              <a:rPr lang="zh-CN" altLang="en-US" dirty="0">
                <a:solidFill>
                  <a:schemeClr val="tx1"/>
                </a:solidFill>
              </a:rPr>
              <a:t> </a:t>
            </a:r>
            <a:r>
              <a:rPr lang="en-US" altLang="zh-CN" dirty="0">
                <a:solidFill>
                  <a:schemeClr val="tx1"/>
                </a:solidFill>
              </a:rPr>
              <a:t>he</a:t>
            </a:r>
            <a:r>
              <a:rPr lang="zh-CN" altLang="en-US" dirty="0">
                <a:solidFill>
                  <a:schemeClr val="tx1"/>
                </a:solidFill>
              </a:rPr>
              <a:t> </a:t>
            </a:r>
            <a:r>
              <a:rPr lang="en-US" altLang="zh-CN" dirty="0">
                <a:solidFill>
                  <a:schemeClr val="tx1"/>
                </a:solidFill>
              </a:rPr>
              <a:t>noticed</a:t>
            </a:r>
            <a:r>
              <a:rPr lang="zh-CN" altLang="en-US" dirty="0">
                <a:solidFill>
                  <a:schemeClr val="tx1"/>
                </a:solidFill>
              </a:rPr>
              <a:t> </a:t>
            </a:r>
            <a:r>
              <a:rPr lang="en-US" altLang="zh-CN" dirty="0">
                <a:solidFill>
                  <a:schemeClr val="tx1"/>
                </a:solidFill>
              </a:rPr>
              <a:t>that</a:t>
            </a:r>
            <a:r>
              <a:rPr lang="zh-CN" altLang="en-US" dirty="0">
                <a:solidFill>
                  <a:schemeClr val="tx1"/>
                </a:solidFill>
              </a:rPr>
              <a:t> </a:t>
            </a:r>
            <a:r>
              <a:rPr lang="en-US" altLang="zh-CN" dirty="0">
                <a:solidFill>
                  <a:schemeClr val="tx1"/>
                </a:solidFill>
              </a:rPr>
              <a:t>apartments</a:t>
            </a:r>
            <a:r>
              <a:rPr lang="zh-CN" altLang="en-US" dirty="0">
                <a:solidFill>
                  <a:schemeClr val="tx1"/>
                </a:solidFill>
              </a:rPr>
              <a:t> </a:t>
            </a:r>
            <a:r>
              <a:rPr lang="en-US" altLang="zh-CN" dirty="0">
                <a:solidFill>
                  <a:schemeClr val="tx1"/>
                </a:solidFill>
              </a:rPr>
              <a:t>locating</a:t>
            </a:r>
            <a:r>
              <a:rPr lang="zh-CN" altLang="en-US" dirty="0">
                <a:solidFill>
                  <a:schemeClr val="tx1"/>
                </a:solidFill>
              </a:rPr>
              <a:t> </a:t>
            </a:r>
            <a:r>
              <a:rPr lang="en-US" altLang="zh-CN" dirty="0">
                <a:solidFill>
                  <a:schemeClr val="tx1"/>
                </a:solidFill>
              </a:rPr>
              <a:t>near</a:t>
            </a:r>
            <a:r>
              <a:rPr lang="zh-CN" altLang="en-US" dirty="0">
                <a:solidFill>
                  <a:schemeClr val="tx1"/>
                </a:solidFill>
              </a:rPr>
              <a:t> </a:t>
            </a:r>
            <a:r>
              <a:rPr lang="en-US" altLang="zh-CN" dirty="0">
                <a:solidFill>
                  <a:schemeClr val="tx1"/>
                </a:solidFill>
              </a:rPr>
              <a:t>Chinese</a:t>
            </a:r>
            <a:r>
              <a:rPr lang="zh-CN" altLang="en-US" dirty="0">
                <a:solidFill>
                  <a:schemeClr val="tx1"/>
                </a:solidFill>
              </a:rPr>
              <a:t> </a:t>
            </a:r>
            <a:r>
              <a:rPr lang="en-US" altLang="zh-CN" dirty="0">
                <a:solidFill>
                  <a:schemeClr val="tx1"/>
                </a:solidFill>
              </a:rPr>
              <a:t>restaurants</a:t>
            </a:r>
            <a:r>
              <a:rPr lang="zh-CN" altLang="en-US" dirty="0">
                <a:solidFill>
                  <a:schemeClr val="tx1"/>
                </a:solidFill>
              </a:rPr>
              <a:t> </a:t>
            </a:r>
            <a:r>
              <a:rPr lang="en-US" altLang="zh-CN" dirty="0">
                <a:solidFill>
                  <a:schemeClr val="tx1"/>
                </a:solidFill>
              </a:rPr>
              <a:t>and</a:t>
            </a:r>
            <a:r>
              <a:rPr lang="zh-CN" altLang="en-US" dirty="0">
                <a:solidFill>
                  <a:schemeClr val="tx1"/>
                </a:solidFill>
              </a:rPr>
              <a:t> </a:t>
            </a:r>
            <a:r>
              <a:rPr lang="en-US" altLang="zh-CN" dirty="0">
                <a:solidFill>
                  <a:schemeClr val="tx1"/>
                </a:solidFill>
              </a:rPr>
              <a:t>Chinese</a:t>
            </a:r>
            <a:r>
              <a:rPr lang="zh-CN" altLang="en-US" dirty="0">
                <a:solidFill>
                  <a:schemeClr val="tx1"/>
                </a:solidFill>
              </a:rPr>
              <a:t> </a:t>
            </a:r>
            <a:r>
              <a:rPr lang="en-US" altLang="zh-CN" dirty="0">
                <a:solidFill>
                  <a:schemeClr val="tx1"/>
                </a:solidFill>
              </a:rPr>
              <a:t>grocery</a:t>
            </a:r>
            <a:r>
              <a:rPr lang="zh-CN" altLang="en-US" dirty="0">
                <a:solidFill>
                  <a:schemeClr val="tx1"/>
                </a:solidFill>
              </a:rPr>
              <a:t> </a:t>
            </a:r>
            <a:r>
              <a:rPr lang="en-US" altLang="zh-CN" dirty="0">
                <a:solidFill>
                  <a:schemeClr val="tx1"/>
                </a:solidFill>
              </a:rPr>
              <a:t>stores</a:t>
            </a:r>
            <a:r>
              <a:rPr lang="zh-CN" altLang="en-US" dirty="0">
                <a:solidFill>
                  <a:schemeClr val="tx1"/>
                </a:solidFill>
              </a:rPr>
              <a:t> </a:t>
            </a:r>
            <a:r>
              <a:rPr lang="en-US" altLang="zh-CN" dirty="0">
                <a:solidFill>
                  <a:schemeClr val="tx1"/>
                </a:solidFill>
              </a:rPr>
              <a:t>are</a:t>
            </a:r>
            <a:r>
              <a:rPr lang="zh-CN" altLang="en-US" dirty="0">
                <a:solidFill>
                  <a:schemeClr val="tx1"/>
                </a:solidFill>
              </a:rPr>
              <a:t> </a:t>
            </a:r>
            <a:r>
              <a:rPr lang="en-US" altLang="zh-CN" dirty="0">
                <a:solidFill>
                  <a:schemeClr val="tx1"/>
                </a:solidFill>
              </a:rPr>
              <a:t>becoming</a:t>
            </a:r>
            <a:r>
              <a:rPr lang="zh-CN" altLang="en-US" dirty="0">
                <a:solidFill>
                  <a:schemeClr val="tx1"/>
                </a:solidFill>
              </a:rPr>
              <a:t> </a:t>
            </a:r>
            <a:r>
              <a:rPr lang="en-US" altLang="zh-CN" dirty="0">
                <a:solidFill>
                  <a:schemeClr val="tx1"/>
                </a:solidFill>
              </a:rPr>
              <a:t>more</a:t>
            </a:r>
            <a:r>
              <a:rPr lang="zh-CN" altLang="en-US" dirty="0">
                <a:solidFill>
                  <a:schemeClr val="tx1"/>
                </a:solidFill>
              </a:rPr>
              <a:t> </a:t>
            </a:r>
            <a:r>
              <a:rPr lang="en-US" altLang="zh-CN" dirty="0">
                <a:solidFill>
                  <a:schemeClr val="tx1"/>
                </a:solidFill>
              </a:rPr>
              <a:t>popular</a:t>
            </a:r>
            <a:r>
              <a:rPr lang="zh-CN" altLang="en-US" dirty="0">
                <a:solidFill>
                  <a:schemeClr val="tx1"/>
                </a:solidFill>
              </a:rPr>
              <a:t> </a:t>
            </a:r>
            <a:r>
              <a:rPr lang="en-US" altLang="zh-CN" dirty="0">
                <a:solidFill>
                  <a:schemeClr val="tx1"/>
                </a:solidFill>
              </a:rPr>
              <a:t>among</a:t>
            </a:r>
            <a:r>
              <a:rPr lang="zh-CN" altLang="en-US" dirty="0">
                <a:solidFill>
                  <a:schemeClr val="tx1"/>
                </a:solidFill>
              </a:rPr>
              <a:t> </a:t>
            </a:r>
            <a:r>
              <a:rPr lang="en-US" altLang="zh-CN" dirty="0">
                <a:solidFill>
                  <a:schemeClr val="tx1"/>
                </a:solidFill>
              </a:rPr>
              <a:t>tenants.</a:t>
            </a:r>
            <a:r>
              <a:rPr lang="zh-CN" altLang="en-US" dirty="0">
                <a:solidFill>
                  <a:schemeClr val="tx1"/>
                </a:solidFill>
              </a:rPr>
              <a:t> </a:t>
            </a:r>
            <a:r>
              <a:rPr lang="en-US" altLang="zh-CN" dirty="0">
                <a:solidFill>
                  <a:schemeClr val="tx1"/>
                </a:solidFill>
              </a:rPr>
              <a:t>Therefore,</a:t>
            </a:r>
            <a:r>
              <a:rPr lang="zh-CN" altLang="en-US" dirty="0">
                <a:solidFill>
                  <a:schemeClr val="tx1"/>
                </a:solidFill>
              </a:rPr>
              <a:t> </a:t>
            </a:r>
            <a:r>
              <a:rPr lang="en-US" altLang="zh-CN" dirty="0">
                <a:solidFill>
                  <a:schemeClr val="tx1"/>
                </a:solidFill>
              </a:rPr>
              <a:t>3</a:t>
            </a:r>
            <a:r>
              <a:rPr lang="zh-CN" altLang="en-US" dirty="0">
                <a:solidFill>
                  <a:schemeClr val="tx1"/>
                </a:solidFill>
              </a:rPr>
              <a:t> </a:t>
            </a:r>
            <a:r>
              <a:rPr lang="en-US" altLang="zh-CN" dirty="0">
                <a:solidFill>
                  <a:schemeClr val="tx1"/>
                </a:solidFill>
              </a:rPr>
              <a:t>requirements</a:t>
            </a:r>
            <a:r>
              <a:rPr lang="zh-CN" altLang="en-US" dirty="0">
                <a:solidFill>
                  <a:schemeClr val="tx1"/>
                </a:solidFill>
              </a:rPr>
              <a:t> </a:t>
            </a:r>
            <a:r>
              <a:rPr lang="en-US" altLang="zh-CN" dirty="0">
                <a:solidFill>
                  <a:schemeClr val="tx1"/>
                </a:solidFill>
              </a:rPr>
              <a:t>were</a:t>
            </a:r>
            <a:r>
              <a:rPr lang="zh-CN" altLang="en-US" dirty="0">
                <a:solidFill>
                  <a:schemeClr val="tx1"/>
                </a:solidFill>
              </a:rPr>
              <a:t> </a:t>
            </a:r>
            <a:r>
              <a:rPr lang="en-US" altLang="zh-CN" dirty="0">
                <a:solidFill>
                  <a:schemeClr val="tx1"/>
                </a:solidFill>
              </a:rPr>
              <a:t>identified</a:t>
            </a:r>
            <a:r>
              <a:rPr lang="zh-CN" altLang="en-US" dirty="0">
                <a:solidFill>
                  <a:schemeClr val="tx1"/>
                </a:solidFill>
              </a:rPr>
              <a:t> </a:t>
            </a:r>
            <a:r>
              <a:rPr lang="en-US" altLang="zh-CN" dirty="0">
                <a:solidFill>
                  <a:schemeClr val="tx1"/>
                </a:solidFill>
              </a:rPr>
              <a:t>as:</a:t>
            </a:r>
          </a:p>
          <a:p>
            <a:r>
              <a:rPr lang="en-US" dirty="0">
                <a:solidFill>
                  <a:schemeClr val="tx1"/>
                </a:solidFill>
                <a:effectLst/>
              </a:rPr>
              <a:t>With Chinese grocery stores nearby</a:t>
            </a:r>
          </a:p>
          <a:p>
            <a:r>
              <a:rPr lang="en-US" dirty="0">
                <a:solidFill>
                  <a:schemeClr val="tx1"/>
                </a:solidFill>
                <a:effectLst/>
              </a:rPr>
              <a:t>With Chinese restaurants nearby</a:t>
            </a:r>
          </a:p>
          <a:p>
            <a:r>
              <a:rPr lang="en-US" dirty="0">
                <a:solidFill>
                  <a:schemeClr val="tx1"/>
                </a:solidFill>
                <a:effectLst/>
              </a:rPr>
              <a:t>Better with a mall or city-center environment </a:t>
            </a:r>
          </a:p>
          <a:p>
            <a:endParaRPr lang="en-US" dirty="0">
              <a:solidFill>
                <a:schemeClr val="tx1"/>
              </a:solidFill>
            </a:endParaRPr>
          </a:p>
        </p:txBody>
      </p:sp>
    </p:spTree>
    <p:extLst>
      <p:ext uri="{BB962C8B-B14F-4D97-AF65-F5344CB8AC3E}">
        <p14:creationId xmlns:p14="http://schemas.microsoft.com/office/powerpoint/2010/main" val="963859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81849B3-289C-1B4E-99F8-FD20178B7AE5}"/>
              </a:ext>
            </a:extLst>
          </p:cNvPr>
          <p:cNvSpPr>
            <a:spLocks noGrp="1"/>
          </p:cNvSpPr>
          <p:nvPr>
            <p:ph type="title"/>
          </p:nvPr>
        </p:nvSpPr>
        <p:spPr>
          <a:xfrm>
            <a:off x="900506" y="1118808"/>
            <a:ext cx="4671467" cy="4747683"/>
          </a:xfrm>
        </p:spPr>
        <p:txBody>
          <a:bodyPr anchor="ctr">
            <a:normAutofit/>
          </a:bodyPr>
          <a:lstStyle/>
          <a:p>
            <a:pPr algn="l"/>
            <a:r>
              <a:rPr lang="en-US" sz="5000"/>
              <a:t>Data Description</a:t>
            </a:r>
          </a:p>
        </p:txBody>
      </p:sp>
      <p:sp>
        <p:nvSpPr>
          <p:cNvPr id="3" name="Content Placeholder 2">
            <a:extLst>
              <a:ext uri="{FF2B5EF4-FFF2-40B4-BE49-F238E27FC236}">
                <a16:creationId xmlns:a16="http://schemas.microsoft.com/office/drawing/2014/main" id="{08A6465D-C4EA-1A4F-B3B3-46C2746D2455}"/>
              </a:ext>
            </a:extLst>
          </p:cNvPr>
          <p:cNvSpPr>
            <a:spLocks noGrp="1"/>
          </p:cNvSpPr>
          <p:nvPr>
            <p:ph idx="1"/>
          </p:nvPr>
        </p:nvSpPr>
        <p:spPr>
          <a:xfrm>
            <a:off x="6498769" y="1118809"/>
            <a:ext cx="5049763" cy="4747681"/>
          </a:xfrm>
          <a:effectLst/>
        </p:spPr>
        <p:txBody>
          <a:bodyPr anchor="ctr">
            <a:normAutofit/>
          </a:bodyPr>
          <a:lstStyle/>
          <a:p>
            <a:pPr marL="36900" indent="0">
              <a:buNone/>
            </a:pPr>
            <a:r>
              <a:rPr lang="en-US" b="1" dirty="0">
                <a:solidFill>
                  <a:schemeClr val="tx1"/>
                </a:solidFill>
                <a:effectLst/>
              </a:rPr>
              <a:t>Data Scraping </a:t>
            </a:r>
            <a:endParaRPr lang="en-US" dirty="0">
              <a:solidFill>
                <a:schemeClr val="tx1"/>
              </a:solidFill>
              <a:effectLst/>
            </a:endParaRPr>
          </a:p>
          <a:p>
            <a:pPr marL="36900" indent="0">
              <a:buNone/>
            </a:pPr>
            <a:r>
              <a:rPr lang="en-US" dirty="0">
                <a:solidFill>
                  <a:schemeClr val="tx1"/>
                </a:solidFill>
                <a:effectLst/>
              </a:rPr>
              <a:t>Raw data were scraped from </a:t>
            </a:r>
            <a:r>
              <a:rPr lang="en-US" dirty="0" err="1">
                <a:solidFill>
                  <a:schemeClr val="tx1"/>
                </a:solidFill>
                <a:effectLst/>
              </a:rPr>
              <a:t>wikipedia</a:t>
            </a:r>
            <a:r>
              <a:rPr lang="en-US" dirty="0">
                <a:solidFill>
                  <a:schemeClr val="tx1"/>
                </a:solidFill>
                <a:effectLst/>
              </a:rPr>
              <a:t> (</a:t>
            </a:r>
            <a:r>
              <a:rPr lang="en-US" u="sng" dirty="0">
                <a:solidFill>
                  <a:schemeClr val="tx1"/>
                </a:solidFill>
                <a:effectLst/>
                <a:hlinkClick r:id="rId3"/>
              </a:rPr>
              <a:t>https://en.wikipedia.org/wiki/List_of_postal_codes_of_Canada:_M</a:t>
            </a:r>
            <a:r>
              <a:rPr lang="en-US" dirty="0">
                <a:solidFill>
                  <a:schemeClr val="tx1"/>
                </a:solidFill>
                <a:effectLst/>
              </a:rPr>
              <a:t>) which were later cleaned and transformed into pandas data-frame for better analysis. </a:t>
            </a:r>
          </a:p>
          <a:p>
            <a:pPr marL="36900" indent="0">
              <a:buNone/>
            </a:pPr>
            <a:br>
              <a:rPr lang="en-US" dirty="0">
                <a:solidFill>
                  <a:schemeClr val="tx1"/>
                </a:solidFill>
                <a:effectLst/>
              </a:rPr>
            </a:br>
            <a:endParaRPr lang="en-US" dirty="0">
              <a:solidFill>
                <a:schemeClr val="tx1"/>
              </a:solidFill>
              <a:effectLst/>
            </a:endParaRPr>
          </a:p>
          <a:p>
            <a:pPr marL="36900" indent="0">
              <a:buNone/>
            </a:pPr>
            <a:r>
              <a:rPr lang="en-US" b="1" dirty="0">
                <a:solidFill>
                  <a:schemeClr val="tx1"/>
                </a:solidFill>
                <a:effectLst/>
              </a:rPr>
              <a:t>Location Analysis</a:t>
            </a:r>
            <a:endParaRPr lang="en-US" dirty="0">
              <a:solidFill>
                <a:schemeClr val="tx1"/>
              </a:solidFill>
              <a:effectLst/>
            </a:endParaRPr>
          </a:p>
          <a:p>
            <a:pPr marL="36900" indent="0">
              <a:buNone/>
            </a:pPr>
            <a:r>
              <a:rPr lang="en-US" dirty="0">
                <a:solidFill>
                  <a:schemeClr val="tx1"/>
                </a:solidFill>
                <a:effectLst/>
              </a:rPr>
              <a:t>The main location source used in the analysis is Foursquare, which provide the neighborhood information of venue, service categories, location, ratings and tips.</a:t>
            </a:r>
          </a:p>
          <a:p>
            <a:pPr marL="36900" indent="0">
              <a:buNone/>
            </a:pPr>
            <a:endParaRPr lang="en-US" dirty="0">
              <a:solidFill>
                <a:schemeClr val="tx1"/>
              </a:solidFill>
            </a:endParaRPr>
          </a:p>
        </p:txBody>
      </p:sp>
    </p:spTree>
    <p:extLst>
      <p:ext uri="{BB962C8B-B14F-4D97-AF65-F5344CB8AC3E}">
        <p14:creationId xmlns:p14="http://schemas.microsoft.com/office/powerpoint/2010/main" val="3767904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6B051A4-96A7-4A11-9DAD-063A9C577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565918"/>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6A4E2C-1963-584B-92AD-599C2A40126D}"/>
              </a:ext>
            </a:extLst>
          </p:cNvPr>
          <p:cNvSpPr>
            <a:spLocks noGrp="1"/>
          </p:cNvSpPr>
          <p:nvPr>
            <p:ph type="title"/>
          </p:nvPr>
        </p:nvSpPr>
        <p:spPr>
          <a:xfrm>
            <a:off x="913794" y="741515"/>
            <a:ext cx="10353761" cy="1633340"/>
          </a:xfrm>
        </p:spPr>
        <p:txBody>
          <a:bodyPr>
            <a:normAutofit/>
          </a:bodyPr>
          <a:lstStyle/>
          <a:p>
            <a:r>
              <a:rPr lang="en-US" sz="4800">
                <a:solidFill>
                  <a:srgbClr val="FFFFFF"/>
                </a:solidFill>
              </a:rPr>
              <a:t>Methodology</a:t>
            </a:r>
          </a:p>
        </p:txBody>
      </p:sp>
      <p:sp>
        <p:nvSpPr>
          <p:cNvPr id="3" name="Content Placeholder 2">
            <a:extLst>
              <a:ext uri="{FF2B5EF4-FFF2-40B4-BE49-F238E27FC236}">
                <a16:creationId xmlns:a16="http://schemas.microsoft.com/office/drawing/2014/main" id="{B713A14A-BB0A-C449-90EC-BB5342688B59}"/>
              </a:ext>
            </a:extLst>
          </p:cNvPr>
          <p:cNvSpPr>
            <a:spLocks noGrp="1"/>
          </p:cNvSpPr>
          <p:nvPr>
            <p:ph idx="1"/>
          </p:nvPr>
        </p:nvSpPr>
        <p:spPr>
          <a:xfrm>
            <a:off x="913795" y="3070927"/>
            <a:ext cx="10353762" cy="3045558"/>
          </a:xfrm>
          <a:effectLst/>
        </p:spPr>
        <p:txBody>
          <a:bodyPr anchor="ctr">
            <a:normAutofit/>
          </a:bodyPr>
          <a:lstStyle/>
          <a:p>
            <a:pPr marL="36900" indent="0">
              <a:buNone/>
            </a:pPr>
            <a:r>
              <a:rPr lang="en-US" dirty="0"/>
              <a:t>K-means clustering was applied to find the location similar to city centers and malls, while the other two requirements were solved by the venue and ratings information gained from Foursquare API. </a:t>
            </a:r>
          </a:p>
        </p:txBody>
      </p:sp>
    </p:spTree>
    <p:extLst>
      <p:ext uri="{BB962C8B-B14F-4D97-AF65-F5344CB8AC3E}">
        <p14:creationId xmlns:p14="http://schemas.microsoft.com/office/powerpoint/2010/main" val="160652964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3DAFA3B-13D2-4FAA-90F4-A6579AC43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249E8D-D2C1-B548-917A-6145EC7C0A61}"/>
              </a:ext>
            </a:extLst>
          </p:cNvPr>
          <p:cNvSpPr>
            <a:spLocks noGrp="1"/>
          </p:cNvSpPr>
          <p:nvPr>
            <p:ph type="title"/>
          </p:nvPr>
        </p:nvSpPr>
        <p:spPr>
          <a:xfrm>
            <a:off x="1370693" y="4477814"/>
            <a:ext cx="9440034" cy="1017059"/>
          </a:xfrm>
        </p:spPr>
        <p:txBody>
          <a:bodyPr vert="horz" lIns="91440" tIns="45720" rIns="91440" bIns="45720" rtlCol="0" anchor="b">
            <a:normAutofit/>
          </a:bodyPr>
          <a:lstStyle/>
          <a:p>
            <a:pPr>
              <a:lnSpc>
                <a:spcPct val="90000"/>
              </a:lnSpc>
            </a:pPr>
            <a:r>
              <a:rPr lang="en-US" sz="2600"/>
              <a:t>55 neighborhoods were found during the process of gaining city segmentation, and a map of Toronto and Scarborough</a:t>
            </a:r>
          </a:p>
        </p:txBody>
      </p:sp>
      <p:pic>
        <p:nvPicPr>
          <p:cNvPr id="7" name="内容占位符 6">
            <a:extLst>
              <a:ext uri="{FF2B5EF4-FFF2-40B4-BE49-F238E27FC236}">
                <a16:creationId xmlns:a16="http://schemas.microsoft.com/office/drawing/2014/main" id="{93A3B569-049B-4472-B80B-CD7668C3EA7A}"/>
              </a:ext>
            </a:extLst>
          </p:cNvPr>
          <p:cNvPicPr>
            <a:picLocks noGrp="1" noChangeAspect="1"/>
          </p:cNvPicPr>
          <p:nvPr>
            <p:ph idx="1"/>
          </p:nvPr>
        </p:nvPicPr>
        <p:blipFill>
          <a:blip r:embed="rId3"/>
          <a:stretch>
            <a:fillRect/>
          </a:stretch>
        </p:blipFill>
        <p:spPr>
          <a:xfrm>
            <a:off x="2328421" y="696201"/>
            <a:ext cx="7362334" cy="3085413"/>
          </a:xfrm>
        </p:spPr>
      </p:pic>
    </p:spTree>
    <p:extLst>
      <p:ext uri="{BB962C8B-B14F-4D97-AF65-F5344CB8AC3E}">
        <p14:creationId xmlns:p14="http://schemas.microsoft.com/office/powerpoint/2010/main" val="1728915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BAB7C38-AF9A-43A2-9B1C-F1DEBC80B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6" cy="2108723"/>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266A28-FBC0-B24D-A6BF-3FBD0CEDFBD8}"/>
              </a:ext>
            </a:extLst>
          </p:cNvPr>
          <p:cNvSpPr>
            <a:spLocks noGrp="1"/>
          </p:cNvSpPr>
          <p:nvPr>
            <p:ph type="title"/>
          </p:nvPr>
        </p:nvSpPr>
        <p:spPr>
          <a:xfrm>
            <a:off x="913795" y="609600"/>
            <a:ext cx="10353762" cy="1257300"/>
          </a:xfrm>
        </p:spPr>
        <p:txBody>
          <a:bodyPr>
            <a:normAutofit/>
          </a:bodyPr>
          <a:lstStyle/>
          <a:p>
            <a:pPr>
              <a:lnSpc>
                <a:spcPct val="90000"/>
              </a:lnSpc>
            </a:pPr>
            <a:r>
              <a:rPr lang="en-US">
                <a:solidFill>
                  <a:srgbClr val="FFFFFF"/>
                </a:solidFill>
              </a:rPr>
              <a:t>3 neighborhoods were selected since they have Chinese restaurants as one of their top venues</a:t>
            </a:r>
          </a:p>
        </p:txBody>
      </p:sp>
      <p:pic>
        <p:nvPicPr>
          <p:cNvPr id="11" name="Picture 10">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98" t="2669" r="616"/>
          <a:stretch/>
        </p:blipFill>
        <p:spPr>
          <a:xfrm>
            <a:off x="-5325" y="2049331"/>
            <a:ext cx="12192001" cy="4808669"/>
          </a:xfrm>
          <a:prstGeom prst="rect">
            <a:avLst/>
          </a:prstGeom>
          <a:effectLst>
            <a:innerShdw blurRad="63500" dist="50800" dir="16200000">
              <a:prstClr val="black">
                <a:alpha val="50000"/>
              </a:prstClr>
            </a:innerShdw>
          </a:effectLst>
        </p:spPr>
      </p:pic>
      <p:graphicFrame>
        <p:nvGraphicFramePr>
          <p:cNvPr id="4" name="Content Placeholder 3">
            <a:extLst>
              <a:ext uri="{FF2B5EF4-FFF2-40B4-BE49-F238E27FC236}">
                <a16:creationId xmlns:a16="http://schemas.microsoft.com/office/drawing/2014/main" id="{B402ABCD-DF94-0B4E-B306-5B16C17D221A}"/>
              </a:ext>
            </a:extLst>
          </p:cNvPr>
          <p:cNvGraphicFramePr>
            <a:graphicFrameLocks noGrp="1"/>
          </p:cNvGraphicFramePr>
          <p:nvPr>
            <p:ph idx="1"/>
          </p:nvPr>
        </p:nvGraphicFramePr>
        <p:xfrm>
          <a:off x="914400" y="2798637"/>
          <a:ext cx="10353675" cy="2841712"/>
        </p:xfrm>
        <a:graphic>
          <a:graphicData uri="http://schemas.openxmlformats.org/drawingml/2006/table">
            <a:tbl>
              <a:tblPr>
                <a:tableStyleId>{9D7B26C5-4107-4FEC-AEDC-1716B250A1EF}</a:tableStyleId>
              </a:tblPr>
              <a:tblGrid>
                <a:gridCol w="2042152">
                  <a:extLst>
                    <a:ext uri="{9D8B030D-6E8A-4147-A177-3AD203B41FA5}">
                      <a16:colId xmlns:a16="http://schemas.microsoft.com/office/drawing/2014/main" val="3046893566"/>
                    </a:ext>
                  </a:extLst>
                </a:gridCol>
                <a:gridCol w="3177653">
                  <a:extLst>
                    <a:ext uri="{9D8B030D-6E8A-4147-A177-3AD203B41FA5}">
                      <a16:colId xmlns:a16="http://schemas.microsoft.com/office/drawing/2014/main" val="205594986"/>
                    </a:ext>
                  </a:extLst>
                </a:gridCol>
                <a:gridCol w="5133870">
                  <a:extLst>
                    <a:ext uri="{9D8B030D-6E8A-4147-A177-3AD203B41FA5}">
                      <a16:colId xmlns:a16="http://schemas.microsoft.com/office/drawing/2014/main" val="299915958"/>
                    </a:ext>
                  </a:extLst>
                </a:gridCol>
              </a:tblGrid>
              <a:tr h="1055282">
                <a:tc>
                  <a:txBody>
                    <a:bodyPr/>
                    <a:lstStyle/>
                    <a:p>
                      <a:pPr algn="r"/>
                      <a:r>
                        <a:rPr lang="en-US" sz="2100">
                          <a:effectLst/>
                        </a:rPr>
                        <a:t>M1K</a:t>
                      </a:r>
                      <a:endParaRPr lang="en-US" sz="2100">
                        <a:solidFill>
                          <a:schemeClr val="tx1">
                            <a:lumMod val="85000"/>
                            <a:lumOff val="15000"/>
                          </a:schemeClr>
                        </a:solidFill>
                        <a:effectLst/>
                      </a:endParaRPr>
                    </a:p>
                  </a:txBody>
                  <a:tcPr marL="308309" marR="184985" marT="184985" marB="184985" anchor="ctr"/>
                </a:tc>
                <a:tc>
                  <a:txBody>
                    <a:bodyPr/>
                    <a:lstStyle/>
                    <a:p>
                      <a:pPr algn="r"/>
                      <a:r>
                        <a:rPr lang="en-US" sz="2100">
                          <a:effectLst/>
                        </a:rPr>
                        <a:t>Scarborough</a:t>
                      </a:r>
                      <a:endParaRPr lang="en-US" sz="2100">
                        <a:solidFill>
                          <a:schemeClr val="tx1">
                            <a:lumMod val="85000"/>
                            <a:lumOff val="15000"/>
                          </a:schemeClr>
                        </a:solidFill>
                        <a:effectLst/>
                      </a:endParaRPr>
                    </a:p>
                  </a:txBody>
                  <a:tcPr marL="308309" marR="184985" marT="184985" marB="184985" anchor="ctr"/>
                </a:tc>
                <a:tc>
                  <a:txBody>
                    <a:bodyPr/>
                    <a:lstStyle/>
                    <a:p>
                      <a:pPr algn="r"/>
                      <a:r>
                        <a:rPr lang="en-US" sz="2100">
                          <a:effectLst/>
                        </a:rPr>
                        <a:t>East Birchmount Park, Ionview, Kennedy Park</a:t>
                      </a:r>
                      <a:endParaRPr lang="en-US" sz="2100">
                        <a:solidFill>
                          <a:schemeClr val="tx1">
                            <a:lumMod val="85000"/>
                            <a:lumOff val="15000"/>
                          </a:schemeClr>
                        </a:solidFill>
                        <a:effectLst/>
                      </a:endParaRPr>
                    </a:p>
                  </a:txBody>
                  <a:tcPr marL="308309" marR="184985" marT="184985" marB="184985" anchor="ctr"/>
                </a:tc>
                <a:extLst>
                  <a:ext uri="{0D108BD9-81ED-4DB2-BD59-A6C34878D82A}">
                    <a16:rowId xmlns:a16="http://schemas.microsoft.com/office/drawing/2014/main" val="281458546"/>
                  </a:ext>
                </a:extLst>
              </a:tr>
              <a:tr h="1055282">
                <a:tc>
                  <a:txBody>
                    <a:bodyPr/>
                    <a:lstStyle/>
                    <a:p>
                      <a:pPr algn="r"/>
                      <a:r>
                        <a:rPr lang="en-US" sz="2100">
                          <a:effectLst/>
                        </a:rPr>
                        <a:t>M1P</a:t>
                      </a:r>
                      <a:endParaRPr lang="en-US" sz="2100">
                        <a:solidFill>
                          <a:schemeClr val="tx1">
                            <a:lumMod val="85000"/>
                            <a:lumOff val="15000"/>
                          </a:schemeClr>
                        </a:solidFill>
                        <a:effectLst/>
                      </a:endParaRPr>
                    </a:p>
                  </a:txBody>
                  <a:tcPr marL="308309" marR="184985" marT="184985" marB="184985" anchor="ctr"/>
                </a:tc>
                <a:tc>
                  <a:txBody>
                    <a:bodyPr/>
                    <a:lstStyle/>
                    <a:p>
                      <a:pPr algn="r"/>
                      <a:r>
                        <a:rPr lang="en-US" sz="2100">
                          <a:effectLst/>
                        </a:rPr>
                        <a:t>Scarborough</a:t>
                      </a:r>
                      <a:endParaRPr lang="en-US" sz="2100">
                        <a:solidFill>
                          <a:schemeClr val="tx1">
                            <a:lumMod val="85000"/>
                            <a:lumOff val="15000"/>
                          </a:schemeClr>
                        </a:solidFill>
                        <a:effectLst/>
                      </a:endParaRPr>
                    </a:p>
                  </a:txBody>
                  <a:tcPr marL="308309" marR="184985" marT="184985" marB="184985" anchor="ctr"/>
                </a:tc>
                <a:tc>
                  <a:txBody>
                    <a:bodyPr/>
                    <a:lstStyle/>
                    <a:p>
                      <a:pPr algn="r"/>
                      <a:r>
                        <a:rPr lang="en-US" sz="2100">
                          <a:effectLst/>
                        </a:rPr>
                        <a:t>Dorset Park, Scarborough Town Centre, Wexford Heights</a:t>
                      </a:r>
                      <a:endParaRPr lang="en-US" sz="2100">
                        <a:solidFill>
                          <a:schemeClr val="tx1">
                            <a:lumMod val="85000"/>
                            <a:lumOff val="15000"/>
                          </a:schemeClr>
                        </a:solidFill>
                        <a:effectLst/>
                      </a:endParaRPr>
                    </a:p>
                  </a:txBody>
                  <a:tcPr marL="308309" marR="184985" marT="184985" marB="184985" anchor="ctr"/>
                </a:tc>
                <a:extLst>
                  <a:ext uri="{0D108BD9-81ED-4DB2-BD59-A6C34878D82A}">
                    <a16:rowId xmlns:a16="http://schemas.microsoft.com/office/drawing/2014/main" val="550521653"/>
                  </a:ext>
                </a:extLst>
              </a:tr>
              <a:tr h="731148">
                <a:tc>
                  <a:txBody>
                    <a:bodyPr/>
                    <a:lstStyle/>
                    <a:p>
                      <a:pPr algn="r"/>
                      <a:r>
                        <a:rPr lang="en-US" sz="2100">
                          <a:effectLst/>
                        </a:rPr>
                        <a:t>M1W</a:t>
                      </a:r>
                      <a:endParaRPr lang="en-US" sz="2100">
                        <a:solidFill>
                          <a:schemeClr val="tx1">
                            <a:lumMod val="85000"/>
                            <a:lumOff val="15000"/>
                          </a:schemeClr>
                        </a:solidFill>
                        <a:effectLst/>
                      </a:endParaRPr>
                    </a:p>
                  </a:txBody>
                  <a:tcPr marL="308309" marR="184985" marT="184985" marB="184985" anchor="ctr"/>
                </a:tc>
                <a:tc>
                  <a:txBody>
                    <a:bodyPr/>
                    <a:lstStyle/>
                    <a:p>
                      <a:pPr algn="r"/>
                      <a:r>
                        <a:rPr lang="en-US" sz="2100">
                          <a:effectLst/>
                        </a:rPr>
                        <a:t>Scarborough</a:t>
                      </a:r>
                      <a:endParaRPr lang="en-US" sz="2100">
                        <a:solidFill>
                          <a:schemeClr val="tx1">
                            <a:lumMod val="85000"/>
                            <a:lumOff val="15000"/>
                          </a:schemeClr>
                        </a:solidFill>
                        <a:effectLst/>
                      </a:endParaRPr>
                    </a:p>
                  </a:txBody>
                  <a:tcPr marL="308309" marR="184985" marT="184985" marB="184985" anchor="ctr"/>
                </a:tc>
                <a:tc>
                  <a:txBody>
                    <a:bodyPr/>
                    <a:lstStyle/>
                    <a:p>
                      <a:pPr algn="r"/>
                      <a:r>
                        <a:rPr lang="en-US" sz="2100">
                          <a:effectLst/>
                        </a:rPr>
                        <a:t>L'Amoreaux West, Steeles West</a:t>
                      </a:r>
                      <a:endParaRPr lang="en-US" sz="2100">
                        <a:solidFill>
                          <a:schemeClr val="tx1">
                            <a:lumMod val="85000"/>
                            <a:lumOff val="15000"/>
                          </a:schemeClr>
                        </a:solidFill>
                        <a:effectLst/>
                      </a:endParaRPr>
                    </a:p>
                  </a:txBody>
                  <a:tcPr marL="308309" marR="184985" marT="184985" marB="184985" anchor="ctr"/>
                </a:tc>
                <a:extLst>
                  <a:ext uri="{0D108BD9-81ED-4DB2-BD59-A6C34878D82A}">
                    <a16:rowId xmlns:a16="http://schemas.microsoft.com/office/drawing/2014/main" val="2096072160"/>
                  </a:ext>
                </a:extLst>
              </a:tr>
            </a:tbl>
          </a:graphicData>
        </a:graphic>
      </p:graphicFrame>
    </p:spTree>
    <p:extLst>
      <p:ext uri="{BB962C8B-B14F-4D97-AF65-F5344CB8AC3E}">
        <p14:creationId xmlns:p14="http://schemas.microsoft.com/office/powerpoint/2010/main" val="91066282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F7258DF-13A2-474A-A09A-81C0201E4731}"/>
              </a:ext>
            </a:extLst>
          </p:cNvPr>
          <p:cNvPicPr>
            <a:picLocks noChangeAspect="1"/>
          </p:cNvPicPr>
          <p:nvPr/>
        </p:nvPicPr>
        <p:blipFill rotWithShape="1">
          <a:blip r:embed="rId3"/>
          <a:srcRect b="5462"/>
          <a:stretch/>
        </p:blipFill>
        <p:spPr>
          <a:xfrm>
            <a:off x="-1" y="10"/>
            <a:ext cx="12192001" cy="6857990"/>
          </a:xfrm>
          <a:prstGeom prst="rect">
            <a:avLst/>
          </a:prstGeom>
        </p:spPr>
      </p:pic>
      <p:sp useBgFill="1">
        <p:nvSpPr>
          <p:cNvPr id="1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9342F6F-EF7D-DD4E-BA62-C09CF3246B65}"/>
              </a:ext>
            </a:extLst>
          </p:cNvPr>
          <p:cNvSpPr>
            <a:spLocks noGrp="1"/>
          </p:cNvSpPr>
          <p:nvPr>
            <p:ph type="title"/>
          </p:nvPr>
        </p:nvSpPr>
        <p:spPr>
          <a:xfrm>
            <a:off x="7389962" y="1673524"/>
            <a:ext cx="3485073" cy="2420504"/>
          </a:xfrm>
        </p:spPr>
        <p:txBody>
          <a:bodyPr vert="horz" lIns="91440" tIns="45720" rIns="91440" bIns="45720" rtlCol="0" anchor="b">
            <a:normAutofit/>
          </a:bodyPr>
          <a:lstStyle/>
          <a:p>
            <a:pPr algn="l">
              <a:lnSpc>
                <a:spcPct val="90000"/>
              </a:lnSpc>
            </a:pPr>
            <a:r>
              <a:rPr lang="en-US" sz="1900"/>
              <a:t>The selected two neighborhoods were quite similar, and they were not far from each other, therefore, this neighborhood that they locate on could be considering as the preferred area for investment.</a:t>
            </a:r>
            <a:br>
              <a:rPr lang="en-US" sz="1900"/>
            </a:br>
            <a:endParaRPr lang="en-US" sz="1900"/>
          </a:p>
        </p:txBody>
      </p:sp>
    </p:spTree>
    <p:extLst>
      <p:ext uri="{BB962C8B-B14F-4D97-AF65-F5344CB8AC3E}">
        <p14:creationId xmlns:p14="http://schemas.microsoft.com/office/powerpoint/2010/main" val="1359908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69960A3-4EE1-43D2-ABFC-C7A03ED21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5CBE74-C247-CB4D-AD44-FC0C3C9CF016}"/>
              </a:ext>
            </a:extLst>
          </p:cNvPr>
          <p:cNvSpPr>
            <a:spLocks noGrp="1"/>
          </p:cNvSpPr>
          <p:nvPr>
            <p:ph type="title"/>
          </p:nvPr>
        </p:nvSpPr>
        <p:spPr>
          <a:xfrm>
            <a:off x="913795" y="609600"/>
            <a:ext cx="10353762" cy="1164772"/>
          </a:xfrm>
        </p:spPr>
        <p:txBody>
          <a:bodyPr>
            <a:normAutofit/>
          </a:bodyPr>
          <a:lstStyle/>
          <a:p>
            <a:r>
              <a:rPr lang="en-US" altLang="zh-CN"/>
              <a:t>Results</a:t>
            </a:r>
            <a:endParaRPr lang="en-US"/>
          </a:p>
        </p:txBody>
      </p:sp>
      <p:pic>
        <p:nvPicPr>
          <p:cNvPr id="20" name="Picture 19">
            <a:extLst>
              <a:ext uri="{FF2B5EF4-FFF2-40B4-BE49-F238E27FC236}">
                <a16:creationId xmlns:a16="http://schemas.microsoft.com/office/drawing/2014/main" id="{16ABCF9F-46A6-4370-8EC8-B1EDB4510B54}"/>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2046514"/>
            <a:ext cx="12192001" cy="4811485"/>
          </a:xfrm>
          <a:prstGeom prst="rect">
            <a:avLst/>
          </a:prstGeom>
          <a:effectLst>
            <a:innerShdw blurRad="63500" dist="50800" dir="16200000">
              <a:prstClr val="black">
                <a:alpha val="50000"/>
              </a:prstClr>
            </a:innerShdw>
          </a:effectLst>
        </p:spPr>
      </p:pic>
      <p:sp>
        <p:nvSpPr>
          <p:cNvPr id="3" name="Content Placeholder 2">
            <a:extLst>
              <a:ext uri="{FF2B5EF4-FFF2-40B4-BE49-F238E27FC236}">
                <a16:creationId xmlns:a16="http://schemas.microsoft.com/office/drawing/2014/main" id="{CEE5963A-CA45-244D-A1BC-3B560E7196F0}"/>
              </a:ext>
            </a:extLst>
          </p:cNvPr>
          <p:cNvSpPr>
            <a:spLocks noGrp="1"/>
          </p:cNvSpPr>
          <p:nvPr>
            <p:ph idx="1"/>
          </p:nvPr>
        </p:nvSpPr>
        <p:spPr>
          <a:xfrm>
            <a:off x="1235528" y="2481943"/>
            <a:ext cx="9710296" cy="3309258"/>
          </a:xfrm>
        </p:spPr>
        <p:txBody>
          <a:bodyPr>
            <a:normAutofit/>
          </a:bodyPr>
          <a:lstStyle/>
          <a:p>
            <a:pPr marL="36900" indent="0">
              <a:buNone/>
            </a:pPr>
            <a:r>
              <a:rPr lang="en-US"/>
              <a:t>The two districts, i.e. ‘Dorset Park, Scarborough Town Centre, Wexford heights’, and “L’Amoreaux West, Steels West” can be selected in terms of Restaurants and Grocery Stores. Moreover, they both locate in with the cluster 2, which is Scarborough, and can be considered as the ideal place meeting the requirements of John.</a:t>
            </a:r>
          </a:p>
          <a:p>
            <a:pPr marL="36900" indent="0">
              <a:buNone/>
            </a:pPr>
            <a:endParaRPr lang="en-US"/>
          </a:p>
        </p:txBody>
      </p:sp>
    </p:spTree>
    <p:extLst>
      <p:ext uri="{BB962C8B-B14F-4D97-AF65-F5344CB8AC3E}">
        <p14:creationId xmlns:p14="http://schemas.microsoft.com/office/powerpoint/2010/main" val="3584627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BAB7C38-AF9A-43A2-9B1C-F1DEBC80B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6" cy="2108723"/>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A9E0F0-A1CE-8849-AB15-52D4214F66D0}"/>
              </a:ext>
            </a:extLst>
          </p:cNvPr>
          <p:cNvSpPr>
            <a:spLocks noGrp="1"/>
          </p:cNvSpPr>
          <p:nvPr>
            <p:ph type="title"/>
          </p:nvPr>
        </p:nvSpPr>
        <p:spPr>
          <a:xfrm>
            <a:off x="913795" y="609600"/>
            <a:ext cx="10353762" cy="1257300"/>
          </a:xfrm>
        </p:spPr>
        <p:txBody>
          <a:bodyPr>
            <a:normAutofit/>
          </a:bodyPr>
          <a:lstStyle/>
          <a:p>
            <a:r>
              <a:rPr lang="en-US" altLang="zh-CN">
                <a:solidFill>
                  <a:srgbClr val="FFFFFF"/>
                </a:solidFill>
              </a:rPr>
              <a:t>Discussion</a:t>
            </a:r>
            <a:endParaRPr lang="en-US">
              <a:solidFill>
                <a:srgbClr val="FFFFFF"/>
              </a:solidFill>
            </a:endParaRPr>
          </a:p>
        </p:txBody>
      </p:sp>
      <p:pic>
        <p:nvPicPr>
          <p:cNvPr id="17" name="Picture 16">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98" t="2669" r="616"/>
          <a:stretch/>
        </p:blipFill>
        <p:spPr>
          <a:xfrm>
            <a:off x="-5325" y="2049331"/>
            <a:ext cx="12192001" cy="4808669"/>
          </a:xfrm>
          <a:prstGeom prst="rect">
            <a:avLst/>
          </a:prstGeom>
          <a:effectLst>
            <a:innerShdw blurRad="63500" dist="50800" dir="16200000">
              <a:prstClr val="black">
                <a:alpha val="50000"/>
              </a:prstClr>
            </a:innerShdw>
          </a:effectLst>
        </p:spPr>
      </p:pic>
      <p:graphicFrame>
        <p:nvGraphicFramePr>
          <p:cNvPr id="5" name="Content Placeholder 2">
            <a:extLst>
              <a:ext uri="{FF2B5EF4-FFF2-40B4-BE49-F238E27FC236}">
                <a16:creationId xmlns:a16="http://schemas.microsoft.com/office/drawing/2014/main" id="{A634D4E6-AC73-4C76-B935-80D0A3368A4D}"/>
              </a:ext>
            </a:extLst>
          </p:cNvPr>
          <p:cNvGraphicFramePr>
            <a:graphicFrameLocks noGrp="1"/>
          </p:cNvGraphicFramePr>
          <p:nvPr>
            <p:ph idx="1"/>
            <p:extLst>
              <p:ext uri="{D42A27DB-BD31-4B8C-83A1-F6EECF244321}">
                <p14:modId xmlns:p14="http://schemas.microsoft.com/office/powerpoint/2010/main" val="3024316084"/>
              </p:ext>
            </p:extLst>
          </p:nvPr>
        </p:nvGraphicFramePr>
        <p:xfrm>
          <a:off x="914400" y="2647784"/>
          <a:ext cx="10353675" cy="3143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73596083"/>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
      <a:dk1>
        <a:srgbClr val="000000"/>
      </a:dk1>
      <a:lt1>
        <a:srgbClr val="FFFFFF"/>
      </a:lt1>
      <a:dk2>
        <a:srgbClr val="412434"/>
      </a:dk2>
      <a:lt2>
        <a:srgbClr val="E2E8E7"/>
      </a:lt2>
      <a:accent1>
        <a:srgbClr val="C34D5F"/>
      </a:accent1>
      <a:accent2>
        <a:srgbClr val="B13B7E"/>
      </a:accent2>
      <a:accent3>
        <a:srgbClr val="C34DC2"/>
      </a:accent3>
      <a:accent4>
        <a:srgbClr val="813BB1"/>
      </a:accent4>
      <a:accent5>
        <a:srgbClr val="624DC3"/>
      </a:accent5>
      <a:accent6>
        <a:srgbClr val="3B57B1"/>
      </a:accent6>
      <a:hlink>
        <a:srgbClr val="8763CB"/>
      </a:hlink>
      <a:folHlink>
        <a:srgbClr val="7F7F7F"/>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2</TotalTime>
  <Words>468</Words>
  <Application>Microsoft Office PowerPoint</Application>
  <PresentationFormat>宽屏</PresentationFormat>
  <Paragraphs>37</Paragraphs>
  <Slides>10</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10</vt:i4>
      </vt:variant>
    </vt:vector>
  </HeadingPairs>
  <TitlesOfParts>
    <vt:vector size="13" baseType="lpstr">
      <vt:lpstr>Calisto MT</vt:lpstr>
      <vt:lpstr>Wingdings 2</vt:lpstr>
      <vt:lpstr>SlateVTI</vt:lpstr>
      <vt:lpstr>Real-estate Investment in Toronto</vt:lpstr>
      <vt:lpstr>Introduction</vt:lpstr>
      <vt:lpstr>Data Description</vt:lpstr>
      <vt:lpstr>Methodology</vt:lpstr>
      <vt:lpstr>55 neighborhoods were found during the process of gaining city segmentation, and a map of Toronto and Scarborough</vt:lpstr>
      <vt:lpstr>3 neighborhoods were selected since they have Chinese restaurants as one of their top venues</vt:lpstr>
      <vt:lpstr>The selected two neighborhoods were quite similar, and they were not far from each other, therefore, this neighborhood that they locate on could be considering as the preferred area for investment. </vt:lpstr>
      <vt:lpstr>Results</vt:lpstr>
      <vt:lpstr>Discussion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Real-estate Investment in Toronto</dc:title>
  <dc:creator>34889</dc:creator>
  <cp:lastModifiedBy>骞 宋</cp:lastModifiedBy>
  <cp:revision>3</cp:revision>
  <dcterms:created xsi:type="dcterms:W3CDTF">2019-09-28T08:19:17Z</dcterms:created>
  <dcterms:modified xsi:type="dcterms:W3CDTF">2019-10-01T06:59:11Z</dcterms:modified>
</cp:coreProperties>
</file>