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92" r:id="rId1"/>
  </p:sldMasterIdLst>
  <p:notesMasterIdLst>
    <p:notesMasterId r:id="rId21"/>
  </p:notesMasterIdLst>
  <p:handoutMasterIdLst>
    <p:handoutMasterId r:id="rId22"/>
  </p:handoutMasterIdLst>
  <p:sldIdLst>
    <p:sldId id="618" r:id="rId2"/>
    <p:sldId id="619" r:id="rId3"/>
    <p:sldId id="642" r:id="rId4"/>
    <p:sldId id="631" r:id="rId5"/>
    <p:sldId id="643" r:id="rId6"/>
    <p:sldId id="632" r:id="rId7"/>
    <p:sldId id="634" r:id="rId8"/>
    <p:sldId id="649" r:id="rId9"/>
    <p:sldId id="639" r:id="rId10"/>
    <p:sldId id="646" r:id="rId11"/>
    <p:sldId id="648" r:id="rId12"/>
    <p:sldId id="637" r:id="rId13"/>
    <p:sldId id="645" r:id="rId14"/>
    <p:sldId id="644" r:id="rId15"/>
    <p:sldId id="636" r:id="rId16"/>
    <p:sldId id="638" r:id="rId17"/>
    <p:sldId id="635" r:id="rId18"/>
    <p:sldId id="640" r:id="rId19"/>
    <p:sldId id="647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2869" autoAdjust="0"/>
  </p:normalViewPr>
  <p:slideViewPr>
    <p:cSldViewPr snapToGrid="0">
      <p:cViewPr varScale="1">
        <p:scale>
          <a:sx n="88" d="100"/>
          <a:sy n="88" d="100"/>
        </p:scale>
        <p:origin x="86" y="331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1393-9F08-489C-BABB-63A8EDB2B06E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965-F86C-491A-A9BB-92355072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66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7/21/2020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4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1537" y="177007"/>
            <a:ext cx="10863385" cy="60231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hi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070264"/>
            <a:ext cx="10861431" cy="4890798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104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2961996" y="6445684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2020,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9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6" r:id="rId2"/>
    <p:sldLayoutId id="2147484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developer.github.com/v3/repo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i.github.com/repos/:owner/:repo" TargetMode="External"/><Relationship Id="rId5" Type="http://schemas.openxmlformats.org/officeDocument/2006/relationships/hyperlink" Target="http://api.github.com/users/:username/repos" TargetMode="External"/><Relationship Id="rId4" Type="http://schemas.openxmlformats.org/officeDocument/2006/relationships/hyperlink" Target="https://api.github.com/user/repo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ithub.com/us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collaborating-in-postman/using-workspaces/creating-workspace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search/users?q=qspidersseleniumoar" TargetMode="External"/><Relationship Id="rId2" Type="http://schemas.openxmlformats.org/officeDocument/2006/relationships/hyperlink" Target="https://api.github.com/search/repositories?q=DeepakHR&amp;sort=update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search/:pathPram?q=DeepakHR&amp;sort=updat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9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8073" y="3674378"/>
            <a:ext cx="9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API Testing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GitHub is a could based distributed centralized repository tool , which used to maintain the resource in one place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Developers usage:  Maintain entire source code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Test Engineer usage:  Maintain CRS of the application based on requirement version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Automation Engineer  usage: Maintain automations framework source code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Build Engineer  usage : Maintain application build based on versions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Git</a:t>
            </a:r>
            <a:r>
              <a:rPr lang="en-US" sz="1800" b="1" dirty="0"/>
              <a:t> API document 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https://developer.github.com/v3/repos/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List of </a:t>
            </a:r>
            <a:r>
              <a:rPr lang="en-US" sz="1800" dirty="0" err="1"/>
              <a:t>Git</a:t>
            </a:r>
            <a:r>
              <a:rPr lang="en-US" sz="1800" dirty="0"/>
              <a:t> API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90637"/>
              </p:ext>
            </p:extLst>
          </p:nvPr>
        </p:nvGraphicFramePr>
        <p:xfrm>
          <a:off x="635080" y="3927566"/>
          <a:ext cx="10276759" cy="184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 API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Rest API                                                    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418">
                <a:tc>
                  <a:txBody>
                    <a:bodyPr/>
                    <a:lstStyle/>
                    <a:p>
                      <a:r>
                        <a:rPr lang="en-US" dirty="0"/>
                        <a:t>          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https://api.github.com/user/repos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(Get , Post )</a:t>
                      </a:r>
                      <a:endParaRPr lang="en-US" baseline="0" dirty="0">
                        <a:hlinkClick r:id="rId5"/>
                      </a:endParaRPr>
                    </a:p>
                    <a:p>
                      <a:r>
                        <a:rPr lang="en-US" baseline="0" dirty="0">
                          <a:hlinkClick r:id="rId5"/>
                        </a:rPr>
                        <a:t>https://api.github.com/users/:username/repos</a:t>
                      </a:r>
                      <a:r>
                        <a:rPr lang="en-US" baseline="0" dirty="0"/>
                        <a:t>                  (Get)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https://api.github.com/repos/:owner/:repo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(Post , Get ,Delete)</a:t>
                      </a:r>
                    </a:p>
                    <a:p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6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test case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41736"/>
              </p:ext>
            </p:extLst>
          </p:nvPr>
        </p:nvGraphicFramePr>
        <p:xfrm>
          <a:off x="280656" y="923454"/>
          <a:ext cx="11823826" cy="5241956"/>
        </p:xfrm>
        <a:graphic>
          <a:graphicData uri="http://schemas.openxmlformats.org/drawingml/2006/table">
            <a:tbl>
              <a:tblPr/>
              <a:tblGrid>
                <a:gridCol w="1071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17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Envorniments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Env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7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Base URI 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http://api.github.com/user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PostNumber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Autherization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qspidersseleniumoar123/password 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Properties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 Properties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TestName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point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Type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Body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paremter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paremter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Code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Data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1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creteRepo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Git_API_01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/user/repos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application/json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"name": "FirstRepo",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"description": "This is your first repository",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"homepage": "https://github.com",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"private": false,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"has_issues":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"has_projects":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"has_wiki": true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201:Created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 ms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Project should be created with status of "Created"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verify the status of the Project in database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verify the owner name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1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addDuplicateProject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RMG_API_02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/user/repos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application/json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"name": "FirstRepo",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"description": "This is your first repository",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"homepage": "https://github.com",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"private": false,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"has_issues":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"has_projects":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"has_wiki": true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422:Created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 ms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Project should not be created &amp; status should be  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Unprocessable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Entity"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verify the status of the Project in database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verify the failed message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Request Authentication/ Authorization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Almost every REST API must have </a:t>
            </a:r>
            <a:r>
              <a:rPr lang="en-IN" sz="1600" dirty="0"/>
              <a:t>authorization to check weather you are authorized client or no? before allowing access to the resource  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Authorization is present in header of the request.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There are 4 types of authorisation:</a:t>
            </a:r>
            <a:endParaRPr lang="en-US" sz="1600" b="1" dirty="0"/>
          </a:p>
          <a:p>
            <a:pPr marL="342900" lvl="0" indent="-342900">
              <a:buAutoNum type="arabicPeriod"/>
            </a:pPr>
            <a:r>
              <a:rPr lang="en-IN" sz="1600" b="1" dirty="0"/>
              <a:t>Bearer token </a:t>
            </a:r>
            <a:r>
              <a:rPr lang="en-IN" sz="1600" dirty="0"/>
              <a:t>: </a:t>
            </a:r>
            <a:r>
              <a:rPr lang="en-US" sz="1600" dirty="0"/>
              <a:t>Required “</a:t>
            </a:r>
            <a:r>
              <a:rPr lang="en-US" sz="1600" dirty="0" err="1"/>
              <a:t>TokenID</a:t>
            </a:r>
            <a:r>
              <a:rPr lang="en-US" sz="1600" dirty="0"/>
              <a:t>” to access an API</a:t>
            </a:r>
          </a:p>
          <a:p>
            <a:pPr marL="342900" lvl="0" indent="-342900">
              <a:buAutoNum type="arabicPeriod"/>
            </a:pPr>
            <a:r>
              <a:rPr lang="en-IN" sz="1600" b="1" dirty="0"/>
              <a:t>Basic </a:t>
            </a:r>
            <a:r>
              <a:rPr lang="en-IN" sz="1600" b="1" dirty="0" err="1"/>
              <a:t>auth</a:t>
            </a:r>
            <a:r>
              <a:rPr lang="en-IN" sz="1600" dirty="0"/>
              <a:t>: </a:t>
            </a:r>
            <a:r>
              <a:rPr lang="en-US" sz="1600" dirty="0"/>
              <a:t>Required  “U</a:t>
            </a:r>
            <a:r>
              <a:rPr lang="en-IN" sz="1600" dirty="0" err="1"/>
              <a:t>sername</a:t>
            </a:r>
            <a:r>
              <a:rPr lang="en-IN" sz="1600" dirty="0"/>
              <a:t> &amp; Password “ for to access an API</a:t>
            </a:r>
            <a:endParaRPr lang="en-US" sz="1600" dirty="0"/>
          </a:p>
          <a:p>
            <a:pPr marL="0" lvl="0" indent="0">
              <a:buNone/>
            </a:pPr>
            <a:r>
              <a:rPr lang="en-IN" sz="1600" b="1" dirty="0"/>
              <a:t>3</a:t>
            </a:r>
            <a:r>
              <a:rPr lang="en-IN" sz="1600" dirty="0"/>
              <a:t>.   </a:t>
            </a:r>
            <a:r>
              <a:rPr lang="en-IN" sz="1600" b="1" dirty="0" err="1"/>
              <a:t>OAuth</a:t>
            </a:r>
            <a:r>
              <a:rPr lang="en-IN" sz="1600" b="1" dirty="0"/>
              <a:t> 1.0  </a:t>
            </a:r>
            <a:r>
              <a:rPr lang="en-IN" sz="1600" dirty="0"/>
              <a:t>:  Two level authentication</a:t>
            </a:r>
          </a:p>
          <a:p>
            <a:pPr marL="342900" lvl="0" indent="-342900">
              <a:buAutoNum type="arabicPeriod" startAt="4"/>
            </a:pPr>
            <a:r>
              <a:rPr lang="en-IN" sz="1600" b="1" dirty="0" err="1"/>
              <a:t>OAuth</a:t>
            </a:r>
            <a:r>
              <a:rPr lang="en-IN" sz="1600" b="1" dirty="0"/>
              <a:t> 2.0  </a:t>
            </a:r>
            <a:r>
              <a:rPr lang="en-IN" sz="1600" dirty="0"/>
              <a:t>:  One level authentication </a:t>
            </a:r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r>
              <a:rPr lang="en-IN" sz="1600" b="1" dirty="0" err="1"/>
              <a:t>Oauth</a:t>
            </a:r>
            <a:r>
              <a:rPr lang="en-IN" sz="1600" b="1" dirty="0"/>
              <a:t> </a:t>
            </a:r>
            <a:r>
              <a:rPr lang="en-IN" sz="1600" dirty="0"/>
              <a:t> </a:t>
            </a:r>
          </a:p>
          <a:p>
            <a:pPr marL="0" lvl="0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Oauth</a:t>
            </a:r>
            <a:r>
              <a:rPr lang="en-IN" sz="1600" dirty="0"/>
              <a:t> is an Open Standard for Authorization protocol, widely used in web application , which allows API services to accesses user data without sharing is password.</a:t>
            </a:r>
          </a:p>
          <a:p>
            <a:pPr marL="0" lv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2" y="1439724"/>
            <a:ext cx="5053592" cy="13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9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Oauth-2.0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Whenever your application requests private user data, it must send an </a:t>
            </a:r>
            <a:r>
              <a:rPr lang="en-US" sz="1600" dirty="0" err="1"/>
              <a:t>OAuth</a:t>
            </a:r>
            <a:r>
              <a:rPr lang="en-US" sz="1600" dirty="0"/>
              <a:t> 2.0 token along with the request. Your application first sends a client ID and, client secret to obtain a token. You can generate </a:t>
            </a:r>
            <a:r>
              <a:rPr lang="en-US" sz="1600" dirty="0" err="1"/>
              <a:t>OAuth</a:t>
            </a:r>
            <a:r>
              <a:rPr lang="en-US" sz="1600" dirty="0"/>
              <a:t> 2.0 credentials for web applications, service accounts, or installed applications.</a:t>
            </a:r>
          </a:p>
          <a:p>
            <a:r>
              <a:rPr lang="en-US" sz="1600" dirty="0"/>
              <a:t>Client application includes “client secret” with every request.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8" y="2489703"/>
            <a:ext cx="10293554" cy="348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1842" y="2996697"/>
            <a:ext cx="1222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Client Id</a:t>
            </a:r>
          </a:p>
          <a:p>
            <a:r>
              <a:rPr lang="en-US" sz="800" dirty="0">
                <a:solidFill>
                  <a:srgbClr val="FF0000"/>
                </a:solidFill>
              </a:rPr>
              <a:t>Client secret</a:t>
            </a:r>
          </a:p>
        </p:txBody>
      </p:sp>
    </p:spTree>
    <p:extLst>
      <p:ext uri="{BB962C8B-B14F-4D97-AF65-F5344CB8AC3E}">
        <p14:creationId xmlns:p14="http://schemas.microsoft.com/office/powerpoint/2010/main" val="50315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Oauth-1.0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1200" b="1" dirty="0"/>
              <a:t>Client app signs all </a:t>
            </a:r>
            <a:r>
              <a:rPr lang="en-US" sz="1200" b="1" dirty="0" err="1"/>
              <a:t>OAuth</a:t>
            </a:r>
            <a:r>
              <a:rPr lang="en-US" sz="1200" b="1" dirty="0"/>
              <a:t> requests to Twitter with its unique “consumer secret.”.</a:t>
            </a:r>
          </a:p>
          <a:p>
            <a:r>
              <a:rPr lang="en-US" sz="1200" b="1" dirty="0"/>
              <a:t>Consumer key and secret (client credentials)</a:t>
            </a:r>
            <a:r>
              <a:rPr lang="en-US" sz="1200" dirty="0"/>
              <a:t>: These two strings are used to identify and authenticate the client application </a:t>
            </a:r>
          </a:p>
          <a:p>
            <a:r>
              <a:rPr lang="en-US" sz="1200" b="1" dirty="0"/>
              <a:t>Request token (temporary credentials)</a:t>
            </a:r>
            <a:r>
              <a:rPr lang="en-US" sz="1200" dirty="0"/>
              <a:t>: This is a temporary credential provided by the server when the resource owner authorizes the client application to use the resource</a:t>
            </a:r>
          </a:p>
          <a:p>
            <a:r>
              <a:rPr lang="en-US" sz="1200" b="1" dirty="0"/>
              <a:t>Access token (token credentials)</a:t>
            </a:r>
            <a:r>
              <a:rPr lang="en-US" sz="1200" dirty="0"/>
              <a:t>: The server returns an access token to the client when the client submits the temporary credentials obtained from the server during the resource grant approval by the user.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3" y="2951429"/>
            <a:ext cx="10429592" cy="2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927" y="3413156"/>
            <a:ext cx="2000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Consumer ID / Consumer secret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5375" y="4526734"/>
            <a:ext cx="2145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Access token / Access secret </a:t>
            </a:r>
          </a:p>
        </p:txBody>
      </p:sp>
    </p:spTree>
    <p:extLst>
      <p:ext uri="{BB962C8B-B14F-4D97-AF65-F5344CB8AC3E}">
        <p14:creationId xmlns:p14="http://schemas.microsoft.com/office/powerpoint/2010/main" val="11017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Postman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Global variables</a:t>
            </a:r>
            <a:r>
              <a:rPr lang="en-US" sz="1600" dirty="0"/>
              <a:t> allow you to access data between collections, requests, test scripts, and environments. Global variables are available throughout a </a:t>
            </a:r>
            <a:r>
              <a:rPr lang="en-US" sz="1600" dirty="0">
                <a:hlinkClick r:id="rId2"/>
              </a:rPr>
              <a:t>workspace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  EG :  </a:t>
            </a:r>
            <a:r>
              <a:rPr lang="en-US" sz="1600" dirty="0" err="1">
                <a:solidFill>
                  <a:schemeClr val="accent1"/>
                </a:solidFill>
              </a:rPr>
              <a:t>pm.global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b="1" dirty="0"/>
              <a:t>Collection variables</a:t>
            </a:r>
            <a:r>
              <a:rPr lang="en-US" sz="1600" dirty="0"/>
              <a:t> are available throughout the requests in a collection and are independent of environments, so do not change based on the selected environment.</a:t>
            </a:r>
          </a:p>
          <a:p>
            <a:pPr marL="0" indent="0">
              <a:buNone/>
            </a:pPr>
            <a:r>
              <a:rPr lang="en-US" sz="1600" dirty="0"/>
              <a:t>       EG :  </a:t>
            </a:r>
            <a:r>
              <a:rPr lang="en-US" sz="1600" dirty="0">
                <a:solidFill>
                  <a:schemeClr val="accent1"/>
                </a:solidFill>
              </a:rPr>
              <a:t>Created/Modify only via postman GUI</a:t>
            </a:r>
          </a:p>
          <a:p>
            <a:r>
              <a:rPr lang="en-US" sz="1600" b="1" dirty="0"/>
              <a:t>Environment variables</a:t>
            </a:r>
            <a:r>
              <a:rPr lang="en-US" sz="1600" dirty="0"/>
              <a:t> allow you to tailor your processing to different environments, for example local development </a:t>
            </a:r>
            <a:r>
              <a:rPr lang="en-US" sz="1600" dirty="0" err="1"/>
              <a:t>vs</a:t>
            </a:r>
            <a:r>
              <a:rPr lang="en-US" sz="1600" dirty="0"/>
              <a:t> testing or production. Only one environment can be active at a time.</a:t>
            </a:r>
          </a:p>
          <a:p>
            <a:pPr marL="0" indent="0">
              <a:buNone/>
            </a:pPr>
            <a:r>
              <a:rPr lang="en-US" sz="1600" dirty="0"/>
              <a:t>     EG :  </a:t>
            </a:r>
            <a:r>
              <a:rPr lang="en-US" sz="1600" dirty="0" err="1">
                <a:solidFill>
                  <a:schemeClr val="accent1"/>
                </a:solidFill>
              </a:rPr>
              <a:t>pm.environment</a:t>
            </a:r>
            <a:endParaRPr lang="en-US" sz="1600" dirty="0"/>
          </a:p>
          <a:p>
            <a:r>
              <a:rPr lang="en-US" sz="1600" b="1" dirty="0"/>
              <a:t>Local variables</a:t>
            </a:r>
            <a:r>
              <a:rPr lang="en-US" sz="1600" dirty="0"/>
              <a:t> are temporary, and only accessible in your request scripts. Local variable values are scoped to a single request or collection run, and are no longer available when the run is complete.</a:t>
            </a:r>
          </a:p>
          <a:p>
            <a:pPr marL="0" indent="0">
              <a:buNone/>
            </a:pPr>
            <a:r>
              <a:rPr lang="en-US" sz="1600" dirty="0"/>
              <a:t>       EG :  </a:t>
            </a:r>
            <a:r>
              <a:rPr lang="en-US" sz="1600" dirty="0" err="1">
                <a:solidFill>
                  <a:schemeClr val="accent1"/>
                </a:solidFill>
              </a:rPr>
              <a:t>pm.varibales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5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/>
              <a:t>Two Types of Snippets</a:t>
            </a:r>
          </a:p>
          <a:p>
            <a:pPr marL="342900" indent="-342900">
              <a:buAutoNum type="arabicPeriod"/>
            </a:pPr>
            <a:r>
              <a:rPr lang="en-IN" sz="1600" dirty="0"/>
              <a:t>Pre-Request scripts : Executed before  request (used for setting the precondition)</a:t>
            </a:r>
          </a:p>
          <a:p>
            <a:pPr marL="342900" indent="-342900">
              <a:buAutoNum type="arabicPeriod"/>
            </a:pPr>
            <a:r>
              <a:rPr lang="en-IN" sz="1600" dirty="0"/>
              <a:t>Tests  snippets         : Execute after request  (used for validation/ assertion)</a:t>
            </a:r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Test</a:t>
            </a:r>
            <a:r>
              <a:rPr lang="en-IN" sz="1600" dirty="0"/>
              <a:t> </a:t>
            </a:r>
            <a:r>
              <a:rPr lang="en-IN" sz="1600" b="1" dirty="0"/>
              <a:t>Snippet</a:t>
            </a:r>
            <a:r>
              <a:rPr lang="en-IN" sz="1600" dirty="0"/>
              <a:t> is a default feature available in postman for response validation. Code is automatically generated in JavaScript.</a:t>
            </a:r>
            <a:endParaRPr lang="en-US" sz="1600" dirty="0"/>
          </a:p>
          <a:p>
            <a:pPr marL="0" indent="0">
              <a:buNone/>
            </a:pPr>
            <a:r>
              <a:rPr lang="en-IN" sz="2000" b="1" dirty="0"/>
              <a:t>List of Test Snippets Available Postman :</a:t>
            </a:r>
          </a:p>
          <a:p>
            <a:pPr marL="342900" indent="-342900">
              <a:buAutoNum type="arabicPeriod"/>
            </a:pPr>
            <a:r>
              <a:rPr lang="en-IN" sz="1600" dirty="0"/>
              <a:t>Status code : Used to verify the response status code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time is less than: used to verify the time taken between request and response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body contain string: used to verify if the specific data is present throughout the body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body JSON value check: used to verify specific data inside the response body, in order to fetch specific data we should write </a:t>
            </a:r>
            <a:r>
              <a:rPr lang="en-IN" sz="1600" dirty="0" err="1"/>
              <a:t>json</a:t>
            </a:r>
            <a:r>
              <a:rPr lang="en-IN" sz="1600" dirty="0"/>
              <a:t>/ </a:t>
            </a:r>
            <a:r>
              <a:rPr lang="en-IN" sz="1600" dirty="0" err="1"/>
              <a:t>xpath</a:t>
            </a:r>
            <a:r>
              <a:rPr lang="en-IN" sz="1600" dirty="0"/>
              <a:t>.  </a:t>
            </a:r>
          </a:p>
          <a:p>
            <a:pPr marL="342900" indent="-342900">
              <a:buAutoNum type="arabicPeriod"/>
            </a:pPr>
            <a:r>
              <a:rPr lang="en-IN" sz="1600" dirty="0"/>
              <a:t>Response header Content-type check</a:t>
            </a:r>
          </a:p>
          <a:p>
            <a:pPr marL="342900" indent="-342900">
              <a:buAutoNum type="arabicPeriod"/>
            </a:pPr>
            <a:r>
              <a:rPr lang="en-IN" sz="1600" dirty="0"/>
              <a:t>Response code name has String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77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Request Data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There are 2 types of parameter</a:t>
            </a:r>
            <a:endParaRPr lang="en-US" sz="1400" b="1" dirty="0"/>
          </a:p>
          <a:p>
            <a:pPr marL="0" lvl="0" indent="0">
              <a:buNone/>
            </a:pPr>
            <a:r>
              <a:rPr lang="en-IN" sz="1400" dirty="0"/>
              <a:t>1. Path parameter</a:t>
            </a:r>
            <a:endParaRPr lang="en-US" sz="1400" dirty="0"/>
          </a:p>
          <a:p>
            <a:pPr marL="0" lvl="0" indent="0">
              <a:buNone/>
            </a:pPr>
            <a:r>
              <a:rPr lang="en-IN" sz="1400" dirty="0"/>
              <a:t>2. Query parameter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IN" sz="1400" b="1" dirty="0"/>
              <a:t>Path parameter</a:t>
            </a:r>
            <a:r>
              <a:rPr lang="en-IN" sz="1400" dirty="0"/>
              <a:t>: it is used to set the recourse path or end point in the URI. Using path parameter we can execute same API with different parameter.</a:t>
            </a:r>
          </a:p>
          <a:p>
            <a:pPr marL="0" indent="0">
              <a:buNone/>
            </a:pPr>
            <a:r>
              <a:rPr lang="en-IN" sz="1400" dirty="0"/>
              <a:t>            </a:t>
            </a:r>
            <a:r>
              <a:rPr lang="en-US" sz="1400" dirty="0">
                <a:hlinkClick r:id="rId2"/>
              </a:rPr>
              <a:t>https://api.github.com/search/repositories?q=DeepakHR&amp;sort=updated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>
                <a:hlinkClick r:id="rId3"/>
              </a:rPr>
              <a:t>https://api.github.com/search/users?q=qspidersseleniumoar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</a:t>
            </a:r>
            <a:r>
              <a:rPr lang="en-IN" sz="1400" dirty="0"/>
              <a:t>After Path Parameter </a:t>
            </a:r>
          </a:p>
          <a:p>
            <a:pPr marL="0" indent="0">
              <a:buNone/>
            </a:pPr>
            <a:r>
              <a:rPr lang="en-IN" sz="1400" dirty="0"/>
              <a:t>         EG :   </a:t>
            </a:r>
            <a:r>
              <a:rPr lang="en-US" sz="1400" dirty="0">
                <a:hlinkClick r:id="rId4"/>
              </a:rPr>
              <a:t>https://api.github.com/search/:pathPram?q=DeepakHR&amp;sort=updated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400" dirty="0"/>
              <a:t>&gt;</a:t>
            </a:r>
            <a:r>
              <a:rPr lang="en-IN" sz="1400" b="1" dirty="0"/>
              <a:t>Query parameter</a:t>
            </a:r>
            <a:r>
              <a:rPr lang="en-IN" sz="1400" dirty="0"/>
              <a:t>: It always in the form of key value pair followed by ‘?’. It is always present at the end of the URL.</a:t>
            </a:r>
          </a:p>
          <a:p>
            <a:pPr marL="0" indent="0">
              <a:buNone/>
            </a:pPr>
            <a:r>
              <a:rPr lang="en-IN" sz="1400" dirty="0"/>
              <a:t>           After Query Parameter </a:t>
            </a:r>
          </a:p>
          <a:p>
            <a:pPr marL="0" indent="0">
              <a:buNone/>
            </a:pPr>
            <a:r>
              <a:rPr lang="en-IN" sz="1400" dirty="0"/>
              <a:t>       EG :   </a:t>
            </a:r>
            <a:r>
              <a:rPr lang="en-US" sz="1400" dirty="0"/>
              <a:t>https://api.github.com/search/users</a:t>
            </a:r>
          </a:p>
          <a:p>
            <a:pPr marL="0" indent="0">
              <a:buNone/>
            </a:pPr>
            <a:r>
              <a:rPr lang="en-US" sz="1400" dirty="0"/>
              <a:t>                     QueryParam1 = </a:t>
            </a:r>
            <a:r>
              <a:rPr lang="en-US" sz="1400" dirty="0" err="1"/>
              <a:t>DeepakHR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sort = updated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23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/>
              <a:t>Collections</a:t>
            </a:r>
            <a:r>
              <a:rPr lang="en-US" sz="2000" dirty="0"/>
              <a:t> are a group of requests grouped into one folder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i="1" dirty="0"/>
              <a:t>Collection Runner</a:t>
            </a:r>
            <a:r>
              <a:rPr lang="en-US" sz="2000" dirty="0"/>
              <a:t> allows you to run sets of requests in a specified sequence. The </a:t>
            </a:r>
            <a:r>
              <a:rPr lang="en-US" sz="2000" i="1" dirty="0"/>
              <a:t>Collection Runner</a:t>
            </a:r>
            <a:r>
              <a:rPr lang="en-US" sz="2000" dirty="0"/>
              <a:t> will log your request test results, and your scripts cancan pass data between requests as well as altering the request workflow.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You can run collections against specific environments, and can pass data files into a run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Collection runs allow you to automate your API testing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You can integrate collection runs to your CI/CD pipeline using Postman's CLI Newman</a:t>
            </a:r>
          </a:p>
        </p:txBody>
      </p:sp>
    </p:spTree>
    <p:extLst>
      <p:ext uri="{BB962C8B-B14F-4D97-AF65-F5344CB8AC3E}">
        <p14:creationId xmlns:p14="http://schemas.microsoft.com/office/powerpoint/2010/main" val="180871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Newman is a powerful command-line collection runner for Postman. It allows you to run and test a Postman collection directly from the</a:t>
            </a:r>
          </a:p>
          <a:p>
            <a:pPr marL="0" indent="0">
              <a:buNone/>
            </a:pPr>
            <a:r>
              <a:rPr lang="en-US" sz="2000" b="1" dirty="0"/>
              <a:t>Steps to run Collection in CLI</a:t>
            </a:r>
          </a:p>
          <a:p>
            <a:pPr marL="457200" indent="-457200">
              <a:buAutoNum type="arabicPeriod"/>
            </a:pPr>
            <a:r>
              <a:rPr lang="en-US" sz="2000" dirty="0"/>
              <a:t>Create a Collection in postman</a:t>
            </a:r>
          </a:p>
          <a:p>
            <a:pPr marL="457200" indent="-457200">
              <a:buAutoNum type="arabicPeriod"/>
            </a:pPr>
            <a:r>
              <a:rPr lang="en-US" sz="2000" dirty="0"/>
              <a:t>Add multiple request inside the collection</a:t>
            </a:r>
          </a:p>
          <a:p>
            <a:pPr marL="457200" indent="-457200">
              <a:buAutoNum type="arabicPeriod"/>
            </a:pPr>
            <a:r>
              <a:rPr lang="en-US" sz="2000" dirty="0"/>
              <a:t>Export collection &amp; save collection in .</a:t>
            </a:r>
            <a:r>
              <a:rPr lang="en-US" sz="2000" dirty="0" err="1"/>
              <a:t>json</a:t>
            </a:r>
            <a:r>
              <a:rPr lang="en-US" sz="2000" dirty="0"/>
              <a:t>  format</a:t>
            </a:r>
          </a:p>
          <a:p>
            <a:pPr marL="457200" indent="-457200">
              <a:buAutoNum type="arabicPeriod"/>
            </a:pPr>
            <a:r>
              <a:rPr lang="en-US" sz="2000" dirty="0"/>
              <a:t>Make sure Node-</a:t>
            </a:r>
            <a:r>
              <a:rPr lang="en-US" sz="2000" dirty="0" err="1"/>
              <a:t>Js</a:t>
            </a:r>
            <a:r>
              <a:rPr lang="en-US" sz="2000" dirty="0"/>
              <a:t> installed in your local machine</a:t>
            </a:r>
          </a:p>
          <a:p>
            <a:pPr marL="457200" indent="-457200">
              <a:buAutoNum type="arabicPeriod"/>
            </a:pPr>
            <a:r>
              <a:rPr lang="en-US" sz="2000" dirty="0"/>
              <a:t>Go to CLI</a:t>
            </a:r>
          </a:p>
          <a:p>
            <a:pPr marL="457200" indent="-457200">
              <a:buAutoNum type="arabicPeriod"/>
            </a:pPr>
            <a:r>
              <a:rPr lang="en-US" sz="2000" dirty="0"/>
              <a:t>Install Newman using below command</a:t>
            </a:r>
          </a:p>
          <a:p>
            <a:pPr marL="0" indent="0">
              <a:buNone/>
            </a:pPr>
            <a:r>
              <a:rPr lang="en-US" sz="2000" dirty="0"/>
              <a:t>           cli &gt;</a:t>
            </a:r>
            <a:r>
              <a:rPr lang="en-US" sz="2000" dirty="0" err="1"/>
              <a:t>npm</a:t>
            </a:r>
            <a:r>
              <a:rPr lang="en-US" sz="2000" dirty="0"/>
              <a:t> install –g </a:t>
            </a:r>
            <a:r>
              <a:rPr lang="en-US" sz="2000" dirty="0" err="1"/>
              <a:t>newman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Run below command to execute collection which is exported via postman</a:t>
            </a:r>
          </a:p>
          <a:p>
            <a:pPr marL="0" indent="0">
              <a:buNone/>
            </a:pPr>
            <a:r>
              <a:rPr lang="en-US" sz="2000" dirty="0"/>
              <a:t>            cli&gt; </a:t>
            </a:r>
            <a:r>
              <a:rPr lang="en-US" sz="2000" dirty="0" err="1"/>
              <a:t>newman</a:t>
            </a:r>
            <a:r>
              <a:rPr lang="en-US" sz="2000" dirty="0"/>
              <a:t> run </a:t>
            </a:r>
            <a:r>
              <a:rPr lang="en-US" sz="2000" dirty="0" err="1"/>
              <a:t>pathoftheFile.json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05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sz="7400" dirty="0"/>
              <a:t>Introduction to Type of Software</a:t>
            </a:r>
          </a:p>
          <a:p>
            <a:pPr marL="514350" indent="-514350">
              <a:buAutoNum type="arabicPeriod"/>
            </a:pPr>
            <a:r>
              <a:rPr lang="en-US" sz="7400" dirty="0"/>
              <a:t>Introduction to Web Application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Web Server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App Server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Web Browser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Data Base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3.    Web URL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4.    Http Structure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5.    XML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6.    JSON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7.    Web Service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rgbClr val="FF0000"/>
                </a:solidFill>
              </a:rPr>
              <a:t>8.    Post Man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9     New Man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Webservice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Rest API testing tools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PostMan</a:t>
            </a:r>
            <a:r>
              <a:rPr lang="en-US" sz="1800" dirty="0"/>
              <a:t>(Chrome/Windows)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RestClient</a:t>
            </a:r>
            <a:r>
              <a:rPr lang="en-US" sz="1800" dirty="0"/>
              <a:t>(Firefox)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httpMaster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RestAuusred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Karate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Katalon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TestOptimze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Soap API testing tools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SoapUI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SOAP Sonar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Wizdl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SOAtest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TestMaker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It is a API testing tool and platform to test rest </a:t>
            </a:r>
            <a:r>
              <a:rPr lang="en-IN" sz="1600" dirty="0" err="1"/>
              <a:t>Webservices</a:t>
            </a:r>
            <a:r>
              <a:rPr lang="en-IN" sz="1600" dirty="0"/>
              <a:t>, using postman we can send </a:t>
            </a:r>
            <a:r>
              <a:rPr lang="en-IN" sz="1600" dirty="0" err="1"/>
              <a:t>json</a:t>
            </a:r>
            <a:r>
              <a:rPr lang="en-IN" sz="1600" dirty="0"/>
              <a:t> request and verify response pattern.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Started in 2012 and till now well know API testing tool , which can be used for fulfilling all requirement of a developer</a:t>
            </a:r>
          </a:p>
          <a:p>
            <a:pPr marL="0" indent="0">
              <a:buNone/>
            </a:pPr>
            <a:r>
              <a:rPr lang="en-IN" sz="1600" dirty="0"/>
              <a:t>   and  a tester during API development life cycle.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It is a GUI API testing tool where we can create our own request and it provide lot of features(</a:t>
            </a:r>
            <a:r>
              <a:rPr lang="en-IN" sz="1600" dirty="0" err="1"/>
              <a:t>snippit</a:t>
            </a:r>
            <a:r>
              <a:rPr lang="en-IN" sz="1600" dirty="0"/>
              <a:t>)  to verify the response header and body.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It is open source plugin for chrome browser and also available for windows desktop</a:t>
            </a:r>
          </a:p>
          <a:p>
            <a:pPr lvl="0">
              <a:buFont typeface="Wingdings" pitchFamily="2" charset="2"/>
              <a:buChar char="Ø"/>
            </a:pPr>
            <a:endParaRPr lang="en-IN" sz="1600" dirty="0"/>
          </a:p>
          <a:p>
            <a:pPr marL="0" lvl="0" indent="0">
              <a:buNone/>
            </a:pPr>
            <a:r>
              <a:rPr lang="en-US" sz="1600" dirty="0"/>
              <a:t>Two ways to install Postman tool</a:t>
            </a:r>
          </a:p>
          <a:p>
            <a:pPr marL="0" lvl="0" indent="0">
              <a:buNone/>
            </a:pPr>
            <a:r>
              <a:rPr lang="en-US" sz="1600" dirty="0"/>
              <a:t> 1. Go to chrome browser install “postman” as plugin</a:t>
            </a:r>
          </a:p>
          <a:p>
            <a:pPr marL="0" lvl="0" indent="0">
              <a:buNone/>
            </a:pPr>
            <a:r>
              <a:rPr lang="en-US" sz="1600" dirty="0"/>
              <a:t>2. Go to website </a:t>
            </a:r>
            <a:r>
              <a:rPr lang="en-US" sz="1600" dirty="0">
                <a:hlinkClick r:id="rId2"/>
              </a:rPr>
              <a:t>https://www.postman.com/downloads/</a:t>
            </a:r>
            <a:r>
              <a:rPr lang="en-US" sz="1600" dirty="0"/>
              <a:t>  download .</a:t>
            </a:r>
            <a:r>
              <a:rPr lang="en-US" sz="1600" dirty="0" err="1"/>
              <a:t>msi</a:t>
            </a:r>
            <a:r>
              <a:rPr lang="en-US" sz="1600" dirty="0"/>
              <a:t> file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Postman can be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Automated testing   </a:t>
            </a:r>
            <a:r>
              <a:rPr lang="en-US" sz="1800" dirty="0"/>
              <a:t>: Run automated test suite using collection runner</a:t>
            </a:r>
          </a:p>
          <a:p>
            <a:r>
              <a:rPr lang="en-US" sz="1800" b="1" dirty="0"/>
              <a:t>Debug 	          </a:t>
            </a:r>
            <a:r>
              <a:rPr lang="en-US" sz="1800" dirty="0"/>
              <a:t>: The </a:t>
            </a:r>
            <a:r>
              <a:rPr lang="en-US" sz="1800" b="1" dirty="0"/>
              <a:t>Postman</a:t>
            </a:r>
            <a:r>
              <a:rPr lang="en-US" sz="1800" dirty="0"/>
              <a:t> console was designed to help </a:t>
            </a:r>
            <a:r>
              <a:rPr lang="en-US" sz="1800" b="1" dirty="0"/>
              <a:t>debug Postman</a:t>
            </a:r>
            <a:r>
              <a:rPr lang="en-US" sz="1800" dirty="0"/>
              <a:t> collections 				and API network calls</a:t>
            </a:r>
          </a:p>
          <a:p>
            <a:r>
              <a:rPr lang="en-US" sz="1800" b="1" dirty="0"/>
              <a:t>Publish</a:t>
            </a:r>
            <a:r>
              <a:rPr lang="en-US" sz="1800" dirty="0"/>
              <a:t>                      : We can automatically generate documentation for postman API</a:t>
            </a:r>
          </a:p>
          <a:p>
            <a:r>
              <a:rPr lang="en-US" sz="1800" b="1" dirty="0"/>
              <a:t>Monitor    </a:t>
            </a:r>
            <a:r>
              <a:rPr lang="en-US" sz="1800" dirty="0"/>
              <a:t> 	          : Create automated test to monitor API periodically  check for its performance 				and response</a:t>
            </a:r>
          </a:p>
          <a:p>
            <a:r>
              <a:rPr lang="en-US" sz="1800" b="1" dirty="0"/>
              <a:t>Document 	          </a:t>
            </a:r>
            <a:r>
              <a:rPr lang="en-US" sz="1800" dirty="0"/>
              <a:t>: Create web-viewable documentation</a:t>
            </a:r>
          </a:p>
          <a:p>
            <a:r>
              <a:rPr lang="en-US" sz="1800" b="1" dirty="0"/>
              <a:t>Mock</a:t>
            </a:r>
            <a:r>
              <a:rPr lang="en-US" sz="1800" dirty="0"/>
              <a:t>                          : Mock server allow you to simulate your API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66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Prerequisites for Rest-API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Knowledge of client server architecture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HTTP request and HTTP response;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JSON or XML language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API documentation / API Functional spec  from Development team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Get the list of rest API (URI)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CRUD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Write test case for every API that include CRUD operation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Required tool for API TESTING 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    Postman </a:t>
            </a:r>
            <a:r>
              <a:rPr lang="en-IN" sz="1600" dirty="0">
                <a:sym typeface="Wingdings"/>
              </a:rPr>
              <a:t>  GUI based API testing tool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RestAssured</a:t>
            </a:r>
            <a:r>
              <a:rPr lang="en-IN" sz="1600" dirty="0"/>
              <a:t> </a:t>
            </a:r>
            <a:r>
              <a:rPr lang="en-IN" sz="1600" dirty="0">
                <a:sym typeface="Wingdings"/>
              </a:rPr>
              <a:t></a:t>
            </a:r>
            <a:r>
              <a:rPr lang="en-IN" sz="1600" dirty="0"/>
              <a:t> Headless Java libraries for REST API testing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Collect API authentication if required (like Basic </a:t>
            </a:r>
            <a:r>
              <a:rPr lang="en-IN" sz="1600" dirty="0" err="1"/>
              <a:t>Auth</a:t>
            </a:r>
            <a:r>
              <a:rPr lang="en-IN" sz="1600" dirty="0"/>
              <a:t> , Bearer </a:t>
            </a:r>
            <a:r>
              <a:rPr lang="en-IN" sz="1600" dirty="0" err="1"/>
              <a:t>Auth</a:t>
            </a:r>
            <a:r>
              <a:rPr lang="en-IN" sz="1600" dirty="0"/>
              <a:t> , Oauth-1.0, Oauth-2.0)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Basic knowledge on database</a:t>
            </a:r>
          </a:p>
          <a:p>
            <a:pPr marL="0" lv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7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CRUD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For Every API crud operation to be tested to check the customer expectation</a:t>
            </a:r>
          </a:p>
          <a:p>
            <a:pPr marL="0" indent="0">
              <a:buNone/>
            </a:pPr>
            <a:endParaRPr lang="en-IN" sz="1600" b="1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Create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POST and PUT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Read  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GET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Update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dirty="0"/>
              <a:t>PATCH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Delete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DELETE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GET         - Get all the resource from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POST       - Create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PUT         - Create or resource or complete update already existing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PATCH    - Partially update the existing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DELETE   - Delete the existing resource inside the server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464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Application for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/>
              <a:t>Steps to download Node-JS</a:t>
            </a: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Go to </a:t>
            </a:r>
            <a:r>
              <a:rPr lang="en-I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 </a:t>
            </a:r>
            <a:r>
              <a:rPr lang="en-IN" sz="16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Download the “Windows installer.msi”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Install the node-</a:t>
            </a:r>
            <a:r>
              <a:rPr lang="en-US" sz="1600" dirty="0" err="1"/>
              <a:t>js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To check the installation , go to CMD prompt.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type “node --version”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Execute below command for to install “json-server” stub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npm</a:t>
            </a:r>
            <a:r>
              <a:rPr lang="en-US" sz="1600" dirty="0"/>
              <a:t> install –g </a:t>
            </a:r>
            <a:r>
              <a:rPr lang="en-US" sz="1600" dirty="0" err="1"/>
              <a:t>json</a:t>
            </a:r>
            <a:r>
              <a:rPr lang="en-US" sz="1600" dirty="0"/>
              <a:t>-server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Execute below command for to run “json-server”</a:t>
            </a:r>
          </a:p>
          <a:p>
            <a:pPr marL="0" indent="0">
              <a:buNone/>
            </a:pPr>
            <a:r>
              <a:rPr lang="en-IN" sz="1600" dirty="0"/>
              <a:t>               </a:t>
            </a:r>
            <a:r>
              <a:rPr lang="en-IN" sz="1600" dirty="0" err="1"/>
              <a:t>npx</a:t>
            </a:r>
            <a:r>
              <a:rPr lang="en-IN" sz="1600" dirty="0"/>
              <a:t> json-server --watch </a:t>
            </a:r>
            <a:r>
              <a:rPr lang="en-IN" sz="1600" dirty="0" err="1"/>
              <a:t>db.json</a:t>
            </a:r>
            <a:r>
              <a:rPr lang="en-IN" sz="1600" dirty="0"/>
              <a:t>  or </a:t>
            </a:r>
            <a:r>
              <a:rPr lang="en-IN" sz="1600" dirty="0" err="1"/>
              <a:t>npx</a:t>
            </a:r>
            <a:r>
              <a:rPr lang="en-IN" sz="1600" dirty="0"/>
              <a:t> json-server --watch </a:t>
            </a:r>
            <a:r>
              <a:rPr lang="en-IN" sz="1600" dirty="0" err="1"/>
              <a:t>db.json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Sample URI</a:t>
            </a:r>
          </a:p>
          <a:p>
            <a:pPr marL="914400" lvl="2" indent="0">
              <a:buNone/>
            </a:pPr>
            <a:r>
              <a:rPr lang="en-IN" sz="1600" dirty="0"/>
              <a:t>  http://localhost:3000/posts</a:t>
            </a:r>
          </a:p>
          <a:p>
            <a:pPr marL="914400" lvl="2" indent="0">
              <a:buNone/>
            </a:pPr>
            <a:r>
              <a:rPr lang="en-IN" sz="1600" dirty="0"/>
              <a:t>  http://localhost:3000/comments</a:t>
            </a:r>
          </a:p>
          <a:p>
            <a:pPr marL="914400" lvl="2" indent="0">
              <a:buNone/>
            </a:pPr>
            <a:r>
              <a:rPr lang="en-IN" sz="1600" dirty="0"/>
              <a:t>  http://localhost:3000/profile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55913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860" y="1173480"/>
            <a:ext cx="923544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9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5723</TotalTime>
  <Pages>0</Pages>
  <Words>1987</Words>
  <Characters>0</Characters>
  <Application>Microsoft Office PowerPoint</Application>
  <PresentationFormat>Widescreen</PresentationFormat>
  <Lines>0</Lines>
  <Paragraphs>248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Roboto</vt:lpstr>
      <vt:lpstr>Wingdings</vt:lpstr>
      <vt:lpstr>1_Custom Design</vt:lpstr>
      <vt:lpstr>PowerPoint Presentation</vt:lpstr>
      <vt:lpstr>Agenda</vt:lpstr>
      <vt:lpstr>Webservice tool</vt:lpstr>
      <vt:lpstr>PostMan</vt:lpstr>
      <vt:lpstr>Postman can be used for</vt:lpstr>
      <vt:lpstr>Prerequisites for Rest-API Testing</vt:lpstr>
      <vt:lpstr>CRUD operation </vt:lpstr>
      <vt:lpstr>Sample Application for Rest API</vt:lpstr>
      <vt:lpstr>Status Code</vt:lpstr>
      <vt:lpstr>Git API </vt:lpstr>
      <vt:lpstr>API test case </vt:lpstr>
      <vt:lpstr>Request Authentication/ Authorization</vt:lpstr>
      <vt:lpstr>Oauth-2.0</vt:lpstr>
      <vt:lpstr>Oauth-1.0</vt:lpstr>
      <vt:lpstr>Postman Variable</vt:lpstr>
      <vt:lpstr>Snippets</vt:lpstr>
      <vt:lpstr>Request Data Parameters</vt:lpstr>
      <vt:lpstr>Collection</vt:lpstr>
      <vt:lpstr>Newman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SR Studio</cp:lastModifiedBy>
  <cp:revision>208</cp:revision>
  <dcterms:created xsi:type="dcterms:W3CDTF">2019-08-08T12:48:27Z</dcterms:created>
  <dcterms:modified xsi:type="dcterms:W3CDTF">2020-07-21T16:44:15Z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