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66" r:id="rId8"/>
    <p:sldId id="263" r:id="rId9"/>
    <p:sldId id="267" r:id="rId10"/>
    <p:sldId id="264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CEFE9-7C39-C38E-D737-A9FE22A0B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EB3C04-D401-644F-BD2A-8F0B621DD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0A06C-72E6-257B-2376-BBD20971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2ABE-2D67-4DFF-B020-F8BA150B5109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F0E47-5233-76C4-B448-777F664B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2B9D6-2CF3-BAD1-162F-A51B8975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4EA3-0CB4-4AE8-B879-58B28CE5E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04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01A00-5B3F-AE12-982A-A732A23E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FD2D01-035B-11BB-D351-B5D7E7A73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32199-836C-2AF5-83E1-F25A21DD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2ABE-2D67-4DFF-B020-F8BA150B5109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3C772-61E8-4070-1F12-6ADF10F6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1ED60-EB61-3BFB-89FD-36070FA2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4EA3-0CB4-4AE8-B879-58B28CE5E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6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E78EE6-1B99-7666-3A51-011715F36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0AD553-A530-7AB5-AFED-E96672637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9B263D-65A8-C21C-3792-BDA430D9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2ABE-2D67-4DFF-B020-F8BA150B5109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149DB-B526-2EAF-DEAA-72A5DD7E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7C63D-D451-D009-CF35-AD269C9B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4EA3-0CB4-4AE8-B879-58B28CE5E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0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3E382-66E8-959E-F521-FC0858E3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7DBFC-AAF3-6F77-0E84-FCA4F66B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6C904-82A7-98BB-59E2-97DA12E6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2ABE-2D67-4DFF-B020-F8BA150B5109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BF50D-DECD-9C49-BD82-3121EEFC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D9B05-80B8-B695-AD24-0F591952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4EA3-0CB4-4AE8-B879-58B28CE5E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7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3688F-F4C8-3E9A-6E1C-3D30B4D0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15D085-33F2-3819-4DB3-417E5BB6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59E3A-06BE-194B-DBD1-44FA3DC6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2ABE-2D67-4DFF-B020-F8BA150B5109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A93FB-DF3F-8C45-3A67-04022EC9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6900E-5503-7886-60E9-1A26048F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4EA3-0CB4-4AE8-B879-58B28CE5E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64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39D07-0C2B-4BBD-62C4-EC56728E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5319F-733B-64B3-A368-45A113CB8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18F7CC-F83C-A2DF-A931-F43CF50F3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BE0218-5297-34AC-D821-06186B6F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2ABE-2D67-4DFF-B020-F8BA150B5109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074CD3-4A58-9074-11B9-4AB52C0D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A339FE-8038-061D-21AF-D93A2185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4EA3-0CB4-4AE8-B879-58B28CE5E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3346C-C9C2-1D4F-49DC-479498C4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634305-2C13-DD83-B5C2-EB0EF131E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411D60-B010-3E39-095D-9A92704A3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8B267E-0977-5F26-5527-A87C4208C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8BE18-2B57-19B4-0EE7-AF7723E49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78CA35-7883-397C-3C30-FE4C4341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2ABE-2D67-4DFF-B020-F8BA150B5109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E01E6D-0776-63D5-8CD8-93A8A6B1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693268-C819-34D5-AF3D-73A3E944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4EA3-0CB4-4AE8-B879-58B28CE5E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56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3618E-6ECA-7738-8AF1-DD503514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AB841A-B92A-A78E-110C-A089FC9B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2ABE-2D67-4DFF-B020-F8BA150B5109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1B1A6A-D291-36A5-2A0D-08C7CCB9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9DD7A4-396F-F7C9-5A37-DC925094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4EA3-0CB4-4AE8-B879-58B28CE5E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7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0BFBAE-C5C0-B16A-B0D5-3AD5628D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2ABE-2D67-4DFF-B020-F8BA150B5109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235180-3D59-F65F-EDF5-0C10ACD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2973CB-6A69-8120-C451-57526255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4EA3-0CB4-4AE8-B879-58B28CE5E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3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6DD44-0498-0F28-D9D0-2D4BE0D6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F73B4-5139-AB17-284F-0FEFE62A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02A25D-FD37-6168-D7DC-C13059479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AA3908-2F0A-EAA8-95BB-095F07E0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2ABE-2D67-4DFF-B020-F8BA150B5109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D1679A-8C81-23F2-88FB-0E7A2191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4A258D-1E05-CB7E-2511-3C8650BC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4EA3-0CB4-4AE8-B879-58B28CE5E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6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2BF53-9396-7C12-3863-33CD678B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19BC09-9865-6E14-6FC8-15746D322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0DBC50-60FF-2857-EFD3-A7CC6A89B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64F3F8-1E21-BC84-A554-901CDAD5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2ABE-2D67-4DFF-B020-F8BA150B5109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95094-0698-DD73-93C4-B82A5599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7567C-56BD-DC9D-E81E-3E1A93F1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4EA3-0CB4-4AE8-B879-58B28CE5E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4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A5F02E-B2E0-5788-6AAD-13A678A8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A2CF7-2050-8AD9-EAF8-6BA01983F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70195-C2F0-880E-885D-0BB63DC13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E2ABE-2D67-4DFF-B020-F8BA150B5109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008AC-7FB6-7BAB-6F67-1EF62FA21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4B1F5-79B4-D11B-1A9D-0F035B54B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24EA3-0CB4-4AE8-B879-58B28CE5E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2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ssing.csail.mit.edu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D21577-EB8E-DD3B-A9A0-0156B9660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241" y="268244"/>
            <a:ext cx="2825236" cy="92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631AF5C-82E8-910D-485A-4E00B0B20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C00000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60" t="1" b="7734"/>
          <a:stretch/>
        </p:blipFill>
        <p:spPr bwMode="auto">
          <a:xfrm>
            <a:off x="5144430" y="391033"/>
            <a:ext cx="3471745" cy="68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32D8DD0-2526-6AF9-EA44-34E970D3505E}"/>
              </a:ext>
            </a:extLst>
          </p:cNvPr>
          <p:cNvSpPr txBox="1"/>
          <p:nvPr/>
        </p:nvSpPr>
        <p:spPr>
          <a:xfrm>
            <a:off x="1938452" y="2188118"/>
            <a:ext cx="8411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HarmonyOS Sans SC" panose="00000800000000000000" pitchFamily="2" charset="-122"/>
                <a:ea typeface="HarmonyOS Sans SC" panose="00000800000000000000" pitchFamily="2" charset="-122"/>
              </a:rPr>
              <a:t>程序设计思想与方法</a:t>
            </a:r>
            <a:r>
              <a:rPr lang="en-US" altLang="zh-CN" sz="4000" dirty="0">
                <a:latin typeface="HarmonyOS Sans SC" panose="00000800000000000000" pitchFamily="2" charset="-122"/>
                <a:ea typeface="HarmonyOS Sans SC" panose="00000800000000000000" pitchFamily="2" charset="-122"/>
              </a:rPr>
              <a:t>(C++)</a:t>
            </a:r>
          </a:p>
          <a:p>
            <a:pPr algn="ctr"/>
            <a:endParaRPr lang="en-US" altLang="zh-CN" sz="4000" dirty="0">
              <a:latin typeface="HarmonyOS Sans SC" panose="00000800000000000000" pitchFamily="2" charset="-122"/>
              <a:ea typeface="HarmonyOS Sans SC" panose="00000800000000000000" pitchFamily="2" charset="-122"/>
            </a:endParaRPr>
          </a:p>
          <a:p>
            <a:pPr algn="ctr"/>
            <a:r>
              <a:rPr lang="zh-CN" altLang="en-US" sz="4000" dirty="0">
                <a:latin typeface="HarmonyOS Sans SC" panose="00000800000000000000" pitchFamily="2" charset="-122"/>
                <a:ea typeface="HarmonyOS Sans SC" panose="00000800000000000000" pitchFamily="2" charset="-122"/>
              </a:rPr>
              <a:t>期中辅导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377559-72C2-A2C6-776C-49BF590A5344}"/>
              </a:ext>
            </a:extLst>
          </p:cNvPr>
          <p:cNvSpPr txBox="1"/>
          <p:nvPr/>
        </p:nvSpPr>
        <p:spPr>
          <a:xfrm>
            <a:off x="4088780" y="5107871"/>
            <a:ext cx="4014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级软件工程   秦广硕</a:t>
            </a:r>
            <a:b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0DCF8B-6FE3-17E3-5DB0-2C3CF5F7C1DF}"/>
              </a:ext>
            </a:extLst>
          </p:cNvPr>
          <p:cNvSpPr txBox="1"/>
          <p:nvPr/>
        </p:nvSpPr>
        <p:spPr>
          <a:xfrm>
            <a:off x="4954604" y="5861923"/>
            <a:ext cx="2543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qgs7777@sjtu.edu.cn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36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2AC13-CDBC-B4BF-6C93-478B8CB18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337CC8-8C08-9086-90F3-C19B7F8E3C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8244" t="-35046" r="1346" b="-483"/>
          <a:stretch/>
        </p:blipFill>
        <p:spPr>
          <a:xfrm>
            <a:off x="-972150" y="5540789"/>
            <a:ext cx="13307373" cy="85491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6C773D4-6EF3-D6CD-8D5A-3E002D748713}"/>
              </a:ext>
            </a:extLst>
          </p:cNvPr>
          <p:cNvGrpSpPr/>
          <p:nvPr/>
        </p:nvGrpSpPr>
        <p:grpSpPr>
          <a:xfrm>
            <a:off x="-436757" y="441364"/>
            <a:ext cx="1603918" cy="406536"/>
            <a:chOff x="-288074" y="223025"/>
            <a:chExt cx="1603918" cy="40653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A606CD0-7861-EE8F-5EAE-3844F340B274}"/>
                </a:ext>
              </a:extLst>
            </p:cNvPr>
            <p:cNvSpPr/>
            <p:nvPr/>
          </p:nvSpPr>
          <p:spPr>
            <a:xfrm>
              <a:off x="-288074" y="223025"/>
              <a:ext cx="890408" cy="40653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E64A5474-5063-D31D-DE74-E20535995920}"/>
                </a:ext>
              </a:extLst>
            </p:cNvPr>
            <p:cNvSpPr/>
            <p:nvPr/>
          </p:nvSpPr>
          <p:spPr>
            <a:xfrm rot="5400000">
              <a:off x="796625" y="110341"/>
              <a:ext cx="406536" cy="6319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2490D80-3405-255F-91C4-0C45155B40A5}"/>
              </a:ext>
            </a:extLst>
          </p:cNvPr>
          <p:cNvSpPr txBox="1"/>
          <p:nvPr/>
        </p:nvSpPr>
        <p:spPr>
          <a:xfrm>
            <a:off x="1248769" y="386235"/>
            <a:ext cx="65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五、数组</a:t>
            </a:r>
            <a:endParaRPr kumimoji="1" lang="zh-CN" altLang="en-US" sz="2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3B8F46-AB1F-D12D-08EE-AF4649E069FD}"/>
              </a:ext>
            </a:extLst>
          </p:cNvPr>
          <p:cNvSpPr txBox="1"/>
          <p:nvPr/>
        </p:nvSpPr>
        <p:spPr>
          <a:xfrm>
            <a:off x="1248769" y="1337912"/>
            <a:ext cx="642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 </a:t>
            </a:r>
            <a:r>
              <a:rPr lang="en-US" altLang="zh-CN" sz="2400" dirty="0" err="1"/>
              <a:t>intArray</a:t>
            </a:r>
            <a:r>
              <a:rPr lang="en-US" altLang="zh-CN" sz="2400" dirty="0"/>
              <a:t>[10];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5BD665-C838-97D1-AB2D-3D9B80ED4383}"/>
              </a:ext>
            </a:extLst>
          </p:cNvPr>
          <p:cNvSpPr txBox="1"/>
          <p:nvPr/>
        </p:nvSpPr>
        <p:spPr>
          <a:xfrm>
            <a:off x="1248769" y="2535136"/>
            <a:ext cx="4754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为什么一定要固定大小？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What if </a:t>
            </a:r>
            <a:r>
              <a:rPr lang="zh-CN" altLang="en-US" sz="2000" dirty="0"/>
              <a:t>访问超出</a:t>
            </a:r>
            <a:r>
              <a:rPr lang="en-US" altLang="zh-CN" sz="2000" dirty="0"/>
              <a:t>index</a:t>
            </a:r>
            <a:r>
              <a:rPr lang="zh-CN" altLang="en-US" sz="2000" dirty="0"/>
              <a:t>的值？</a:t>
            </a:r>
          </a:p>
        </p:txBody>
      </p:sp>
    </p:spTree>
    <p:extLst>
      <p:ext uri="{BB962C8B-B14F-4D97-AF65-F5344CB8AC3E}">
        <p14:creationId xmlns:p14="http://schemas.microsoft.com/office/powerpoint/2010/main" val="341653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E63AC-0C81-9EDE-FBF2-D8D50EDD0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47ABB92-28EF-99BC-9C7D-3108BA862D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8244" t="-35046" r="1346" b="-483"/>
          <a:stretch/>
        </p:blipFill>
        <p:spPr>
          <a:xfrm>
            <a:off x="-972150" y="5540789"/>
            <a:ext cx="13307373" cy="85491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47F7002-F45D-063F-320A-C6CA637842BF}"/>
              </a:ext>
            </a:extLst>
          </p:cNvPr>
          <p:cNvGrpSpPr/>
          <p:nvPr/>
        </p:nvGrpSpPr>
        <p:grpSpPr>
          <a:xfrm>
            <a:off x="-436757" y="441364"/>
            <a:ext cx="1603918" cy="406536"/>
            <a:chOff x="-288074" y="223025"/>
            <a:chExt cx="1603918" cy="40653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2E0CA917-BE87-957E-74F1-683D33CE9E5E}"/>
                </a:ext>
              </a:extLst>
            </p:cNvPr>
            <p:cNvSpPr/>
            <p:nvPr/>
          </p:nvSpPr>
          <p:spPr>
            <a:xfrm>
              <a:off x="-288074" y="223025"/>
              <a:ext cx="890408" cy="40653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52625EB5-57D9-9B2E-B9C9-EAB6A2B2881C}"/>
                </a:ext>
              </a:extLst>
            </p:cNvPr>
            <p:cNvSpPr/>
            <p:nvPr/>
          </p:nvSpPr>
          <p:spPr>
            <a:xfrm rot="5400000">
              <a:off x="796625" y="110341"/>
              <a:ext cx="406536" cy="6319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3F8398E-BECC-A71E-FE77-523E22C1ED35}"/>
              </a:ext>
            </a:extLst>
          </p:cNvPr>
          <p:cNvSpPr txBox="1"/>
          <p:nvPr/>
        </p:nvSpPr>
        <p:spPr>
          <a:xfrm>
            <a:off x="1248769" y="386235"/>
            <a:ext cx="65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六、函数</a:t>
            </a:r>
            <a:endParaRPr kumimoji="1" lang="zh-CN" altLang="en-US" sz="2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BB4BCC-8632-A98C-A4F9-B00DDBDC01E1}"/>
              </a:ext>
            </a:extLst>
          </p:cNvPr>
          <p:cNvSpPr txBox="1"/>
          <p:nvPr/>
        </p:nvSpPr>
        <p:spPr>
          <a:xfrm>
            <a:off x="1049154" y="2387065"/>
            <a:ext cx="4812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func</a:t>
            </a:r>
            <a:r>
              <a:rPr lang="en-US" altLang="zh-CN" dirty="0"/>
              <a:t>(parameters) {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43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98436-008A-B354-CA31-820EF9DF1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7ECDE5-7EFE-A931-6CC5-90D72E0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8244" t="-35046" r="1346" b="-483"/>
          <a:stretch/>
        </p:blipFill>
        <p:spPr>
          <a:xfrm>
            <a:off x="-972150" y="5540789"/>
            <a:ext cx="13307373" cy="85491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1C78A36-FF03-A89B-0B7A-038C39CC7CA7}"/>
              </a:ext>
            </a:extLst>
          </p:cNvPr>
          <p:cNvGrpSpPr/>
          <p:nvPr/>
        </p:nvGrpSpPr>
        <p:grpSpPr>
          <a:xfrm>
            <a:off x="-436757" y="441364"/>
            <a:ext cx="1603918" cy="406536"/>
            <a:chOff x="-288074" y="223025"/>
            <a:chExt cx="1603918" cy="40653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292918E2-B6FC-AA48-CD1E-7F72C7D69736}"/>
                </a:ext>
              </a:extLst>
            </p:cNvPr>
            <p:cNvSpPr/>
            <p:nvPr/>
          </p:nvSpPr>
          <p:spPr>
            <a:xfrm>
              <a:off x="-288074" y="223025"/>
              <a:ext cx="890408" cy="40653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BDA913FE-8B15-1923-BEC4-4C47F0103114}"/>
                </a:ext>
              </a:extLst>
            </p:cNvPr>
            <p:cNvSpPr/>
            <p:nvPr/>
          </p:nvSpPr>
          <p:spPr>
            <a:xfrm rot="5400000">
              <a:off x="796625" y="110341"/>
              <a:ext cx="406536" cy="6319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193E592-9E5F-1C35-BF77-6EFA40D46304}"/>
              </a:ext>
            </a:extLst>
          </p:cNvPr>
          <p:cNvSpPr txBox="1"/>
          <p:nvPr/>
        </p:nvSpPr>
        <p:spPr>
          <a:xfrm>
            <a:off x="1248769" y="386235"/>
            <a:ext cx="65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一些工具</a:t>
            </a:r>
            <a:endParaRPr kumimoji="1" lang="zh-CN" altLang="en-US" sz="2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0A4189-BAF1-6C25-ECEC-3F5688317284}"/>
              </a:ext>
            </a:extLst>
          </p:cNvPr>
          <p:cNvSpPr txBox="1"/>
          <p:nvPr/>
        </p:nvSpPr>
        <p:spPr>
          <a:xfrm>
            <a:off x="952900" y="1720840"/>
            <a:ext cx="4851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git </a:t>
            </a:r>
            <a:r>
              <a:rPr lang="zh-CN" altLang="en-US" sz="2400" dirty="0"/>
              <a:t>一个版本管理工具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github</a:t>
            </a:r>
            <a:r>
              <a:rPr lang="zh-CN" altLang="en-US" sz="2400" dirty="0"/>
              <a:t>，一个同性交友网站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vim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gdb</a:t>
            </a:r>
            <a:endParaRPr lang="en-US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6B7D45-F95F-7994-F410-C8B7C3E8F747}"/>
              </a:ext>
            </a:extLst>
          </p:cNvPr>
          <p:cNvSpPr txBox="1"/>
          <p:nvPr/>
        </p:nvSpPr>
        <p:spPr>
          <a:xfrm>
            <a:off x="952900" y="5540789"/>
            <a:ext cx="6655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The Missing Semester of Your CS Education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16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8F958-662D-73DB-CBA5-7E4CABDC8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655591-E363-7768-AC0D-E1A0C99B28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8244" t="-35046" r="1346" b="-483"/>
          <a:stretch/>
        </p:blipFill>
        <p:spPr>
          <a:xfrm>
            <a:off x="-972150" y="5540789"/>
            <a:ext cx="13307373" cy="85491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1FE19A3C-7531-D4EB-0B27-9FD896FD6906}"/>
              </a:ext>
            </a:extLst>
          </p:cNvPr>
          <p:cNvGrpSpPr/>
          <p:nvPr/>
        </p:nvGrpSpPr>
        <p:grpSpPr>
          <a:xfrm>
            <a:off x="-436757" y="441364"/>
            <a:ext cx="1603918" cy="406536"/>
            <a:chOff x="-288074" y="223025"/>
            <a:chExt cx="1603918" cy="40653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E3265D8-6DC6-C3F2-0F2C-C9CEE23BFCE3}"/>
                </a:ext>
              </a:extLst>
            </p:cNvPr>
            <p:cNvSpPr/>
            <p:nvPr/>
          </p:nvSpPr>
          <p:spPr>
            <a:xfrm>
              <a:off x="-288074" y="223025"/>
              <a:ext cx="890408" cy="40653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2F6B64E8-705C-E3CA-7F62-559DBCB90C19}"/>
                </a:ext>
              </a:extLst>
            </p:cNvPr>
            <p:cNvSpPr/>
            <p:nvPr/>
          </p:nvSpPr>
          <p:spPr>
            <a:xfrm rot="5400000">
              <a:off x="796625" y="110341"/>
              <a:ext cx="406536" cy="6319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341C5565-DFBF-FAA7-A7F7-4B5D6D85B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416" y="1211861"/>
            <a:ext cx="3086501" cy="396496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9CA027E-5D51-8FB6-1122-9A4672CB6B84}"/>
              </a:ext>
            </a:extLst>
          </p:cNvPr>
          <p:cNvSpPr txBox="1"/>
          <p:nvPr/>
        </p:nvSpPr>
        <p:spPr>
          <a:xfrm>
            <a:off x="1167162" y="2309186"/>
            <a:ext cx="4783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happy ++</a:t>
            </a:r>
          </a:p>
          <a:p>
            <a:endParaRPr lang="en-US" altLang="zh-CN" sz="3200" dirty="0"/>
          </a:p>
          <a:p>
            <a:r>
              <a:rPr lang="en-US" altLang="zh-CN" sz="3200" dirty="0"/>
              <a:t>bug --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B4850B-4628-B52E-81E5-5442A086A408}"/>
              </a:ext>
            </a:extLst>
          </p:cNvPr>
          <p:cNvSpPr txBox="1"/>
          <p:nvPr/>
        </p:nvSpPr>
        <p:spPr>
          <a:xfrm>
            <a:off x="1248769" y="386235"/>
            <a:ext cx="65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祝大家</a:t>
            </a:r>
            <a:endParaRPr kumimoji="1" lang="zh-CN" altLang="en-US" sz="2400" b="1" dirty="0">
              <a:solidFill>
                <a:srgbClr val="FF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137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53AEE-CCEA-1268-2B59-C6425C3A3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D2AF6C2-774E-3960-F037-56D5443B50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8244" t="-35046" r="1346" b="-483"/>
          <a:stretch/>
        </p:blipFill>
        <p:spPr>
          <a:xfrm>
            <a:off x="-972150" y="5540789"/>
            <a:ext cx="13307373" cy="85491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4A0132F-60C6-BBEA-8096-6BC5D25C4ACD}"/>
              </a:ext>
            </a:extLst>
          </p:cNvPr>
          <p:cNvGrpSpPr/>
          <p:nvPr/>
        </p:nvGrpSpPr>
        <p:grpSpPr>
          <a:xfrm>
            <a:off x="-436757" y="441364"/>
            <a:ext cx="1603918" cy="406536"/>
            <a:chOff x="-288074" y="223025"/>
            <a:chExt cx="1603918" cy="40653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AB50CE40-2D11-2551-C663-2F2ACC830C1F}"/>
                </a:ext>
              </a:extLst>
            </p:cNvPr>
            <p:cNvSpPr/>
            <p:nvPr/>
          </p:nvSpPr>
          <p:spPr>
            <a:xfrm>
              <a:off x="-288074" y="223025"/>
              <a:ext cx="890408" cy="40653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8E1D3B5A-1579-7934-9956-8525DEBE5793}"/>
                </a:ext>
              </a:extLst>
            </p:cNvPr>
            <p:cNvSpPr/>
            <p:nvPr/>
          </p:nvSpPr>
          <p:spPr>
            <a:xfrm rot="5400000">
              <a:off x="796625" y="110341"/>
              <a:ext cx="406536" cy="6319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581243E-1772-3FB0-D6A1-2D915350347F}"/>
              </a:ext>
            </a:extLst>
          </p:cNvPr>
          <p:cNvSpPr txBox="1"/>
          <p:nvPr/>
        </p:nvSpPr>
        <p:spPr>
          <a:xfrm>
            <a:off x="1248769" y="386235"/>
            <a:ext cx="65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一、什么是程序？</a:t>
            </a:r>
            <a:r>
              <a:rPr kumimoji="1" lang="en-US" altLang="zh-CN" sz="2400" b="1" dirty="0">
                <a:solidFill>
                  <a:srgbClr val="FF0000"/>
                </a:solidFill>
                <a:ea typeface="+mj-ea"/>
              </a:rPr>
              <a:t>How it works</a:t>
            </a:r>
            <a:endParaRPr kumimoji="1" lang="zh-CN" altLang="en-US" sz="2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636A30-51E5-1208-3FDC-6BBDB4C89988}"/>
              </a:ext>
            </a:extLst>
          </p:cNvPr>
          <p:cNvSpPr txBox="1"/>
          <p:nvPr/>
        </p:nvSpPr>
        <p:spPr>
          <a:xfrm>
            <a:off x="535258" y="1263639"/>
            <a:ext cx="3079116" cy="17560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&lt;stdio.h&gt;</a:t>
            </a:r>
          </a:p>
          <a:p>
            <a:endParaRPr lang="zh-CN" altLang="en-US" dirty="0"/>
          </a:p>
          <a:p>
            <a:r>
              <a:rPr lang="zh-CN" altLang="en-US" dirty="0"/>
              <a:t>int main() {</a:t>
            </a:r>
          </a:p>
          <a:p>
            <a:r>
              <a:rPr lang="zh-CN" altLang="en-US" dirty="0"/>
              <a:t>    printf("Hello, World!\n");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21E8FA-55D7-1830-4488-834BBCB63D21}"/>
              </a:ext>
            </a:extLst>
          </p:cNvPr>
          <p:cNvSpPr txBox="1"/>
          <p:nvPr/>
        </p:nvSpPr>
        <p:spPr>
          <a:xfrm>
            <a:off x="535258" y="3488959"/>
            <a:ext cx="4431378" cy="17543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&lt;</a:t>
            </a:r>
            <a:r>
              <a:rPr lang="en-US" altLang="zh-CN" dirty="0"/>
              <a:t>iostream</a:t>
            </a:r>
            <a:r>
              <a:rPr lang="zh-CN" altLang="en-US" dirty="0"/>
              <a:t>&gt;</a:t>
            </a:r>
          </a:p>
          <a:p>
            <a:endParaRPr lang="zh-CN" altLang="en-US" dirty="0"/>
          </a:p>
          <a:p>
            <a:r>
              <a:rPr lang="zh-CN" altLang="en-US" dirty="0"/>
              <a:t>int main() {</a:t>
            </a:r>
            <a:endParaRPr lang="en-US" altLang="zh-CN" dirty="0"/>
          </a:p>
          <a:p>
            <a:r>
              <a:rPr lang="en-US" altLang="zh-CN" dirty="0"/>
              <a:t>      std::</a:t>
            </a:r>
            <a:r>
              <a:rPr lang="en-US" altLang="zh-CN" dirty="0" err="1"/>
              <a:t>cout</a:t>
            </a:r>
            <a:r>
              <a:rPr lang="en-US" altLang="zh-CN" dirty="0"/>
              <a:t> &lt;&lt; “</a:t>
            </a:r>
            <a:r>
              <a:rPr lang="en-US" altLang="zh-CN" dirty="0" err="1"/>
              <a:t>Hello,World</a:t>
            </a:r>
            <a:r>
              <a:rPr lang="en-US" altLang="zh-CN" dirty="0"/>
              <a:t>! &lt;&lt;std::</a:t>
            </a:r>
            <a:r>
              <a:rPr lang="en-US" altLang="zh-CN" dirty="0" err="1"/>
              <a:t>endl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return 0;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63E6250-DA82-8B9A-37D0-27F7B64267A7}"/>
              </a:ext>
            </a:extLst>
          </p:cNvPr>
          <p:cNvSpPr/>
          <p:nvPr/>
        </p:nvSpPr>
        <p:spPr>
          <a:xfrm>
            <a:off x="5681536" y="3278605"/>
            <a:ext cx="1879500" cy="30078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A169AA-30F4-7D5C-2135-6D171A5BC402}"/>
              </a:ext>
            </a:extLst>
          </p:cNvPr>
          <p:cNvSpPr txBox="1"/>
          <p:nvPr/>
        </p:nvSpPr>
        <p:spPr>
          <a:xfrm>
            <a:off x="1075847" y="5715795"/>
            <a:ext cx="221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hello.cpp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4FD2A4-D4A2-968F-B680-04CD30BFF697}"/>
              </a:ext>
            </a:extLst>
          </p:cNvPr>
          <p:cNvSpPr txBox="1"/>
          <p:nvPr/>
        </p:nvSpPr>
        <p:spPr>
          <a:xfrm>
            <a:off x="6033053" y="2690596"/>
            <a:ext cx="117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gcc</a:t>
            </a:r>
            <a:r>
              <a:rPr lang="en-US" altLang="zh-CN" sz="2400" dirty="0"/>
              <a:t> -S</a:t>
            </a:r>
            <a:endParaRPr lang="zh-CN" altLang="en-US" sz="2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BD5B80C-6E13-4B6A-609A-0141439A8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448" y="1263639"/>
            <a:ext cx="3091139" cy="278202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27BF545-EDEE-9AA6-EFBA-EC2687AFBC5C}"/>
              </a:ext>
            </a:extLst>
          </p:cNvPr>
          <p:cNvSpPr txBox="1"/>
          <p:nvPr/>
        </p:nvSpPr>
        <p:spPr>
          <a:xfrm>
            <a:off x="9635820" y="4391315"/>
            <a:ext cx="1188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hello.i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7945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430B3-BE6D-7A9E-0355-B1C566D82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078315-5C26-2BE3-BE5A-3DD01F6169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8244" t="-35046" r="1346" b="-483"/>
          <a:stretch/>
        </p:blipFill>
        <p:spPr>
          <a:xfrm>
            <a:off x="-972150" y="5540789"/>
            <a:ext cx="13307373" cy="85491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F3AAA53-490E-E9CE-C6F7-265283B82866}"/>
              </a:ext>
            </a:extLst>
          </p:cNvPr>
          <p:cNvGrpSpPr/>
          <p:nvPr/>
        </p:nvGrpSpPr>
        <p:grpSpPr>
          <a:xfrm>
            <a:off x="-436757" y="441364"/>
            <a:ext cx="1603918" cy="406536"/>
            <a:chOff x="-288074" y="223025"/>
            <a:chExt cx="1603918" cy="40653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2C92CF9-A9C3-FFD4-994D-C8C49E57CCDF}"/>
                </a:ext>
              </a:extLst>
            </p:cNvPr>
            <p:cNvSpPr/>
            <p:nvPr/>
          </p:nvSpPr>
          <p:spPr>
            <a:xfrm>
              <a:off x="-288074" y="223025"/>
              <a:ext cx="890408" cy="40653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819AE07F-C3DE-7F4E-BFD5-E7C55C05EADC}"/>
                </a:ext>
              </a:extLst>
            </p:cNvPr>
            <p:cNvSpPr/>
            <p:nvPr/>
          </p:nvSpPr>
          <p:spPr>
            <a:xfrm rot="5400000">
              <a:off x="796625" y="110341"/>
              <a:ext cx="406536" cy="6319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EA6259C9-A932-A97A-DA5E-404C2476E456}"/>
              </a:ext>
            </a:extLst>
          </p:cNvPr>
          <p:cNvSpPr txBox="1"/>
          <p:nvPr/>
        </p:nvSpPr>
        <p:spPr>
          <a:xfrm>
            <a:off x="1248769" y="386235"/>
            <a:ext cx="65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一、什么是程序？</a:t>
            </a:r>
            <a:r>
              <a:rPr kumimoji="1" lang="en-US" altLang="zh-CN" sz="2400" b="1" dirty="0">
                <a:solidFill>
                  <a:srgbClr val="FF0000"/>
                </a:solidFill>
                <a:ea typeface="+mj-ea"/>
              </a:rPr>
              <a:t>How it works</a:t>
            </a:r>
            <a:endParaRPr kumimoji="1" lang="zh-CN" altLang="en-US" sz="2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FA15479A-4A69-31B0-03F8-2446F032EFB4}"/>
              </a:ext>
            </a:extLst>
          </p:cNvPr>
          <p:cNvSpPr/>
          <p:nvPr/>
        </p:nvSpPr>
        <p:spPr>
          <a:xfrm>
            <a:off x="4670884" y="3359230"/>
            <a:ext cx="1879500" cy="30078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A906CF-D992-C4E7-D970-B5C69AA563EB}"/>
              </a:ext>
            </a:extLst>
          </p:cNvPr>
          <p:cNvSpPr txBox="1"/>
          <p:nvPr/>
        </p:nvSpPr>
        <p:spPr>
          <a:xfrm>
            <a:off x="5022401" y="2690596"/>
            <a:ext cx="117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gcc</a:t>
            </a:r>
            <a:r>
              <a:rPr lang="en-US" altLang="zh-CN" sz="2400" dirty="0"/>
              <a:t> -c</a:t>
            </a:r>
            <a:endParaRPr lang="zh-CN" altLang="en-US" sz="2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7FBD727-CEC2-0F36-6343-5A35B409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2" y="1761248"/>
            <a:ext cx="3091139" cy="278202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708DB6B-5935-0FBB-54C6-3EE022B21F3E}"/>
              </a:ext>
            </a:extLst>
          </p:cNvPr>
          <p:cNvSpPr txBox="1"/>
          <p:nvPr/>
        </p:nvSpPr>
        <p:spPr>
          <a:xfrm>
            <a:off x="1540974" y="4811199"/>
            <a:ext cx="1188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hello.i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847BB3-A37D-C088-C783-89BEB984E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482" y="1866415"/>
            <a:ext cx="4095961" cy="163838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D9529CE-8FC0-0325-24B1-C1AE35BC4040}"/>
              </a:ext>
            </a:extLst>
          </p:cNvPr>
          <p:cNvSpPr txBox="1"/>
          <p:nvPr/>
        </p:nvSpPr>
        <p:spPr>
          <a:xfrm>
            <a:off x="8527310" y="3944010"/>
            <a:ext cx="1188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64154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380A9-4C40-AB6D-EDE7-93554B554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64A4159-D3B8-DF74-294A-E30DE83D0F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8244" t="-35046" r="1346" b="-483"/>
          <a:stretch/>
        </p:blipFill>
        <p:spPr>
          <a:xfrm>
            <a:off x="-972150" y="5540789"/>
            <a:ext cx="13307373" cy="85491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4B74192-F597-A860-0559-D14A9F3AA88D}"/>
              </a:ext>
            </a:extLst>
          </p:cNvPr>
          <p:cNvGrpSpPr/>
          <p:nvPr/>
        </p:nvGrpSpPr>
        <p:grpSpPr>
          <a:xfrm>
            <a:off x="-436757" y="441364"/>
            <a:ext cx="1603918" cy="406536"/>
            <a:chOff x="-288074" y="223025"/>
            <a:chExt cx="1603918" cy="40653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40FFB333-8835-735D-F2B0-5283776DF4E0}"/>
                </a:ext>
              </a:extLst>
            </p:cNvPr>
            <p:cNvSpPr/>
            <p:nvPr/>
          </p:nvSpPr>
          <p:spPr>
            <a:xfrm>
              <a:off x="-288074" y="223025"/>
              <a:ext cx="890408" cy="40653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37CB2FBC-BCA5-BA8F-0F9E-25BB5C256A29}"/>
                </a:ext>
              </a:extLst>
            </p:cNvPr>
            <p:cNvSpPr/>
            <p:nvPr/>
          </p:nvSpPr>
          <p:spPr>
            <a:xfrm rot="5400000">
              <a:off x="796625" y="110341"/>
              <a:ext cx="406536" cy="6319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9D08061-6C37-FD8A-B48B-4319A1BE71CC}"/>
              </a:ext>
            </a:extLst>
          </p:cNvPr>
          <p:cNvSpPr txBox="1"/>
          <p:nvPr/>
        </p:nvSpPr>
        <p:spPr>
          <a:xfrm>
            <a:off x="1248769" y="386235"/>
            <a:ext cx="65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二、变量</a:t>
            </a:r>
            <a:endParaRPr kumimoji="1" lang="zh-CN" altLang="en-US" sz="2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E4C065-A3AA-F938-16F5-F3A35836805B}"/>
              </a:ext>
            </a:extLst>
          </p:cNvPr>
          <p:cNvSpPr txBox="1"/>
          <p:nvPr/>
        </p:nvSpPr>
        <p:spPr>
          <a:xfrm>
            <a:off x="1366787" y="1886552"/>
            <a:ext cx="34265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short</a:t>
            </a:r>
          </a:p>
          <a:p>
            <a:r>
              <a:rPr lang="en-US" altLang="zh-CN" sz="2400" dirty="0"/>
              <a:t>int</a:t>
            </a:r>
          </a:p>
          <a:p>
            <a:r>
              <a:rPr lang="en-US" altLang="zh-CN" sz="2400" dirty="0"/>
              <a:t>long</a:t>
            </a:r>
          </a:p>
          <a:p>
            <a:r>
              <a:rPr lang="en-US" altLang="zh-CN" sz="2400" dirty="0"/>
              <a:t>unsigned short</a:t>
            </a:r>
          </a:p>
          <a:p>
            <a:r>
              <a:rPr lang="en-US" altLang="zh-CN" sz="2400" dirty="0"/>
              <a:t>unsigned int</a:t>
            </a:r>
          </a:p>
          <a:p>
            <a:r>
              <a:rPr lang="en-US" altLang="zh-CN" sz="2400" dirty="0"/>
              <a:t>unsigned long</a:t>
            </a:r>
          </a:p>
          <a:p>
            <a:endParaRPr lang="en-US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A2F764-5D5A-E8BE-3B7A-EFF0E3F18C56}"/>
              </a:ext>
            </a:extLst>
          </p:cNvPr>
          <p:cNvSpPr txBox="1"/>
          <p:nvPr/>
        </p:nvSpPr>
        <p:spPr>
          <a:xfrm>
            <a:off x="4589646" y="1886552"/>
            <a:ext cx="3426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char</a:t>
            </a:r>
          </a:p>
          <a:p>
            <a:r>
              <a:rPr lang="en-US" altLang="zh-CN" sz="2400" dirty="0"/>
              <a:t>string</a:t>
            </a:r>
          </a:p>
          <a:p>
            <a:endParaRPr lang="en-US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7BF9E0-C11A-F89E-9AD8-0F83E261F5CC}"/>
              </a:ext>
            </a:extLst>
          </p:cNvPr>
          <p:cNvSpPr txBox="1"/>
          <p:nvPr/>
        </p:nvSpPr>
        <p:spPr>
          <a:xfrm>
            <a:off x="7504497" y="1886551"/>
            <a:ext cx="3426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float</a:t>
            </a:r>
          </a:p>
          <a:p>
            <a:r>
              <a:rPr lang="en-US" altLang="zh-CN" sz="2400" dirty="0"/>
              <a:t>double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1794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310CD-960F-0C16-F831-1FD377D28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7762ABA-E056-F21F-9B0D-03159687A0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8244" t="-35046" r="1346" b="-483"/>
          <a:stretch/>
        </p:blipFill>
        <p:spPr>
          <a:xfrm>
            <a:off x="-972150" y="5540789"/>
            <a:ext cx="13307373" cy="85491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EA2F085-C7A1-98F8-EEA4-CBCCA8FEDC43}"/>
              </a:ext>
            </a:extLst>
          </p:cNvPr>
          <p:cNvGrpSpPr/>
          <p:nvPr/>
        </p:nvGrpSpPr>
        <p:grpSpPr>
          <a:xfrm>
            <a:off x="-436757" y="441364"/>
            <a:ext cx="1603918" cy="406536"/>
            <a:chOff x="-288074" y="223025"/>
            <a:chExt cx="1603918" cy="40653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86AEBE8-090C-776D-A27F-846C5BBE1A93}"/>
                </a:ext>
              </a:extLst>
            </p:cNvPr>
            <p:cNvSpPr/>
            <p:nvPr/>
          </p:nvSpPr>
          <p:spPr>
            <a:xfrm>
              <a:off x="-288074" y="223025"/>
              <a:ext cx="890408" cy="40653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FC8F26DA-7AEA-05E5-1D80-793506C2F2BE}"/>
                </a:ext>
              </a:extLst>
            </p:cNvPr>
            <p:cNvSpPr/>
            <p:nvPr/>
          </p:nvSpPr>
          <p:spPr>
            <a:xfrm rot="5400000">
              <a:off x="796625" y="110341"/>
              <a:ext cx="406536" cy="6319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A5383EA-1A43-AF03-4C58-EB879FC3EBFC}"/>
              </a:ext>
            </a:extLst>
          </p:cNvPr>
          <p:cNvSpPr txBox="1"/>
          <p:nvPr/>
        </p:nvSpPr>
        <p:spPr>
          <a:xfrm>
            <a:off x="1248769" y="386235"/>
            <a:ext cx="65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二、变量</a:t>
            </a:r>
            <a:endParaRPr kumimoji="1" lang="zh-CN" altLang="en-US" sz="2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B40483-8190-C38B-A536-29894DFF0AC4}"/>
              </a:ext>
            </a:extLst>
          </p:cNvPr>
          <p:cNvSpPr txBox="1"/>
          <p:nvPr/>
        </p:nvSpPr>
        <p:spPr>
          <a:xfrm>
            <a:off x="2343751" y="1944303"/>
            <a:ext cx="7504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一切在计算机中都不过是</a:t>
            </a:r>
            <a:r>
              <a:rPr lang="en-US" altLang="zh-CN" sz="2800" dirty="0"/>
              <a:t>01</a:t>
            </a:r>
            <a:r>
              <a:rPr lang="zh-CN" altLang="en-US" sz="2800" dirty="0"/>
              <a:t>的二进制串而已</a:t>
            </a:r>
            <a:endParaRPr lang="en-US" altLang="zh-CN" sz="2800" dirty="0"/>
          </a:p>
          <a:p>
            <a:pPr algn="ctr"/>
            <a:br>
              <a:rPr lang="en-US" altLang="zh-CN" sz="2800" dirty="0"/>
            </a:br>
            <a:r>
              <a:rPr lang="zh-CN" altLang="en-US" sz="2800" dirty="0"/>
              <a:t>关键在于如何解释这些</a:t>
            </a:r>
            <a:r>
              <a:rPr lang="en-US" altLang="zh-CN" sz="2800" dirty="0"/>
              <a:t>01</a:t>
            </a:r>
            <a:r>
              <a:rPr lang="zh-CN" altLang="en-US" sz="2800" dirty="0"/>
              <a:t>串</a:t>
            </a:r>
          </a:p>
        </p:txBody>
      </p:sp>
    </p:spTree>
    <p:extLst>
      <p:ext uri="{BB962C8B-B14F-4D97-AF65-F5344CB8AC3E}">
        <p14:creationId xmlns:p14="http://schemas.microsoft.com/office/powerpoint/2010/main" val="408162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7193F-79B0-8F81-F290-370B38D2D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406DE1-BC0A-B639-145A-FDB2D55639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8244" t="-35046" r="1346" b="-483"/>
          <a:stretch/>
        </p:blipFill>
        <p:spPr>
          <a:xfrm>
            <a:off x="-972150" y="5540789"/>
            <a:ext cx="13307373" cy="85491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ADFF13F-4A32-A0F8-43B3-69AF3DF276E9}"/>
              </a:ext>
            </a:extLst>
          </p:cNvPr>
          <p:cNvGrpSpPr/>
          <p:nvPr/>
        </p:nvGrpSpPr>
        <p:grpSpPr>
          <a:xfrm>
            <a:off x="-436757" y="441364"/>
            <a:ext cx="1603918" cy="406536"/>
            <a:chOff x="-288074" y="223025"/>
            <a:chExt cx="1603918" cy="40653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EA9DB2E-5BBD-B73A-05F6-213E0E051472}"/>
                </a:ext>
              </a:extLst>
            </p:cNvPr>
            <p:cNvSpPr/>
            <p:nvPr/>
          </p:nvSpPr>
          <p:spPr>
            <a:xfrm>
              <a:off x="-288074" y="223025"/>
              <a:ext cx="890408" cy="40653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BC24C3D9-199A-5D7A-F77B-A766139CA797}"/>
                </a:ext>
              </a:extLst>
            </p:cNvPr>
            <p:cNvSpPr/>
            <p:nvPr/>
          </p:nvSpPr>
          <p:spPr>
            <a:xfrm rot="5400000">
              <a:off x="796625" y="110341"/>
              <a:ext cx="406536" cy="6319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A450449-B019-A4CC-321C-152E5DAC1642}"/>
              </a:ext>
            </a:extLst>
          </p:cNvPr>
          <p:cNvSpPr txBox="1"/>
          <p:nvPr/>
        </p:nvSpPr>
        <p:spPr>
          <a:xfrm>
            <a:off x="1248769" y="386235"/>
            <a:ext cx="65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三、分支设计</a:t>
            </a:r>
            <a:endParaRPr kumimoji="1" lang="zh-CN" altLang="en-US" sz="2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B73133-57D3-9E0A-035E-50CA8EB4C30B}"/>
              </a:ext>
            </a:extLst>
          </p:cNvPr>
          <p:cNvSpPr txBox="1"/>
          <p:nvPr/>
        </p:nvSpPr>
        <p:spPr>
          <a:xfrm>
            <a:off x="741145" y="1703672"/>
            <a:ext cx="3060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if(condition){</a:t>
            </a:r>
          </a:p>
          <a:p>
            <a:endParaRPr lang="en-US" altLang="zh-CN" dirty="0"/>
          </a:p>
          <a:p>
            <a:r>
              <a:rPr lang="en-US" altLang="zh-CN" dirty="0"/>
              <a:t>}else{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A6E243-3A2C-B0D6-90F6-41228CA35C14}"/>
              </a:ext>
            </a:extLst>
          </p:cNvPr>
          <p:cNvSpPr txBox="1"/>
          <p:nvPr/>
        </p:nvSpPr>
        <p:spPr>
          <a:xfrm>
            <a:off x="7775950" y="1577961"/>
            <a:ext cx="3060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switch(case){</a:t>
            </a:r>
          </a:p>
          <a:p>
            <a:r>
              <a:rPr lang="en-US" altLang="zh-CN" dirty="0"/>
              <a:t>case 1:</a:t>
            </a:r>
          </a:p>
          <a:p>
            <a:endParaRPr lang="en-US" altLang="zh-CN" dirty="0"/>
          </a:p>
          <a:p>
            <a:r>
              <a:rPr lang="en-US" altLang="zh-CN" dirty="0"/>
              <a:t>case 2:</a:t>
            </a:r>
          </a:p>
          <a:p>
            <a:endParaRPr lang="en-US" altLang="zh-CN" dirty="0"/>
          </a:p>
          <a:p>
            <a:r>
              <a:rPr lang="en-US" altLang="zh-CN" dirty="0"/>
              <a:t>case 3:</a:t>
            </a:r>
          </a:p>
          <a:p>
            <a:endParaRPr lang="en-US" altLang="zh-CN" dirty="0"/>
          </a:p>
          <a:p>
            <a:r>
              <a:rPr lang="en-US" altLang="zh-CN" dirty="0"/>
              <a:t>default: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057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1D584-D5A2-76BE-C25D-3BFFD017D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A55227-CA75-5B8D-FC66-A99185F823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8244" t="-35046" r="1346" b="-483"/>
          <a:stretch/>
        </p:blipFill>
        <p:spPr>
          <a:xfrm>
            <a:off x="-972150" y="5540789"/>
            <a:ext cx="13307373" cy="85491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2EBA65C-56D0-4FC8-F4C3-76BE155E8A65}"/>
              </a:ext>
            </a:extLst>
          </p:cNvPr>
          <p:cNvGrpSpPr/>
          <p:nvPr/>
        </p:nvGrpSpPr>
        <p:grpSpPr>
          <a:xfrm>
            <a:off x="-436757" y="441364"/>
            <a:ext cx="1603918" cy="406536"/>
            <a:chOff x="-288074" y="223025"/>
            <a:chExt cx="1603918" cy="40653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50793D0F-D201-0AF6-35CB-90680882304E}"/>
                </a:ext>
              </a:extLst>
            </p:cNvPr>
            <p:cNvSpPr/>
            <p:nvPr/>
          </p:nvSpPr>
          <p:spPr>
            <a:xfrm>
              <a:off x="-288074" y="223025"/>
              <a:ext cx="890408" cy="40653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5BBAC01F-0D59-F901-B327-2ED1DFD54805}"/>
                </a:ext>
              </a:extLst>
            </p:cNvPr>
            <p:cNvSpPr/>
            <p:nvPr/>
          </p:nvSpPr>
          <p:spPr>
            <a:xfrm rot="5400000">
              <a:off x="796625" y="110341"/>
              <a:ext cx="406536" cy="6319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647FDC2-1267-6D27-99A3-E54402EE114B}"/>
              </a:ext>
            </a:extLst>
          </p:cNvPr>
          <p:cNvSpPr txBox="1"/>
          <p:nvPr/>
        </p:nvSpPr>
        <p:spPr>
          <a:xfrm>
            <a:off x="1248769" y="386235"/>
            <a:ext cx="65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三、分支设计</a:t>
            </a:r>
            <a:endParaRPr kumimoji="1" lang="zh-CN" altLang="en-US" sz="2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9020F8-B999-D4B8-34FE-0C162566DE59}"/>
              </a:ext>
            </a:extLst>
          </p:cNvPr>
          <p:cNvSpPr txBox="1"/>
          <p:nvPr/>
        </p:nvSpPr>
        <p:spPr>
          <a:xfrm>
            <a:off x="5028498" y="1465155"/>
            <a:ext cx="391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短路求值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5B5862-F34C-F1AD-D216-30A633467275}"/>
              </a:ext>
            </a:extLst>
          </p:cNvPr>
          <p:cNvSpPr txBox="1"/>
          <p:nvPr/>
        </p:nvSpPr>
        <p:spPr>
          <a:xfrm>
            <a:off x="1501542" y="3042261"/>
            <a:ext cx="5091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expr1 &amp;&amp; expr2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F3A7A0-CB53-FAB7-0D2C-418911AC094E}"/>
              </a:ext>
            </a:extLst>
          </p:cNvPr>
          <p:cNvSpPr txBox="1"/>
          <p:nvPr/>
        </p:nvSpPr>
        <p:spPr>
          <a:xfrm>
            <a:off x="7243459" y="3042261"/>
            <a:ext cx="5091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expr1 || expr2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7010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20080-89AB-3871-35B0-006E0E921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2625F81-778E-1B56-5443-448DCF4EF6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8244" t="-35046" r="1346" b="-483"/>
          <a:stretch/>
        </p:blipFill>
        <p:spPr>
          <a:xfrm>
            <a:off x="-972150" y="5540789"/>
            <a:ext cx="13307373" cy="85491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5D75E72-4B7C-A8AC-EB90-E10954946CC0}"/>
              </a:ext>
            </a:extLst>
          </p:cNvPr>
          <p:cNvGrpSpPr/>
          <p:nvPr/>
        </p:nvGrpSpPr>
        <p:grpSpPr>
          <a:xfrm>
            <a:off x="-436757" y="441364"/>
            <a:ext cx="1603918" cy="406536"/>
            <a:chOff x="-288074" y="223025"/>
            <a:chExt cx="1603918" cy="40653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7263910-0F30-2568-A022-C875BA9F2F75}"/>
                </a:ext>
              </a:extLst>
            </p:cNvPr>
            <p:cNvSpPr/>
            <p:nvPr/>
          </p:nvSpPr>
          <p:spPr>
            <a:xfrm>
              <a:off x="-288074" y="223025"/>
              <a:ext cx="890408" cy="40653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6BAD2FD7-B7BB-11E6-52E8-B1596D8F8C0B}"/>
                </a:ext>
              </a:extLst>
            </p:cNvPr>
            <p:cNvSpPr/>
            <p:nvPr/>
          </p:nvSpPr>
          <p:spPr>
            <a:xfrm rot="5400000">
              <a:off x="796625" y="110341"/>
              <a:ext cx="406536" cy="6319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D45A26CF-3748-8E26-B39C-8F0E92E06DA2}"/>
              </a:ext>
            </a:extLst>
          </p:cNvPr>
          <p:cNvSpPr txBox="1"/>
          <p:nvPr/>
        </p:nvSpPr>
        <p:spPr>
          <a:xfrm>
            <a:off x="1248769" y="386235"/>
            <a:ext cx="65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四、循环设计</a:t>
            </a:r>
            <a:endParaRPr kumimoji="1" lang="zh-CN" altLang="en-US" sz="2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8D9DB7-11AA-B5E8-C8B0-CF7A8560B5AD}"/>
              </a:ext>
            </a:extLst>
          </p:cNvPr>
          <p:cNvSpPr txBox="1"/>
          <p:nvPr/>
        </p:nvSpPr>
        <p:spPr>
          <a:xfrm>
            <a:off x="535258" y="2086426"/>
            <a:ext cx="3060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while(condition){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A20A4F-5E71-7C0D-4D42-964B22CFA75A}"/>
              </a:ext>
            </a:extLst>
          </p:cNvPr>
          <p:cNvSpPr txBox="1"/>
          <p:nvPr/>
        </p:nvSpPr>
        <p:spPr>
          <a:xfrm>
            <a:off x="4715116" y="2086426"/>
            <a:ext cx="3060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do{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while(condition)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EE650E-B392-239A-06EC-8E59E69E939A}"/>
              </a:ext>
            </a:extLst>
          </p:cNvPr>
          <p:cNvSpPr txBox="1"/>
          <p:nvPr/>
        </p:nvSpPr>
        <p:spPr>
          <a:xfrm>
            <a:off x="8894974" y="2086426"/>
            <a:ext cx="3060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 &lt; k;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071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B4C98-DAA6-236F-C7B5-63C7867EF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09A06E-B506-D253-E402-00C0BF6B78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8244" t="-35046" r="1346" b="-483"/>
          <a:stretch/>
        </p:blipFill>
        <p:spPr>
          <a:xfrm>
            <a:off x="-972150" y="5540789"/>
            <a:ext cx="13307373" cy="85491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D058FAA-8A44-7FD4-09E3-CD287DC32F54}"/>
              </a:ext>
            </a:extLst>
          </p:cNvPr>
          <p:cNvGrpSpPr/>
          <p:nvPr/>
        </p:nvGrpSpPr>
        <p:grpSpPr>
          <a:xfrm>
            <a:off x="-436757" y="441364"/>
            <a:ext cx="1603918" cy="406536"/>
            <a:chOff x="-288074" y="223025"/>
            <a:chExt cx="1603918" cy="40653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7F78D6F-E24F-2DB2-F51C-4C6C3BCD9616}"/>
                </a:ext>
              </a:extLst>
            </p:cNvPr>
            <p:cNvSpPr/>
            <p:nvPr/>
          </p:nvSpPr>
          <p:spPr>
            <a:xfrm>
              <a:off x="-288074" y="223025"/>
              <a:ext cx="890408" cy="40653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8369E4FE-0E4D-566A-F471-789E156C31D3}"/>
                </a:ext>
              </a:extLst>
            </p:cNvPr>
            <p:cNvSpPr/>
            <p:nvPr/>
          </p:nvSpPr>
          <p:spPr>
            <a:xfrm rot="5400000">
              <a:off x="796625" y="110341"/>
              <a:ext cx="406536" cy="6319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C59DD52-5FF2-83A2-D64A-9E60DE390AD9}"/>
              </a:ext>
            </a:extLst>
          </p:cNvPr>
          <p:cNvSpPr txBox="1"/>
          <p:nvPr/>
        </p:nvSpPr>
        <p:spPr>
          <a:xfrm>
            <a:off x="1248769" y="386235"/>
            <a:ext cx="65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四、循环设计</a:t>
            </a:r>
            <a:endParaRPr kumimoji="1" lang="zh-CN" altLang="en-US" sz="2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B12465-85F8-6345-9527-DED071ADFA59}"/>
              </a:ext>
            </a:extLst>
          </p:cNvPr>
          <p:cNvSpPr txBox="1"/>
          <p:nvPr/>
        </p:nvSpPr>
        <p:spPr>
          <a:xfrm>
            <a:off x="851210" y="1617044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语句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514671-A527-6E87-370A-C120A483D201}"/>
              </a:ext>
            </a:extLst>
          </p:cNvPr>
          <p:cNvSpPr txBox="1"/>
          <p:nvPr/>
        </p:nvSpPr>
        <p:spPr>
          <a:xfrm>
            <a:off x="606392" y="2704699"/>
            <a:ext cx="4918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break</a:t>
            </a:r>
            <a:r>
              <a:rPr lang="zh-CN" altLang="en-US" dirty="0"/>
              <a:t>，跳出当前循环，执行循环后的代码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continue</a:t>
            </a:r>
            <a:r>
              <a:rPr lang="zh-CN" altLang="en-US" dirty="0"/>
              <a:t>，跳出这次循环，执行下一次循环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goto</a:t>
            </a:r>
            <a:r>
              <a:rPr lang="zh-CN" altLang="en-US" dirty="0"/>
              <a:t>？非常坏的编程习惯，非紧急情况下尽量不要使用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209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332</Words>
  <Application>Microsoft Office PowerPoint</Application>
  <PresentationFormat>宽屏</PresentationFormat>
  <Paragraphs>103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HarmonyOS Sans SC</vt:lpstr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硕硕 秦</dc:creator>
  <cp:lastModifiedBy>硕硕 秦</cp:lastModifiedBy>
  <cp:revision>36</cp:revision>
  <dcterms:created xsi:type="dcterms:W3CDTF">2024-10-31T03:17:59Z</dcterms:created>
  <dcterms:modified xsi:type="dcterms:W3CDTF">2024-10-31T05:08:29Z</dcterms:modified>
</cp:coreProperties>
</file>