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charts/chart1.xml" ContentType="application/vnd.openxmlformats-officedocument.drawingml.chart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4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400" b="0" i="0" u="none" strike="noStrike">
                <a:solidFill>
                  <a:srgbClr val="000000"/>
                </a:solidFill>
                <a:latin typeface="Arial"/>
              </a:rPr>
              <a:t>技術カテゴリ別の修正件数</a:t>
            </a:r>
          </a:p>
        </c:rich>
      </c:tx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修正件数</c:v>
                </c:pt>
              </c:strCache>
            </c:strRef>
          </c:tx>
          <c:spPr>
            <a:solidFill>
              <a:srgbClr val="2C5282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Sheet1!$A$2:$A$7</c:f>
              <c:multiLvlStrCache>
                <c:ptCount val="6"/>
                <c:lvl>
                  <c:pt idx="0">
                    <c:v>セキュリティ
(TLS/SSL)</c:v>
                  </c:pt>
                  <c:pt idx="1">
                    <c:v>ネットワーク
(HTTP Client)</c:v>
                  </c:pt>
                  <c:pt idx="2">
                    <c:v>Coreライブラリ</c:v>
                  </c:pt>
                  <c:pt idx="3">
                    <c:v>クライアント
ライブラリ</c:v>
                  </c:pt>
                  <c:pt idx="4">
                    <c:v>プロセス連携</c:v>
                  </c:pt>
                  <c:pt idx="5">
                    <c:v>ツールチェーン
(Javac)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7</c:v>
                </c:pt>
                <c:pt idx="1">
                  <c:v>4</c:v>
                </c:pt>
                <c:pt idx="2">
                  <c:v>4</c:v>
                </c:pt>
                <c:pt idx="3">
                  <c:v>4</c:v>
                </c:pt>
                <c:pt idx="4">
                  <c:v>3</c:v>
                </c:pt>
                <c:pt idx="5">
                  <c:v>2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カテゴリ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8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修正件数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00000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  <c:majorUnit val="2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chart" Target="/ppt/charts/chart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91440" y="1524000"/>
            <a:ext cx="932688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2000"/>
              </a:spcBef>
              <a:spcAft>
                <a:spcPts val="2680"/>
              </a:spcAft>
              <a:buNone/>
            </a:pPr>
            <a:r>
              <a:rPr lang="en-US" sz="40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アップデート影響分析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-91440" y="2550021"/>
            <a:ext cx="9326880" cy="4191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2400"/>
              </a:spcBef>
              <a:spcAft>
                <a:spcPts val="2400"/>
              </a:spcAft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バージョン21.0.5から21.0.8への移行評価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-91440" y="3273921"/>
            <a:ext cx="9326880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1800"/>
              </a:spcBef>
              <a:spcAft>
                <a:spcPts val="1800"/>
              </a:spcAft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Windows環境における潜在的影響とリスク評価</a:t>
            </a:r>
            <a:endParaRPr lang="en-US"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1015901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317450"/>
            <a:ext cx="867928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エグゼクティブサマリー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17450" y="1288852"/>
            <a:ext cx="867928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C528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アップデートの概要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571500" y="1720602"/>
            <a:ext cx="8255050" cy="6858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3つのマイナーアップデート（21.0.6, 21.0.7, 21.0.8）を含む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主に安定性向上とセキュリティ強化に焦点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証明書信頼リストの重要な変更を含む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317450" y="2596902"/>
            <a:ext cx="8679281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800" b="1" dirty="0">
                <a:solidFill>
                  <a:srgbClr val="2C528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主要な影響領域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571500" y="3028652"/>
            <a:ext cx="8255050" cy="6858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プロセス連携: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外部プロセスの予期せぬ終了リスク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セキュリティ: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TLS証明書の信頼性ポリシー変更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並列処理: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ForkJoinPoolの挙動変更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317450" y="3904952"/>
            <a:ext cx="8509099" cy="501551"/>
          </a:xfrm>
          <a:prstGeom prst="rect">
            <a:avLst/>
          </a:prstGeom>
          <a:solidFill>
            <a:srgbClr val="DC354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44401" y="4031903"/>
            <a:ext cx="8420302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⚠️ 最重要リスク: System.exitのリグレッション問題が未解決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1015901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317450"/>
            <a:ext cx="867928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重要度別影響分析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17450" y="1288852"/>
            <a:ext cx="8509099" cy="450652"/>
          </a:xfrm>
          <a:prstGeom prst="rect">
            <a:avLst/>
          </a:prstGeom>
          <a:solidFill>
            <a:srgbClr val="DC354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18951" y="1390352"/>
            <a:ext cx="847222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🔴 最重要</a:t>
            </a:r>
            <a:endParaRPr lang="en-US" sz="1404" dirty="0"/>
          </a:p>
        </p:txBody>
      </p:sp>
      <p:sp>
        <p:nvSpPr>
          <p:cNvPr id="6" name="Text 4"/>
          <p:cNvSpPr/>
          <p:nvPr/>
        </p:nvSpPr>
        <p:spPr>
          <a:xfrm>
            <a:off x="444401" y="1866454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JDK-8325203:</a:t>
            </a:r>
            <a:pPr algn="l" indent="0" marL="0">
              <a:spcAft>
                <a:spcPts val="15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System.exitリグレッション - cmd.exe /C経由で起動した外部プロセスが予期せず終了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17450" y="2256979"/>
            <a:ext cx="8509099" cy="450652"/>
          </a:xfrm>
          <a:prstGeom prst="rect">
            <a:avLst/>
          </a:prstGeom>
          <a:solidFill>
            <a:srgbClr val="FD7E14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18951" y="2358479"/>
            <a:ext cx="847222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4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🟠 高</a:t>
            </a:r>
            <a:endParaRPr lang="en-US" sz="1404" dirty="0"/>
          </a:p>
        </p:txBody>
      </p:sp>
      <p:sp>
        <p:nvSpPr>
          <p:cNvPr id="9" name="Text 7"/>
          <p:cNvSpPr/>
          <p:nvPr/>
        </p:nvSpPr>
        <p:spPr>
          <a:xfrm>
            <a:off x="444401" y="2834580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JDK-8344993:</a:t>
            </a:r>
            <a:pPr algn="l" indent="0" marL="0">
              <a:spcAft>
                <a:spcPts val="8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ForkJoinPool.commonPool()の挙動変更 - 並列処理とクラスローダー管理に影響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444401" y="3136106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証明書変更:</a:t>
            </a:r>
            <a:pPr algn="l" indent="0" marL="0">
              <a:spcAft>
                <a:spcPts val="15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EntrustとCamerfirmaのルートCA失効によるHTTPS接続への影響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317450" y="3526631"/>
            <a:ext cx="8509099" cy="450652"/>
          </a:xfrm>
          <a:prstGeom prst="rect">
            <a:avLst/>
          </a:prstGeom>
          <a:solidFill>
            <a:srgbClr val="FFC10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418951" y="3628132"/>
            <a:ext cx="8472220" cy="247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404" b="1" dirty="0">
                <a:solidFill>
                  <a:srgbClr val="3333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🟡 中</a:t>
            </a:r>
            <a:endParaRPr lang="en-US" sz="1404" dirty="0"/>
          </a:p>
        </p:txBody>
      </p:sp>
      <p:sp>
        <p:nvSpPr>
          <p:cNvPr id="13" name="Text 11"/>
          <p:cNvSpPr/>
          <p:nvPr/>
        </p:nvSpPr>
        <p:spPr>
          <a:xfrm>
            <a:off x="444401" y="4104233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2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JDK-8348625:</a:t>
            </a:r>
            <a:pPr algn="l" indent="0" marL="0">
              <a:spcAft>
                <a:spcPts val="15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ヘッドレスモード判定の差し戻し - リモートデスクトップ環境でのGUI動作変更</a:t>
            </a:r>
            <a:endParaRPr lang="en-US" sz="1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1015901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317450"/>
            <a:ext cx="867928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技術カテゴリ別の影響分析</a:t>
            </a:r>
            <a:endParaRPr lang="en-US" sz="3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762000" y="1288852"/>
          <a:ext cx="7620000" cy="317495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1015901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317450"/>
            <a:ext cx="867928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重要な修正内容の詳細</a:t>
            </a:r>
            <a:endParaRPr lang="en-US" sz="3200" dirty="0"/>
          </a:p>
        </p:txBody>
      </p:sp>
      <p:graphicFrame>
        <p:nvGraphicFramePr>
          <p:cNvPr id="6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317450" y="1288852"/>
          <a:ext cx="8508950" cy="3174950"/>
        </p:xfrm>
        <a:graphic>
          <a:graphicData uri="http://schemas.openxmlformats.org/drawingml/2006/table">
            <a:tbl>
              <a:tblPr/>
              <a:tblGrid>
                <a:gridCol w="1828800"/>
                <a:gridCol w="1371600"/>
                <a:gridCol w="3200400"/>
                <a:gridCol w="2560320"/>
              </a:tblGrid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課題番号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282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影響度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282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概要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282"/>
                    </a:solidFill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200" b="1" dirty="0">
                          <a:solidFill>
                            <a:srgbClr val="FFFFFF"/>
                          </a:solidFill>
                        </a:rPr>
                        <a:t>対応策</a:t>
                      </a:r>
                      <a:endParaRPr lang="en-US" sz="12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C528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JDK-8325203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DC3545"/>
                          </a:solidFill>
                        </a:rPr>
                        <a:t>最重要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System.exitでの子プロセス終了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ワークアラウンド実装検討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JDK-8344993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D7E14"/>
                          </a:solidFill>
                        </a:rPr>
                        <a:t>高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ForkJoinPool挙動変更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並列処理部分のテスト強化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証明書変更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D7E14"/>
                          </a:solidFill>
                        </a:rPr>
                        <a:t>高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Entrust/Camerfirma証明書失効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接続先証明書の確認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JDK-8348625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FFC107"/>
                          </a:solidFill>
                        </a:rPr>
                        <a:t>中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ヘッドレスモード判定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リモート環境でのテスト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JDK-8341054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b="1" dirty="0">
                          <a:solidFill>
                            <a:srgbClr val="28A745"/>
                          </a:solidFill>
                        </a:rPr>
                        <a:t>低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64コア超のサポート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indent="0" marL="0">
                        <a:buNone/>
                      </a:pPr>
                      <a:r>
                        <a:rPr lang="en-US" sz="1100" dirty="0">
                          <a:solidFill>
                            <a:srgbClr val="000000"/>
                          </a:solidFill>
                        </a:rPr>
                        <a:t>パフォーマンステスト実施</a:t>
                      </a:r>
                      <a:endParaRPr lang="en-US" sz="11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1015901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317450"/>
            <a:ext cx="8679281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推奨テスト項目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317450" y="1288852"/>
            <a:ext cx="86792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DC3545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📌 必須テスト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571500" y="1758702"/>
            <a:ext cx="8255050" cy="6858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外部プロセス連携テスト: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System.exit時の子プロセス動作確認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外部接続性テスト: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全HTTPS接続先の証明書検証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並列処理テスト: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ForkJoinPool使用箇所の動作確認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317450" y="2698403"/>
            <a:ext cx="8679281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2000" b="1" dirty="0">
                <a:solidFill>
                  <a:srgbClr val="2C5282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📋 推奨テスト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571500" y="3168253"/>
            <a:ext cx="8255050" cy="6858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UI/ヘッドレス環境テスト: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リモートデスクトップでの動作確認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回帰テスト: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既存の単体・結合テストの実行</a:t>
            </a:r>
            <a:endParaRPr lang="en-US" sz="1300" dirty="0"/>
          </a:p>
          <a:p>
            <a:pPr algn="l" marL="190500" indent="-190500">
              <a:buSzPct val="100000"/>
              <a:buChar char="•"/>
            </a:pPr>
            <a:r>
              <a:rPr lang="en-US" sz="13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パフォーマンステスト:</a:t>
            </a:r>
            <a:pPr algn="l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64コア超環境での性能測定</a:t>
            </a:r>
            <a:endParaRPr lang="en-US" sz="13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8F9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317450" y="898327"/>
            <a:ext cx="8509099" cy="0"/>
          </a:xfrm>
          <a:prstGeom prst="line">
            <a:avLst/>
          </a:prstGeom>
          <a:noFill/>
          <a:ln w="38100">
            <a:solidFill>
              <a:srgbClr val="1E3A5F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317450" y="253901"/>
            <a:ext cx="8679281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000" b="1" dirty="0">
                <a:solidFill>
                  <a:srgbClr val="1E3A5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推奨移行アプローチ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317450" y="1107877"/>
            <a:ext cx="8509099" cy="479227"/>
          </a:xfrm>
          <a:prstGeom prst="rect">
            <a:avLst/>
          </a:prstGeom>
          <a:solidFill>
            <a:srgbClr val="2C528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418951" y="1209377"/>
            <a:ext cx="847222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フェーズ 1: 影響評価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444401" y="1714054"/>
            <a:ext cx="8549792" cy="400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本レポートをベースに、アプリケーション固有のリスクを特定。System.exit使用箇所の洗い出しと外部接続先の確認を実施。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317450" y="2304604"/>
            <a:ext cx="8509099" cy="479227"/>
          </a:xfrm>
          <a:prstGeom prst="rect">
            <a:avLst/>
          </a:prstGeom>
          <a:solidFill>
            <a:srgbClr val="2C528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418951" y="2406104"/>
            <a:ext cx="847222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フェーズ 2: 開発環境での検証</a:t>
            </a:r>
            <a:endParaRPr lang="en-US" sz="1600" dirty="0"/>
          </a:p>
        </p:txBody>
      </p:sp>
      <p:sp>
        <p:nvSpPr>
          <p:cNvPr id="9" name="Text 7"/>
          <p:cNvSpPr/>
          <p:nvPr/>
        </p:nvSpPr>
        <p:spPr>
          <a:xfrm>
            <a:off x="444401" y="2910780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5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特定されたリスク領域に対する集中的なテスト実施。必要に応じてワークアラウンドの実装。</a:t>
            </a:r>
            <a:endParaRPr lang="en-US" sz="1200" dirty="0"/>
          </a:p>
        </p:txBody>
      </p:sp>
      <p:sp>
        <p:nvSpPr>
          <p:cNvPr id="10" name="Text 8"/>
          <p:cNvSpPr/>
          <p:nvPr/>
        </p:nvSpPr>
        <p:spPr>
          <a:xfrm>
            <a:off x="317450" y="3301305"/>
            <a:ext cx="8509099" cy="479227"/>
          </a:xfrm>
          <a:prstGeom prst="rect">
            <a:avLst/>
          </a:prstGeom>
          <a:solidFill>
            <a:srgbClr val="2C5282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418951" y="3402806"/>
            <a:ext cx="8472220" cy="2762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16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フェーズ 3: 段階的本番展開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44401" y="3907482"/>
            <a:ext cx="8549792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000"/>
              </a:spcAft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一部環境から段階的に適用。モニタリングを強化し、問題発生時の切り戻し手順を準備。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-91440" y="762000"/>
            <a:ext cx="9326880" cy="581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Bef>
                <a:spcPts val="6000"/>
              </a:spcBef>
              <a:spcAft>
                <a:spcPts val="2278"/>
              </a:spcAft>
              <a:buNone/>
            </a:pPr>
            <a:r>
              <a:rPr lang="en-US" sz="3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まとめと結論</a:t>
            </a:r>
            <a:endParaRPr lang="en-US" sz="3400" dirty="0"/>
          </a:p>
        </p:txBody>
      </p:sp>
      <p:sp>
        <p:nvSpPr>
          <p:cNvPr id="3" name="Text 1"/>
          <p:cNvSpPr/>
          <p:nvPr/>
        </p:nvSpPr>
        <p:spPr>
          <a:xfrm>
            <a:off x="1015901" y="1724025"/>
            <a:ext cx="7112198" cy="1219200"/>
          </a:xfrm>
          <a:prstGeom prst="rect">
            <a:avLst/>
          </a:prstGeom>
          <a:noFill/>
          <a:ln/>
        </p:spPr>
        <p:txBody>
          <a:bodyPr wrap="square" lIns="190500" tIns="0" rIns="0" bIns="0" rtlCol="0" anchor="t"/>
          <a:lstStyle/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OpenJDK 21.0.5から21.0.8への移行は主に安定性向上をもたらす</a:t>
            </a:r>
            <a:endParaRPr lang="en-US" sz="15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System.exitリグレッション問題は特に注意が必要</a:t>
            </a:r>
            <a:endParaRPr lang="en-US" sz="15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証明書信頼リストの変更は外部接続に影響する可能性がある</a:t>
            </a:r>
            <a:endParaRPr lang="en-US" sz="1500" dirty="0"/>
          </a:p>
          <a:p>
            <a:pPr algn="l" marL="190500" indent="-190500">
              <a:lnSpc>
                <a:spcPts val="2400"/>
              </a:lnSpc>
              <a:buSzPct val="100000"/>
              <a:buChar char="•"/>
            </a:pPr>
            <a:r>
              <a:rPr lang="en-US" sz="15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包括的なテストと段階的移行が成功の鍵</a:t>
            </a:r>
            <a:endParaRPr lang="en-US" sz="1500" dirty="0"/>
          </a:p>
        </p:txBody>
      </p:sp>
      <p:sp>
        <p:nvSpPr>
          <p:cNvPr id="4" name="Text 2"/>
          <p:cNvSpPr/>
          <p:nvPr/>
        </p:nvSpPr>
        <p:spPr>
          <a:xfrm>
            <a:off x="762000" y="3324225"/>
            <a:ext cx="7620000" cy="914400"/>
          </a:xfrm>
          <a:prstGeom prst="rect">
            <a:avLst/>
          </a:prstGeom>
          <a:solidFill>
            <a:srgbClr val="FFFFFF">
              <a:alpha val="20000"/>
            </a:srgbClr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841248" y="3476625"/>
            <a:ext cx="7461504" cy="6096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慎重な計画と適切なテストにより、リスクを最小化した移行が可能です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IT部門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OpenJDK 21.0.5から21.0.8への移行評価</dc:title>
  <dc:subject>OpenJDKアップデート影響分析</dc:subject>
  <dc:creator>OpenJDK分析チーム</dc:creator>
  <cp:lastModifiedBy>OpenJDK分析チーム</cp:lastModifiedBy>
  <cp:revision>1</cp:revision>
  <dcterms:created xsi:type="dcterms:W3CDTF">2025-09-26T04:50:36Z</dcterms:created>
  <dcterms:modified xsi:type="dcterms:W3CDTF">2025-09-26T04:50:36Z</dcterms:modified>
</cp:coreProperties>
</file>