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5-2.svg" ContentType="image/svg+xml"/>
  <Override PartName="/ppt/media/image-5-4.svg" ContentType="image/svg+xml"/>
  <Override PartName="/ppt/media/image-6-2.svg" ContentType="image/svg+xml"/>
  <Override PartName="/ppt/media/image-6-4.svg" ContentType="image/svg+xml"/>
  <Override PartName="/ppt/media/image-6-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file:///home/oai/share/notebooklm_summary.md#:~:text=%E6%9C%AC%E3%83%AC%E3%83%9D%E3%83%BC%E3%83%88%E3%81%AF%E3%80%81%E7%8F%BE%E5%9C%A8OpenJDK%2021,%E3%83%A7%E3%83%B3%E3%81%AE%E6%A9%9F%E8%83%BD%E6%80%A7%E3%82%92%E9%98%BB%E5%AE%B3%E3%81%99%E3%82%8B%E5%8F%AF%E8%83%BD%E6%80%A7%E3%81%AE%E3%81%82%E3%82%8B%E5%8B%95%E4%BD%9C%E5%A4%89%E6%9B%B4%E3%82%84API%E3%81%AE%E9%9D%9E%E4%BA%92%E6%8F%9B%E6%80%A7%E3%82%92%E7%89%B9%E5%AE%9A%E3%81%99%E3%82%8B%E3%81%93%E3%81%A8%E3%81%AB%E7%89%B9%E5%8C%96%E3%81%97%E3%81%A6%E3%81%84%E3%81%BE%E3%81%99%E3%80%82%E6%9C%AC%E3%83%AC%E3%83%9D%E3%83%BC%E3%83%88%E3%81%AF%E3%80%81%E3%83%97%E3%83%AD%E3%82%B8%E3%82%A7%E3%82%AF%E3%83%88%E3%83%9E%E3%83%8D%E3%83%BC%E3%82%B8%E3%83%A3%E3%83%BC%E3%81%8A%E3%82%88%E3%81%B3%E3%82%B7%E3%82%B9%E3%83%86%E3%83%A0%E3%82%A2%E3%83%BC%E3%82%AD%E3%83%86%E3%82%AF%E3%83%88%E3%82%92%E4%B8%BB%E3%81%AA%E5%AF%BE%E8%B1%A1%E8%AA%AD%E8%80%85%E3%81%A8%E3%81%97%E3%81%A6%E6%83%B3%E5%AE%9A%E3%81%97%E3%81%A6%E3%81%8A%E3%82%8A%E3%80%81%E3%81%9D%E3%81%AE%E3%82%B9%E3%82%B3%E3%83%BC%20%E3%83%97%E3%81%AF%E5%BD%B1%E9%9F%BF%E8%A9%95%E4%BE%A1%E3%81%AB%E9%99%90%E5%AE%9A%E3%81%95%E3%82%8C%E3%81%BE%E3%81%99%E3%80%82%E5%85%B7%E4%BD%93%E7%9A%84%E3%81%AA%E4%BF%AE%E6%AD%A3%E6%88%A6%E7%95%A5%E3%81%AB%E3%81%A4%E3%81%84%E3%81%A6%E3%81%AF%E3%80%81%E5%BE%8C%E7%B6%9A%E3%81%AE%E3%83%95%E3%82%A7%E3%83%BC%E3%82%BA%E3%81%A7%E5%88%A5%E9%80%94%E6%A4%9C%E8%A8%8E%E3%81%99%E3%82%8B%E3%82%82%E3%81%AE%E3%81%A8%E3%81%97%E3%81%BE%E3%81%99%E3%80%82" TargetMode="Externa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hyperlink" Target="file:///home/oai/share/notebooklm_summary.md#:~:text=%E6%9C%AC%E3%83%AC%E3%83%9D%E3%83%BC%E3%83%88%E3%81%AF%E3%80%81%E7%8F%BE%E5%9C%A8OpenJDK%2021,%E3%83%A7%E3%83%B3%E3%81%AE%E6%A9%9F%E8%83%BD%E6%80%A7%E3%82%92%E9%98%BB%E5%AE%B3%E3%81%99%E3%82%8B%E5%8F%AF%E8%83%BD%E6%80%A7%E3%81%AE%E3%81%82%E3%82%8B%E5%8B%95%E4%BD%9C%E5%A4%89%E6%9B%B4%E3%82%84API%E3%81%AE%E9%9D%9E%E4%BA%92%E6%8F%9B%E6%80%A7%E3%82%92%E7%89%B9%E5%AE%9A%E3%81%99%E3%82%8B%E3%81%93%E3%81%A8%E3%81%AB%E7%89%B9%E5%8C%96%E3%81%97%E3%81%A6%E3%81%84%E3%81%BE%E3%81%99%E3%80%82%E6%9C%AC%E3%83%AC%E3%83%9D%E3%83%BC%E3%83%88%E3%81%AF%E3%80%81%E3%83%97%E3%83%AD%E3%82%B8%E3%82%A7%E3%82%AF%E3%83%88%E3%83%9E%E3%83%8D%E3%83%BC%E3%82%B8%E3%83%A3%E3%83%BC%E3%81%8A%E3%82%88%E3%81%B3%E3%82%B7%E3%82%B9%E3%83%86%E3%83%A0%E3%82%A2%E3%83%BC%E3%82%AD%E3%83%86%E3%82%AF%E3%83%88%E3%82%92%E4%B8%BB%E3%81%AA%E5%AF%BE%E8%B1%A1%E8%AA%AD%E8%80%85%E3%81%A8%E3%81%97%E3%81%A6%E6%83%B3%E5%AE%9A%E3%81%97%E3%81%A6%E3%81%8A%E3%82%8A%E3%80%81%E3%81%9D%E3%81%AE%E3%82%B9%E3%82%B3%E3%83%BC%20%E3%83%97%E3%81%AF%E5%BD%B1%E9%9F%BF%E8%A9%95%E4%BE%A1%E3%81%AB%E9%99%90%E5%AE%9A%E3%81%95%E3%82%8C%E3%81%BE%E3%81%99%E3%80%82%E5%85%B7%E4%BD%93%E7%9A%84%E3%81%AA%E4%BF%AE%E6%AD%A3%E6%88%A6%E7%95%A5%E3%81%AB%E3%81%A4%E3%81%84%E3%81%A6%E3%81%AF%E3%80%81%E5%BE%8C%E7%B6%9A%E3%81%AE%E3%83%95%E3%82%A7%E3%83%BC%E3%82%BA%E3%81%A7%E5%88%A5%E9%80%94%E6%A4%9C%E8%A8%8E%E3%81%99%E3%82%8B%E3%82%82%E3%81%AE%E3%81%A8%E3%81%97%E3%81%BE%E3%81%99%E3%80%82" TargetMode="External"/><Relationship Id="rId2" Type="http://schemas.openxmlformats.org/officeDocument/2006/relationships/hyperlink" Target="file:///home/oai/share/notebooklm_summary.md#:~:text=%E5%84%AA%E5%85%88%E5%BA%A6%20JDK,httpserver%E3%81%AE%E7%B5%84%E3%81%BF%E5%90%88%E3%82%8F%E3%81%9B%E3%81%A7%E7%99%BA%E7%94%9F%E3%81%99%E3%82%8B%E8%B5%B7%E5%8B%95%E3%82%A8%E3%83%A9%E3%83%BC%E3%81%AE%E4%BF%AE%E6%AD%A3%E3%80%82" TargetMode="External"/><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file:///home/oai/share/notebooklm_summary.md#:~:text=Windows%E7%92%B0%E5%A2%83%E3%81%AB%E3%81%8A%E3%81%84%E3%81%A6Runtime.exec%E3%81%A7%E8%B5%B7%E5%8B%95%E3%81%97%E3%81%9F%E5%A4%96%E9%83%A8%E3%83%97%E3%83%AD%E3%82%BB%E3%82%B9%E3%81%8C%E3%80%81System.exit%280%29%E5%91%BC%E3%81%B3%E5%87%BA%E3%81%97%E6%99%82%E3%81%AB%E6%84%8F%E5%9B%B3%E3%81%9B%E3%81%9A%E7%B5%82%E4%BA%86%E3%81%99%E3%82%8B%E5%95%8F%E9%A1%8C%E3%81%AE%E4%BF%AE%E6%AD%A3%E3%80%82%20%E9%AB%98%20%20%20JDK,numberOfLeadingZeros%E3%81%8C%E8%AA%A4%E3%81%A3%E3%81%9F%E5%80%A4%E3%82%92%E8%BF%94%E3%81%99%E4%B8%8D%E5%85%B7%E5%90%88%E3%81%AE%E4%BF%AE%E6%AD%A3%E3%80%82%E8%A8%88%E7%AE%97%E7%B5%90%E6%9E%9C%E3%81%AE%E6%AD%A3%E7%A2%BA%E6%80%A7%E3%81%AB%E5%BD%B1%E9%9F%BF%E3%80%82" TargetMode="Externa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file:///home/oai/share/notebooklm_summary.md#:~:text=,%E3%82%B7%E3%82%B9%E3%83%86%E3%83%A0%E3%81%B8%E3%81%AE%E5%BD%B1%E9%9F%BF%E8%A9%95%E4%BE%A1%3A%20%E5%AF%BE%E8%B1%A1%E3%81%AESwing%E3%82%A2%E3%83%97%E3%83%AA%E3%82%B1%E3%83%BC%E3%82%B7%E3%83%A7%E3%83%B3%E3%81%8CWindows%E4%B8%8A%E3%81%A7%E5%A4%96%E9%83%A8%E3%81%AE%E3%83%98%E3%83%AB%E3%83%91%E3%83%BC%E3%82%A2%E3%83%97%E3%83%AA%E3%82%B1%E3%83%BC%E3%82%B7%E3%83%A7%E3%83%B3%E3%82%84%E3%83%84%E3%83%BC%E3%83%AB%EF%BC%88%E4%BE%8B%EF%BC%9A%E3%83%8D%E3%82%A4%E3%83%86%E3%82%A3%E3%83%96%E3%82%A8%E3%83%87%E3%82%A3%E3%82%BF%E3%81%A7%E3%83%89%E3%82%AD%E3%83%A5%E3%83%A1%E3%83%B3%E3%83%88%E3%82%92%E9%96%8B%E3%81%8F%EF%BC%89%E3%82%92%E8%B5%B7%E5%8B%95%E3%81%99%E3%82%8B%E5%A0%B4%E5%90%88%E3%80%81%E3%81%93%E3%81%AE%E4%BF%AE%E6%AD%A3%E3%81%AF%E5%A4%96%20%E9%83%A8%E3%83%97%E3%83%AD%E3%82%BB%E3%82%B9%E3%81%AE%E6%84%8F%E5%9B%B3%E3%81%97%E3%81%AA%E3%81%84%E7%B5%82%E4%BA%86%E3%82%92%E9%98%B2%E3%81%90%E3%81%9F%E3%82%81%E3%81%AB%E6%A5%B5%E3%82%81%E3%81%A6%E9%87%8D%E8%A6%81%E3%81%A7%E3%81%99%E3%80%82%E3%83%97%E3%83%AD%E3%82%BB%E3%82%B9%E3%82%92%E8%B5%B7%E5%8B%95%E3%81%97%E3%81%A6%E5%88%87%E3%82%8A%E9%9B%A2%E3%81%99%E3%82%88%E3%81%86%E3%81%AA%E6%A9%9F%E8%83%BD%E3%81%AF%E3%80%81%E3%81%99%E3%81%B9%E3%81%A6%E3%81%93%E3%81%AE%E5%A4%89%E6%9B%B4%E3%81%AE%E7%9B%B4%E6%8E%A5%E7%9A%84%E3%81%AA%E5%BD%B1%E9%9F%BF%E3%82%92%E5%8F%97%E3%81%91%E3%81%BE%E3%81%99%E3%80%82" TargetMode="Externa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image" Target="../media/image-5-3.png"/><Relationship Id="rId4" Type="http://schemas.openxmlformats.org/officeDocument/2006/relationships/image" Target="../media/image-5-4.svg"/><Relationship Id="rId5" Type="http://schemas.openxmlformats.org/officeDocument/2006/relationships/hyperlink" Target="file:///home/oai/share/notebooklm_summary.md#:~:text=3.2.%20Windows%E3%83%98%E3%83%83%E3%83%89%E3%83%AC%E3%82%B9%E3%83%A2%E3%83%BC%E3%83%89%E6%A4%9C%E5%87%BA%E3%83%AD%E3%82%B8%E3%83%83%E3%82%AF%E3%81%AE%E5%A4%89%E6%9B%B4%20%28JDK" TargetMode="External"/><Relationship Id="rId6" Type="http://schemas.openxmlformats.org/officeDocument/2006/relationships/hyperlink" Target="file:///home/oai/share/notebooklm_summary.md#:~:text=,%E3%82%B7%E3%82%B9%E3%83%86%E3%83%A0%E3%81%B8%E3%81%AE%E5%BD%B1%E9%9F%BF%E8%A9%95%E4%BE%A1%3A%20%E3%81%93%E3%82%8C%E3%81%AF%E9%9D%9E%E5%B8%B8%E3%81%AB%E9%87%8D%E8%A6%81%E3%81%AA%E6%AD%A3%E7%A2%BA%E6%80%A7%E3%81%AE%E4%BF%AE%E6%AD%A3%E3%81%A7%E3%81%99%E3%80%82%E3%82%A2%E3%83%97%E3%83%AA%E3%82%B1%E3%83%BC%E3%82%B7%E3%83%A7%E3%83%B3%E3%81%8C%E3%81%93%E3%81%AE%E3%83%A1%E3%82%BD%E3%83%83%E3%83%89%E3%82%92%E3%83%93%E3%83%83%E3%83%88%E6%93%8D%E4%BD%9C%E3%80%81%E3%83%8F%E3%83%83%E3%82%B7%E3%83%A5%E3%82%A2%E3%83%AB%E3%82%B4%E3%83%AA%E3%82%BA%E3%83%A0%E3%80%81%E3%81%BE%E3%81%9F%E3%81%AF%E3%83%91%E3%83%95%E3%82%A9%E3%83%BC%E3%83%9E%E3%83%B3%E3%82%B9%E3%81%8C%E9%87%8D%E8%A6%81%E3%81%AA%E8%A8%88%E7%AE%97%E3%81%A7%E4%BD%BF%E7%94%A8%E3%81%97%E3%81%A6%E3%81%84%E3%82%8B%E5%A0%B4%E5%90%88%E3%80%81%E4%BB%A5%E5%89%8D%E3%81%AE%E8%AA%A4%E3%81%A3%20%E3%81%9F%E7%B5%90%E6%9E%9C%E3%81%AF%E3%80%81%E8%A8%BA%E6%96%AD%E3%81%8C%E5%9B%B0%E9%9B%A3%E3%81%AA%E5%BE%AE%E7%B4%B0%E3%81%AA%E3%83%90%E3%82%B0%E3%82%92%E5%BC%95%E3%81%8D%E8%B5%B7%E3%81%93%E3%81%97%E3%81%A6%E3%81%84%E3%81%9F%E5%8F%AF%E8%83%BD%E6%80%A7%E3%81%8C%E3%81%82%E3%82%8A%E3%81%BE%E3%81%99%E3%80%82%E7%A7%BB%E8%A1%8C%E3%81%AB%E3%82%88%E3%81%A3%E3%81%A6%E6%BD%9C%E5%9C%A8%E7%9A%84%E3%81%AA%E3%83%87%E3%83%BC%E3%82%BF%E6%95%B4%E5%90%88%E6%80%A7%E3%81%AE%E5%95%8F%E9%A1%8C%E3%81%AF%E4%BF%AE%E6%AD%A3%E3%81%95%E3%82%8C%E3%81%BE%E3%81%99%E3%81%8C%E3%80%81%E3%82%A2%E3%83%97%E3%83%AA%E3%82%B1%E3%83%BC%E3%82%B7%E3%83%A7%E3%83%B3%E3%81%AE%E4%B8%80%E9%83%A8%E3%81%8C%E6%84%8F%E5%9B%B3%E3%81%9B%E3%81%9A%E3%81%93%E3%81%AE%E3%83%90%E3%82%B0%E3%81%AE%E3%81%82%E3%82%8B%E5%87%BA%E5%8A%9B%E3%81%AB%E4%BE%9D%E5%AD%98%E3%81%97%E3%81%A6%E3%81%84%E3%81%9F%E3%82%8A%E3%80%81%E3%81%9D%E3%82%8C%E3%82%92%E8%A3%9C%20%E3%81%86%E5%87%A6%E7%90%86%E3%82%92%E3%81%97%E3%81%A6%E3%81%84%E3%81%9F%E3%82%8A%E3%81%97%E3%81%9F%E5%A0%B4%E5%90%88%E3%81%AF%E3%80%81%E6%9B%B4%E6%96%B0%E3%81%8C%E5%BF%85%E8%A6%81%E3%81%AB%E3%81%AA%E3%82%8A%E3%81%BE%E3%81%99%E3%80%82" TargetMode="External"/><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image" Target="../media/image-6-3.png"/><Relationship Id="rId4" Type="http://schemas.openxmlformats.org/officeDocument/2006/relationships/image" Target="../media/image-6-4.svg"/><Relationship Id="rId5" Type="http://schemas.openxmlformats.org/officeDocument/2006/relationships/image" Target="../media/image-6-5.png"/><Relationship Id="rId6" Type="http://schemas.openxmlformats.org/officeDocument/2006/relationships/image" Target="../media/image-6-6.svg"/><Relationship Id="rId7" Type="http://schemas.openxmlformats.org/officeDocument/2006/relationships/hyperlink" Target="file:///home/oai/share/notebooklm_summary.md#:~:text=,browse%20%E6%A9%9F%E8%83%BD%E3%81%AE%E4%B8%A1%E6%96%B9%E3%82%92%E4%BD%BF%E7%94%A8%E3%81%97%E3%81%A6%E3%81%84%E3%82%8B%E5%A0%B4%E5%90%88%E3%81%AB%E3%81%AE%E3%81%BF%E9%96%A2%E9%80%A3%E3%81%97%E3%81%BE%E3%81%99%E3%80%82%E3%81%93%E3%81%AE%E7%89%B9%E5%AE%9A%E3%81%AE%E7%B5%84%E3%81%BF%E5%90%88%E3%82%8F%E3%81%9B%E3%81%8C%E5%AD%98%E5%9C%A8%E3%81%99%E3%82%8B%E5%A0%B4%E5%90%88%E3%80%81%E3%81%93%E3%81%AE%E4%BF%AE%E6%AD%A3%E3%81%AF%E4%BB%A5%E5%89%8D%E3%81%AF%E5%A3%8A%E3%82%8C%E3%81%A6%E3%81%84%E3%81%9F%E6%A9%9F%E8%83%BD%E3%82%92%E8%A7%A3%E6%B1%BA%E3%81%97%E3%81%BE%E3%81%99%E3%80%82" TargetMode="External"/><Relationship Id="rId8" Type="http://schemas.openxmlformats.org/officeDocument/2006/relationships/hyperlink" Target="file:///home/oai/share/notebooklm_summary.md#:~:text=%2A%20%E3%82%B3%E3%83%B3%E3%83%9D%E3%83%BC%E3%83%8D%E3%83%B3%E3%83%88%3A%20client,%E3%82%B7%E3%82%B9%E3%83%86%E3%83%A0%E3%81%B8%E3%81%AE%E5%BD%B1%E9%9F%BF%E8%A9%95%E4%BE%A1%3A%20%E3%81%93%E3%81%AE%E5%A4%89%E6%9B%B4%E3%81%AF%E3%80%81%E3%82%B9%E3%82%AF%E3%83%AA%E3%83%BC%E3%83%B3%E3%83%AA%E3%83%BC%E3%83%80%E3%83%BC%EF%BC%88JAWS%E3%81%AA%E3%81%A9%EF%BC%89%E3%81%8C%E3%83%A1%E3%83%8B%E3%83%A5%E3%83%BC%E9%A0%85%E7%9B%AE%E3%81%AE%E3%82%B7%E3%83%A7%E3%83%BC%E3%83%88%E3%82%AB%E3%83%83%E3%83%88%E3%82%92%E3%81%A9%E3%81%AE%E3%82%88%E3%81%86%E3%81%AB%E8%AA%AD%E3%81%BF%E4%B8%8A%E3%81%92%E3%82%8B%E3%81%8B%E3%81%AB%E5%BD%B1%E9%9F%BF%E3%81%97%E3%81%BE%E3%81%99%E3%80%82%E3%82%A2%E3%82%AF%E3%82%BB%E3%82%B7%E3%83%93%E3%83%AA%E3%83%86%E3%82%A3%E6%BA%96%E6%8B%A0%E3%82%92%E5%BF%85%E8%A6%81%E3%81%A8%E3%81%99%E3%82%8B%E3%82%A2%E3%83%97%E3%83%AA%E3%82%B1%E3%83%BC%E3%82%B7%E3%83%A7%E3%83%B3%E3%81%AB%20%E3%81%A8%E3%81%A3%E3%81%A6%E3%80%81%E3%81%93%E3%82%8C%E3%81%AF%E9%9A%9C%E5%AE%B3%E3%82%92%E6%8C%81%E3%81%A4%E3%83%A6%E3%83%BC%E3%82%B6%E3%83%BC%E3%81%8C%E6%AD%A3%E7%A2%BA%E3%81%AA%E6%83%85%E5%A0%B1%E3%82%92%E5%8F%97%E3%81%91%E5%8F%96%E3%82%8B%E3%81%93%E3%81%A8%E3%82%92%E4%BF%9D%E8%A8%BC%E3%81%99%E3%82%8B%E9%87%8D%E8%A6%81%E3%81%AA%E6%AD%A3%E7%A2%BA%E6%80%A7%E3%81%AE%E4%BF%AE%E6%AD%A3%E3%81%A7%E3%81%99%E3%80%82%E6%A9%9F%E8%83%BD%E3%81%AB%E5%AF%BE%E3%81%99%E3%82%8B%E8%B2%A0%E3%81%AE%E5%BD%B1%E9%9F%BF%E3%81%AF%E6%83%B3%E5%AE%9A%E3%81%95%E3%82%8C%E3%81%BE%E3%81%9B%E3%82%93%E3%80%82" TargetMode="External"/><Relationship Id="rId9" Type="http://schemas.openxmlformats.org/officeDocument/2006/relationships/hyperlink" Target="file:///home/oai/share/notebooklm_summary.md#:~:text=,commonPool%28%29%20%E3%82%92%E4%B8%A6%E8%A1%8C%E3%82%BF%E3%82%B9%E3%82%AF%E3%81%AE%E3%81%9F%E3%82%81%E3%81%AB%E4%BD%BF%E7%94%A8%E3%81%97%E3%81%A6%E3%81%84%E3%82%8B%E5%A0%B4%E5%90%88%E3%80%81%E3%81%93%E3%82%8C%E3%82%89%E3%81%AE%E4%BF%AE%E6%AD%A3%E3%81%AF%E5%AE%89%E5%AE%9A%E6%80%A7%E3%82%92%E5%90%91%E4%B8%8A%E3%81%95%E3%81%9B%E3%80%81%E3%83%AA%E3%82%BD%E3%83%BC%E3%82%B9%E3%83%AA%E3%83%BC%E3%82%AF%E3%81%AE%E5%8F%AF%E8%83%BD%E6%80%A7%E3%82%92%E4%BD%8E%E6%B8%9B%E3%81%97%E3%80%81%E3%82%AF%E3%83%A9%E3%82%B9%E3%83%AD%E3%83%BC%E3%83%80%E3%83%BC%E3%81%AE%E4%BA%88%E6%B8%AC%E5%8F%AF%E8%83%BD%E3%81%AA%E6%8C%99%E5%8B%95%E3%82%92%E4%BF%9D%E8%A8%BC%E3%81%97%E3%81%BE%E3%81%99%E3%80%82%E8%B2%A0%20%E3%81%AE%E5%BD%B1%E9%9F%BF%E3%81%AE%E3%83%AA%E3%82%B9%E3%82%AF%E3%81%AF%E4%BD%8E%E3%81%8F%E3%80%81%E3%81%93%E3%82%8C%E3%82%89%E3%81%AE%E5%A4%89%E6%9B%B4%E3%81%AF%E4%B8%BB%E3%81%AB%E5%AE%89%E5%AE%9A%E6%80%A7%E3%81%AE%E5%90%91%E4%B8%8A%E3%81%AB%E6%9C%89%E7%9B%8A%E3%81%A7%E3%81%99%E3%80%82" TargetMode="External"/><Relationship Id="rId10" Type="http://schemas.openxmlformats.org/officeDocument/2006/relationships/slideLayout" Target="../slideLayouts/slideLayout1.xml"/><Relationship Id="rId11"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hyperlink" Target="file:///home/oai/share/notebooklm_summary.md#:~:text=%E3%81%93%E3%81%93%E3%81%AB%E3%83%AA%E3%82%B9%E3%83%88%E3%81%95%E3%82%8C%E3%81%A6%E3%81%84%E3%82%8B%E9%A0%85%E7%9B%AE%E3%81%AF%E3%80%81%E8%BB%BD%E5%BE%AE%E3%81%AA%E5%8B%95%E4%BD%9C%E5%A4%89%E6%9B%B4%E3%80%81%E3%83%8B%E3%83%83%E3%83%81%E3%81%AA%E3%82%A8%E3%83%83%E3%82%B8%E3%82%B1%E3%83%BC%E3%82%B9%E3%81%AE%E4%BF%AE%E6%AD%A3%E3%80%81%E3%81%BE%E3%81%9F%E3%81%AF%E3%83%AA%E3%82%B0%E3%83%AC%E3%83%83%E3%82%B7%E3%83%A7%E3%83%B3%E3%82%92%E5%BC%95%E3%81%8D%E8%B5%B7%E3%81%93%E3%81%99%E5%8F%AF%E8%83%BD%E6%80%A7%E3%81%AF%E4%BD%8E%E3%81%84%E3%82%82%E3%81%AE%E3%81%AE%E5%AE%8C%E5%85%A8%E6%80%A7%E3%81%AE%E3%81%9F%E3%82%81%E3%81%AB%E8%A8%98%E8%BC%89%E3%81%95%E3%82%8C%E3%81%A6%E3%81%84%E3%82%8B%E6%9C%89%E7%9B%8A%E3%81%AA%E5%AE%89%E5%AE%9A%E6%80%A7%E3%81%AE%E5%90%91%E4%B8%8A%EF%BC%88%E3%83%AA%E3%82%BD%E3%83%BC%E3%82%B9%E3%83%AA%E3%83%BC%E3%82%AF%E3%81%AE%E4%BF%AE%E6%AD%A3%20%E3%81%AA%E3%81%A9%EF%BC%89%E3%82%92%E8%A1%A8%E3%81%97%E3%81%A6%E3%81%84%E3%81%BE%E3%81%99%E3%80%82" TargetMode="Externa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hyperlink" Target="file:///home/oai/share/notebooklm_summary.md#:~:text=6" TargetMode="External"/><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home/oai/share/278bd8ef-815b-4af9-8f2e-616d5c933037.png">    </p:cNvPr>
          <p:cNvPicPr>
            <a:picLocks noChangeAspect="1"/>
          </p:cNvPicPr>
          <p:nvPr/>
        </p:nvPicPr>
        <p:blipFill>
          <a:blip r:embed="rId1"/>
          <a:srcRect l="16667" r="16667" t="0" b="0"/>
          <a:stretch/>
        </p:blipFill>
        <p:spPr>
          <a:xfrm>
            <a:off x="5029200" y="514350"/>
            <a:ext cx="4114800" cy="4114800"/>
          </a:xfrm>
          <a:prstGeom prst="rect">
            <a:avLst/>
          </a:prstGeom>
        </p:spPr>
      </p:pic>
      <p:sp>
        <p:nvSpPr>
          <p:cNvPr id="3" name="Text 0"/>
          <p:cNvSpPr/>
          <p:nvPr/>
        </p:nvSpPr>
        <p:spPr>
          <a:xfrm>
            <a:off x="274320" y="1371600"/>
            <a:ext cx="5029200" cy="2286000"/>
          </a:xfrm>
          <a:prstGeom prst="rect">
            <a:avLst/>
          </a:prstGeom>
          <a:noFill/>
          <a:ln/>
        </p:spPr>
        <p:txBody>
          <a:bodyPr wrap="square" rtlCol="0" anchor="ctr"/>
          <a:lstStyle/>
          <a:p>
            <a:pPr algn="l" indent="0" marL="0">
              <a:buNone/>
            </a:pPr>
            <a:r>
              <a:rPr lang="en-US" sz="3600" b="1" dirty="0">
                <a:solidFill>
                  <a:srgbClr val="030A18"/>
                </a:solidFill>
              </a:rPr>
              <a:t>OpenJDK 21.0.5 → 21.0.8 移行影響評価
</a:t>
            </a:r>
            <a:pPr algn="l" indent="0" marL="0">
              <a:buNone/>
            </a:pPr>
            <a:r>
              <a:rPr lang="en-US" sz="1200" dirty="0">
                <a:solidFill>
                  <a:srgbClr val="030A18"/>
                </a:solidFill>
              </a:rPr>
              <a:t>Windows 11 環境の Swing アプリケーションにおける非互換性評価</a:t>
            </a:r>
            <a:endParaRPr lang="en-US" sz="3600" dirty="0"/>
          </a:p>
        </p:txBody>
      </p:sp>
      <p:sp>
        <p:nvSpPr>
          <p:cNvPr id="4" name="Text 1"/>
          <p:cNvSpPr/>
          <p:nvPr/>
        </p:nvSpPr>
        <p:spPr>
          <a:xfrm>
            <a:off x="274320" y="4229100"/>
            <a:ext cx="3200400" cy="457200"/>
          </a:xfrm>
          <a:prstGeom prst="rect">
            <a:avLst/>
          </a:prstGeom>
          <a:noFill/>
          <a:ln/>
        </p:spPr>
        <p:txBody>
          <a:bodyPr wrap="square" rtlCol="0" anchor="ctr"/>
          <a:lstStyle/>
          <a:p>
            <a:pPr indent="0" marL="0">
              <a:buNone/>
            </a:pPr>
            <a:r>
              <a:rPr lang="en-US" sz="1200" dirty="0">
                <a:solidFill>
                  <a:srgbClr val="030A18"/>
                </a:solidFill>
              </a:rPr>
              <a:t>2025年9月29日</a:t>
            </a:r>
            <a:endParaRPr lang="en-US" sz="1200" dirty="0"/>
          </a:p>
        </p:txBody>
      </p:sp>
      <p:sp>
        <p:nvSpPr>
          <p:cNvPr id="5" name="Text 2"/>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2"/>
              </a:rPr>
              <a:t>[1]</a:t>
            </a:r>
            <a:endParaRPr lang="en-US" sz="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評価サマリーと優先度判定</a:t>
            </a:r>
            <a:endParaRPr lang="en-US" sz="2400" dirty="0"/>
          </a:p>
        </p:txBody>
      </p:sp>
      <p:sp>
        <p:nvSpPr>
          <p:cNvPr id="3" name="Shape 1"/>
          <p:cNvSpPr/>
          <p:nvPr/>
        </p:nvSpPr>
        <p:spPr>
          <a:xfrm>
            <a:off x="274320" y="1463040"/>
            <a:ext cx="2743200" cy="2194560"/>
          </a:xfrm>
          <a:prstGeom prst="roundRect">
            <a:avLst>
              <a:gd name="adj" fmla="val 4167"/>
            </a:avLst>
          </a:prstGeom>
          <a:solidFill>
            <a:srgbClr val="FDEDEC"/>
          </a:solidFill>
          <a:ln w="12700">
            <a:solidFill>
              <a:srgbClr val="FDEDEC"/>
            </a:solidFill>
            <a:prstDash val="solid"/>
          </a:ln>
        </p:spPr>
        <p:txBody>
          <a:bodyPr/>
          <a:p/>
        </p:txBody>
      </p:sp>
      <p:sp>
        <p:nvSpPr>
          <p:cNvPr id="4" name="Text 2"/>
          <p:cNvSpPr/>
          <p:nvPr/>
        </p:nvSpPr>
        <p:spPr>
          <a:xfrm>
            <a:off x="411480" y="1554480"/>
            <a:ext cx="2468880" cy="365760"/>
          </a:xfrm>
          <a:prstGeom prst="rect">
            <a:avLst/>
          </a:prstGeom>
          <a:noFill/>
          <a:ln/>
        </p:spPr>
        <p:txBody>
          <a:bodyPr wrap="square" rtlCol="0" anchor="ctr"/>
          <a:lstStyle/>
          <a:p>
            <a:pPr algn="l" indent="0" marL="0">
              <a:buNone/>
            </a:pPr>
            <a:r>
              <a:rPr lang="en-US" sz="1400" b="1" dirty="0">
                <a:solidFill>
                  <a:srgbClr val="030A18"/>
                </a:solidFill>
              </a:rPr>
              <a:t>高 (3件)</a:t>
            </a:r>
            <a:endParaRPr lang="en-US" sz="1400" dirty="0"/>
          </a:p>
        </p:txBody>
      </p:sp>
      <p:sp>
        <p:nvSpPr>
          <p:cNvPr id="5" name="Text 3"/>
          <p:cNvSpPr/>
          <p:nvPr/>
        </p:nvSpPr>
        <p:spPr>
          <a:xfrm>
            <a:off x="457200" y="2011680"/>
            <a:ext cx="2377440" cy="1463040"/>
          </a:xfrm>
          <a:prstGeom prst="rect">
            <a:avLst/>
          </a:prstGeom>
          <a:noFill/>
          <a:ln/>
        </p:spPr>
        <p:txBody>
          <a:bodyPr wrap="square" rtlCol="0" anchor="t"/>
          <a:lstStyle/>
          <a:p>
            <a:pPr algn="l" indent="0" marL="0">
              <a:buNone/>
            </a:pPr>
            <a:r>
              <a:rPr lang="en-US" sz="900" dirty="0">
                <a:solidFill>
                  <a:srgbClr val="030A18"/>
                </a:solidFill>
              </a:rPr>
              <a:t>• JDK-8325203
</a:t>
            </a:r>
            <a:pPr algn="l" indent="0" marL="0">
              <a:buNone/>
            </a:pPr>
            <a:r>
              <a:rPr lang="en-US" sz="900" dirty="0">
                <a:solidFill>
                  <a:srgbClr val="030A18"/>
                </a:solidFill>
              </a:rPr>
              <a:t>• JDK-8348625
</a:t>
            </a:r>
            <a:pPr algn="l" indent="0" marL="0">
              <a:buNone/>
            </a:pPr>
            <a:r>
              <a:rPr lang="en-US" sz="900" dirty="0">
                <a:solidFill>
                  <a:srgbClr val="030A18"/>
                </a:solidFill>
              </a:rPr>
              <a:t>• JDK-8349637</a:t>
            </a:r>
            <a:endParaRPr lang="en-US" sz="900" dirty="0"/>
          </a:p>
        </p:txBody>
      </p:sp>
      <p:sp>
        <p:nvSpPr>
          <p:cNvPr id="6" name="Shape 4"/>
          <p:cNvSpPr/>
          <p:nvPr/>
        </p:nvSpPr>
        <p:spPr>
          <a:xfrm>
            <a:off x="3200400" y="1463040"/>
            <a:ext cx="2743200" cy="2194560"/>
          </a:xfrm>
          <a:prstGeom prst="roundRect">
            <a:avLst>
              <a:gd name="adj" fmla="val 4167"/>
            </a:avLst>
          </a:prstGeom>
          <a:solidFill>
            <a:srgbClr val="FFF9E6"/>
          </a:solidFill>
          <a:ln w="12700">
            <a:solidFill>
              <a:srgbClr val="FFF9E6"/>
            </a:solidFill>
            <a:prstDash val="solid"/>
          </a:ln>
        </p:spPr>
        <p:txBody>
          <a:bodyPr/>
          <a:p/>
        </p:txBody>
      </p:sp>
      <p:sp>
        <p:nvSpPr>
          <p:cNvPr id="7" name="Text 5"/>
          <p:cNvSpPr/>
          <p:nvPr/>
        </p:nvSpPr>
        <p:spPr>
          <a:xfrm>
            <a:off x="3337560" y="1554480"/>
            <a:ext cx="2468880" cy="365760"/>
          </a:xfrm>
          <a:prstGeom prst="rect">
            <a:avLst/>
          </a:prstGeom>
          <a:noFill/>
          <a:ln/>
        </p:spPr>
        <p:txBody>
          <a:bodyPr wrap="square" rtlCol="0" anchor="ctr"/>
          <a:lstStyle/>
          <a:p>
            <a:pPr algn="l" indent="0" marL="0">
              <a:buNone/>
            </a:pPr>
            <a:r>
              <a:rPr lang="en-US" sz="1400" b="1" dirty="0">
                <a:solidFill>
                  <a:srgbClr val="030A18"/>
                </a:solidFill>
              </a:rPr>
              <a:t>中 (3件)</a:t>
            </a:r>
            <a:endParaRPr lang="en-US" sz="1400" dirty="0"/>
          </a:p>
        </p:txBody>
      </p:sp>
      <p:sp>
        <p:nvSpPr>
          <p:cNvPr id="8" name="Text 6"/>
          <p:cNvSpPr/>
          <p:nvPr/>
        </p:nvSpPr>
        <p:spPr>
          <a:xfrm>
            <a:off x="3383280" y="2011680"/>
            <a:ext cx="2377440" cy="1463040"/>
          </a:xfrm>
          <a:prstGeom prst="rect">
            <a:avLst/>
          </a:prstGeom>
          <a:noFill/>
          <a:ln/>
        </p:spPr>
        <p:txBody>
          <a:bodyPr wrap="square" rtlCol="0" anchor="t"/>
          <a:lstStyle/>
          <a:p>
            <a:pPr algn="l" indent="0" marL="0">
              <a:buNone/>
            </a:pPr>
            <a:r>
              <a:rPr lang="en-US" sz="900" dirty="0">
                <a:solidFill>
                  <a:srgbClr val="030A18"/>
                </a:solidFill>
              </a:rPr>
              <a:t>• JDK-8270269
</a:t>
            </a:r>
            <a:pPr algn="l" indent="0" marL="0">
              <a:buNone/>
            </a:pPr>
            <a:r>
              <a:rPr lang="en-US" sz="900" dirty="0">
                <a:solidFill>
                  <a:srgbClr val="030A18"/>
                </a:solidFill>
              </a:rPr>
              <a:t>• JDK-8339728
</a:t>
            </a:r>
            <a:pPr algn="l" indent="0" marL="0">
              <a:buNone/>
            </a:pPr>
            <a:r>
              <a:rPr lang="en-US" sz="900" dirty="0">
                <a:solidFill>
                  <a:srgbClr val="030A18"/>
                </a:solidFill>
              </a:rPr>
              <a:t>• JDK-8344993/8351933</a:t>
            </a:r>
            <a:endParaRPr lang="en-US" sz="900" dirty="0"/>
          </a:p>
        </p:txBody>
      </p:sp>
      <p:sp>
        <p:nvSpPr>
          <p:cNvPr id="9" name="Shape 7"/>
          <p:cNvSpPr/>
          <p:nvPr/>
        </p:nvSpPr>
        <p:spPr>
          <a:xfrm>
            <a:off x="6126480" y="1463040"/>
            <a:ext cx="2743200" cy="2194560"/>
          </a:xfrm>
          <a:prstGeom prst="roundRect">
            <a:avLst>
              <a:gd name="adj" fmla="val 4167"/>
            </a:avLst>
          </a:prstGeom>
          <a:solidFill>
            <a:srgbClr val="E9F7EF"/>
          </a:solidFill>
          <a:ln w="12700">
            <a:solidFill>
              <a:srgbClr val="E9F7EF"/>
            </a:solidFill>
            <a:prstDash val="solid"/>
          </a:ln>
        </p:spPr>
        <p:txBody>
          <a:bodyPr/>
          <a:p/>
        </p:txBody>
      </p:sp>
      <p:sp>
        <p:nvSpPr>
          <p:cNvPr id="10" name="Text 8"/>
          <p:cNvSpPr/>
          <p:nvPr/>
        </p:nvSpPr>
        <p:spPr>
          <a:xfrm>
            <a:off x="6263640" y="1554480"/>
            <a:ext cx="2468880" cy="365760"/>
          </a:xfrm>
          <a:prstGeom prst="rect">
            <a:avLst/>
          </a:prstGeom>
          <a:noFill/>
          <a:ln/>
        </p:spPr>
        <p:txBody>
          <a:bodyPr wrap="square" rtlCol="0" anchor="ctr"/>
          <a:lstStyle/>
          <a:p>
            <a:pPr algn="l" indent="0" marL="0">
              <a:buNone/>
            </a:pPr>
            <a:r>
              <a:rPr lang="en-US" sz="1400" b="1" dirty="0">
                <a:solidFill>
                  <a:srgbClr val="030A18"/>
                </a:solidFill>
              </a:rPr>
              <a:t>低 (8件)</a:t>
            </a:r>
            <a:endParaRPr lang="en-US" sz="1400" dirty="0"/>
          </a:p>
        </p:txBody>
      </p:sp>
      <p:sp>
        <p:nvSpPr>
          <p:cNvPr id="11" name="Text 9"/>
          <p:cNvSpPr/>
          <p:nvPr/>
        </p:nvSpPr>
        <p:spPr>
          <a:xfrm>
            <a:off x="6309360" y="2011680"/>
            <a:ext cx="2377440" cy="1463040"/>
          </a:xfrm>
          <a:prstGeom prst="rect">
            <a:avLst/>
          </a:prstGeom>
          <a:noFill/>
          <a:ln/>
        </p:spPr>
        <p:txBody>
          <a:bodyPr wrap="square" rtlCol="0" anchor="t"/>
          <a:lstStyle/>
          <a:p>
            <a:pPr algn="l" indent="0" marL="0">
              <a:buNone/>
            </a:pPr>
            <a:r>
              <a:rPr lang="en-US" sz="900" dirty="0">
                <a:solidFill>
                  <a:srgbClr val="030A18"/>
                </a:solidFill>
              </a:rPr>
              <a:t>• JDK-8323562
</a:t>
            </a:r>
            <a:pPr algn="l" indent="0" marL="0">
              <a:buNone/>
            </a:pPr>
            <a:r>
              <a:rPr lang="en-US" sz="900" dirty="0">
                <a:solidFill>
                  <a:srgbClr val="030A18"/>
                </a:solidFill>
              </a:rPr>
              <a:t>• 6956385/8136895
</a:t>
            </a:r>
            <a:pPr algn="l" indent="0" marL="0">
              <a:buNone/>
            </a:pPr>
            <a:r>
              <a:rPr lang="en-US" sz="900" dirty="0">
                <a:solidFill>
                  <a:srgbClr val="030A18"/>
                </a:solidFill>
              </a:rPr>
              <a:t>• JDK-8314236
</a:t>
            </a:r>
            <a:pPr algn="l" indent="0" marL="0">
              <a:buNone/>
            </a:pPr>
            <a:r>
              <a:rPr lang="en-US" sz="900" dirty="0">
                <a:solidFill>
                  <a:srgbClr val="030A18"/>
                </a:solidFill>
              </a:rPr>
              <a:t>• JDK-8347911
</a:t>
            </a:r>
            <a:pPr algn="l" indent="0" marL="0">
              <a:buNone/>
            </a:pPr>
            <a:r>
              <a:rPr lang="en-US" sz="900" dirty="0">
                <a:solidFill>
                  <a:srgbClr val="030A18"/>
                </a:solidFill>
              </a:rPr>
              <a:t>• JDK-8200566
</a:t>
            </a:r>
            <a:pPr algn="l" indent="0" marL="0">
              <a:buNone/>
            </a:pPr>
            <a:r>
              <a:rPr lang="en-US" sz="900" dirty="0">
                <a:solidFill>
                  <a:srgbClr val="030A18"/>
                </a:solidFill>
              </a:rPr>
              <a:t>• JDK-8320575
</a:t>
            </a:r>
            <a:pPr algn="l" indent="0" marL="0">
              <a:buNone/>
            </a:pPr>
            <a:r>
              <a:rPr lang="en-US" sz="900" dirty="0">
                <a:solidFill>
                  <a:srgbClr val="030A18"/>
                </a:solidFill>
              </a:rPr>
              <a:t>• JDK-8322809</a:t>
            </a:r>
            <a:endParaRPr lang="en-US" sz="900" dirty="0"/>
          </a:p>
        </p:txBody>
      </p:sp>
      <p:sp>
        <p:nvSpPr>
          <p:cNvPr id="12" name="Text 10"/>
          <p:cNvSpPr/>
          <p:nvPr/>
        </p:nvSpPr>
        <p:spPr>
          <a:xfrm>
            <a:off x="274320" y="4023360"/>
            <a:ext cx="8595360" cy="822960"/>
          </a:xfrm>
          <a:prstGeom prst="rect">
            <a:avLst/>
          </a:prstGeom>
          <a:noFill/>
          <a:ln/>
        </p:spPr>
        <p:txBody>
          <a:bodyPr wrap="square" rtlCol="0" anchor="ctr"/>
          <a:lstStyle/>
          <a:p>
            <a:pPr algn="l" indent="0" marL="0">
              <a:buNone/>
            </a:pPr>
            <a:r>
              <a:rPr lang="en-US" sz="1200" dirty="0">
                <a:solidFill>
                  <a:srgbClr val="030A18"/>
                </a:solidFill>
              </a:rPr>
              <a:t>本レポートは、OpenJDK 21.0.5 から 21.0.8 への移行に伴う潜在的な非互換性の影響を評価し、各項目を高・中・低の優先度に分類しました。</a:t>
            </a:r>
            <a:endParaRPr lang="en-US" sz="1200" dirty="0"/>
          </a:p>
        </p:txBody>
      </p:sp>
      <p:sp>
        <p:nvSpPr>
          <p:cNvPr id="13" name="Text 11"/>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1"/>
              </a:rPr>
              <a:t>[2]</a:t>
            </a:r>
            <a:pPr indent="0" marL="0">
              <a:buNone/>
            </a:pPr>
            <a:r>
              <a:rPr lang="en-US" sz="600" dirty="0">
                <a:solidFill>
                  <a:srgbClr val="000000"/>
                </a:solidFill>
              </a:rPr>
              <a:t>  </a:t>
            </a:r>
            <a:pPr indent="0" marL="0">
              <a:buNone/>
            </a:pPr>
            <a:r>
              <a:rPr lang="en-US" sz="600" u="sng" dirty="0">
                <a:solidFill>
                  <a:srgbClr val="0000FF"/>
                </a:solidFill>
                <a:hlinkClick r:id="rId2"/>
              </a:rPr>
              <a:t>[3]</a:t>
            </a:r>
            <a:endParaRPr lang="en-US" sz="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高優先度の影響 – 概要</a:t>
            </a:r>
            <a:endParaRPr lang="en-US" sz="2400" dirty="0"/>
          </a:p>
        </p:txBody>
      </p:sp>
      <p:sp>
        <p:nvSpPr>
          <p:cNvPr id="3" name="Shape 1"/>
          <p:cNvSpPr/>
          <p:nvPr/>
        </p:nvSpPr>
        <p:spPr>
          <a:xfrm>
            <a:off x="274320" y="1463040"/>
            <a:ext cx="8595360" cy="914400"/>
          </a:xfrm>
          <a:prstGeom prst="roundRect">
            <a:avLst>
              <a:gd name="adj" fmla="val 5000"/>
            </a:avLst>
          </a:prstGeom>
          <a:solidFill>
            <a:srgbClr val="FDEDEC"/>
          </a:solidFill>
          <a:ln w="12700">
            <a:solidFill>
              <a:srgbClr val="FADBD8"/>
            </a:solidFill>
            <a:prstDash val="solid"/>
          </a:ln>
        </p:spPr>
        <p:txBody>
          <a:bodyPr/>
          <a:p/>
        </p:txBody>
      </p:sp>
      <p:sp>
        <p:nvSpPr>
          <p:cNvPr id="4" name="Text 2"/>
          <p:cNvSpPr/>
          <p:nvPr/>
        </p:nvSpPr>
        <p:spPr>
          <a:xfrm>
            <a:off x="457200" y="1600200"/>
            <a:ext cx="8229600" cy="640080"/>
          </a:xfrm>
          <a:prstGeom prst="rect">
            <a:avLst/>
          </a:prstGeom>
          <a:noFill/>
          <a:ln/>
        </p:spPr>
        <p:txBody>
          <a:bodyPr wrap="square" rtlCol="0" anchor="ctr"/>
          <a:lstStyle/>
          <a:p>
            <a:pPr algn="l" indent="0" marL="0">
              <a:buNone/>
            </a:pPr>
            <a:r>
              <a:rPr lang="en-US" sz="1400" b="1" dirty="0">
                <a:solidFill>
                  <a:srgbClr val="030A18"/>
                </a:solidFill>
              </a:rPr>
              <a:t>JDK-8325203
</a:t>
            </a:r>
            <a:pPr algn="l" indent="0" marL="0">
              <a:buNone/>
            </a:pPr>
            <a:r>
              <a:rPr lang="en-US" sz="1100" dirty="0">
                <a:solidFill>
                  <a:srgbClr val="030A18"/>
                </a:solidFill>
              </a:rPr>
              <a:t>外部プロセス終了挙動の修正</a:t>
            </a:r>
            <a:endParaRPr lang="en-US" sz="1400" dirty="0"/>
          </a:p>
        </p:txBody>
      </p:sp>
      <p:sp>
        <p:nvSpPr>
          <p:cNvPr id="5" name="Shape 3"/>
          <p:cNvSpPr/>
          <p:nvPr/>
        </p:nvSpPr>
        <p:spPr>
          <a:xfrm>
            <a:off x="274320" y="2468880"/>
            <a:ext cx="8595360" cy="914400"/>
          </a:xfrm>
          <a:prstGeom prst="roundRect">
            <a:avLst>
              <a:gd name="adj" fmla="val 5000"/>
            </a:avLst>
          </a:prstGeom>
          <a:solidFill>
            <a:srgbClr val="FDEDEC"/>
          </a:solidFill>
          <a:ln w="12700">
            <a:solidFill>
              <a:srgbClr val="FADBD8"/>
            </a:solidFill>
            <a:prstDash val="solid"/>
          </a:ln>
        </p:spPr>
        <p:txBody>
          <a:bodyPr/>
          <a:p/>
        </p:txBody>
      </p:sp>
      <p:sp>
        <p:nvSpPr>
          <p:cNvPr id="6" name="Text 4"/>
          <p:cNvSpPr/>
          <p:nvPr/>
        </p:nvSpPr>
        <p:spPr>
          <a:xfrm>
            <a:off x="457200" y="2606040"/>
            <a:ext cx="8229600" cy="640080"/>
          </a:xfrm>
          <a:prstGeom prst="rect">
            <a:avLst/>
          </a:prstGeom>
          <a:noFill/>
          <a:ln/>
        </p:spPr>
        <p:txBody>
          <a:bodyPr wrap="square" rtlCol="0" anchor="ctr"/>
          <a:lstStyle/>
          <a:p>
            <a:pPr algn="l" indent="0" marL="0">
              <a:buNone/>
            </a:pPr>
            <a:r>
              <a:rPr lang="en-US" sz="1400" b="1" dirty="0">
                <a:solidFill>
                  <a:srgbClr val="030A18"/>
                </a:solidFill>
              </a:rPr>
              <a:t>JDK-8348625
</a:t>
            </a:r>
            <a:pPr algn="l" indent="0" marL="0">
              <a:buNone/>
            </a:pPr>
            <a:r>
              <a:rPr lang="en-US" sz="1100" dirty="0">
                <a:solidFill>
                  <a:srgbClr val="030A18"/>
                </a:solidFill>
              </a:rPr>
              <a:t>ヘッドレスモード検出の変更</a:t>
            </a:r>
            <a:endParaRPr lang="en-US" sz="1400" dirty="0"/>
          </a:p>
        </p:txBody>
      </p:sp>
      <p:sp>
        <p:nvSpPr>
          <p:cNvPr id="7" name="Shape 5"/>
          <p:cNvSpPr/>
          <p:nvPr/>
        </p:nvSpPr>
        <p:spPr>
          <a:xfrm>
            <a:off x="274320" y="3474720"/>
            <a:ext cx="8595360" cy="914400"/>
          </a:xfrm>
          <a:prstGeom prst="roundRect">
            <a:avLst>
              <a:gd name="adj" fmla="val 5000"/>
            </a:avLst>
          </a:prstGeom>
          <a:solidFill>
            <a:srgbClr val="FDEDEC"/>
          </a:solidFill>
          <a:ln w="12700">
            <a:solidFill>
              <a:srgbClr val="FADBD8"/>
            </a:solidFill>
            <a:prstDash val="solid"/>
          </a:ln>
        </p:spPr>
        <p:txBody>
          <a:bodyPr/>
          <a:p/>
        </p:txBody>
      </p:sp>
      <p:sp>
        <p:nvSpPr>
          <p:cNvPr id="8" name="Text 6"/>
          <p:cNvSpPr/>
          <p:nvPr/>
        </p:nvSpPr>
        <p:spPr>
          <a:xfrm>
            <a:off x="457200" y="3611880"/>
            <a:ext cx="8229600" cy="640080"/>
          </a:xfrm>
          <a:prstGeom prst="rect">
            <a:avLst/>
          </a:prstGeom>
          <a:noFill/>
          <a:ln/>
        </p:spPr>
        <p:txBody>
          <a:bodyPr wrap="square" rtlCol="0" anchor="ctr"/>
          <a:lstStyle/>
          <a:p>
            <a:pPr algn="l" indent="0" marL="0">
              <a:buNone/>
            </a:pPr>
            <a:r>
              <a:rPr lang="en-US" sz="1400" b="1" dirty="0">
                <a:solidFill>
                  <a:srgbClr val="030A18"/>
                </a:solidFill>
              </a:rPr>
              <a:t>JDK-8349637
</a:t>
            </a:r>
            <a:pPr algn="l" indent="0" marL="0">
              <a:buNone/>
            </a:pPr>
            <a:r>
              <a:rPr lang="en-US" sz="1100" dirty="0">
                <a:solidFill>
                  <a:srgbClr val="030A18"/>
                </a:solidFill>
              </a:rPr>
              <a:t>Integer.numberOfLeadingZeros の正確性修正</a:t>
            </a:r>
            <a:endParaRPr lang="en-US" sz="1400" dirty="0"/>
          </a:p>
        </p:txBody>
      </p:sp>
      <p:sp>
        <p:nvSpPr>
          <p:cNvPr id="9" name="Text 7"/>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1"/>
              </a:rPr>
              <a:t>[4]</a:t>
            </a:r>
            <a:endParaRPr 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外部プロセス挙動の変更 (JDK-8325203)</a:t>
            </a:r>
            <a:endParaRPr lang="en-US" sz="2400" dirty="0"/>
          </a:p>
        </p:txBody>
      </p:sp>
      <p:sp>
        <p:nvSpPr>
          <p:cNvPr id="3" name="Text 1"/>
          <p:cNvSpPr/>
          <p:nvPr/>
        </p:nvSpPr>
        <p:spPr>
          <a:xfrm>
            <a:off x="274320" y="1371600"/>
            <a:ext cx="4572000" cy="3200400"/>
          </a:xfrm>
          <a:prstGeom prst="rect">
            <a:avLst/>
          </a:prstGeom>
          <a:noFill/>
          <a:ln/>
        </p:spPr>
        <p:txBody>
          <a:bodyPr wrap="square" rtlCol="0" anchor="ctr"/>
          <a:lstStyle/>
          <a:p>
            <a:pPr algn="l" indent="0" marL="0">
              <a:buNone/>
            </a:pPr>
            <a:r>
              <a:rPr lang="en-US" sz="1200" dirty="0">
                <a:solidFill>
                  <a:srgbClr val="030A18"/>
                </a:solidFill>
              </a:rPr>
              <a:t>・21.0.2でのリグレッションにより Runtime.exec() で起動した子プロセスが System.exit() により終了してしまう問題が発生
</a:t>
            </a:r>
            <a:pPr algn="l" indent="0" marL="0">
              <a:buNone/>
            </a:pPr>
            <a:r>
              <a:rPr lang="en-US" sz="1200" dirty="0">
                <a:solidFill>
                  <a:srgbClr val="030A18"/>
                </a:solidFill>
              </a:rPr>
              <a:t>・今回の修正により、Javaアプリケーション終了後も子プロセスが継続して動作するようになり、21.0.1以前の挙動と一致
</a:t>
            </a:r>
            <a:pPr algn="l" indent="0" marL="0">
              <a:buNone/>
            </a:pPr>
            <a:r>
              <a:rPr lang="en-US" sz="1200" dirty="0">
                <a:solidFill>
                  <a:srgbClr val="030A18"/>
                </a:solidFill>
              </a:rPr>
              <a:t>・Swingアプリケーションが外部ツールを起動する際、子プロセスを意図せず終了させないために重要</a:t>
            </a:r>
            <a:endParaRPr lang="en-US" sz="1200" dirty="0"/>
          </a:p>
        </p:txBody>
      </p:sp>
      <p:sp>
        <p:nvSpPr>
          <p:cNvPr id="4" name="Shape 2"/>
          <p:cNvSpPr/>
          <p:nvPr/>
        </p:nvSpPr>
        <p:spPr>
          <a:xfrm>
            <a:off x="5029200" y="1828800"/>
            <a:ext cx="914400" cy="548640"/>
          </a:xfrm>
          <a:prstGeom prst="roundRect">
            <a:avLst>
              <a:gd name="adj" fmla="val 8333"/>
            </a:avLst>
          </a:prstGeom>
          <a:solidFill>
            <a:srgbClr val="F9EBEA"/>
          </a:solidFill>
          <a:ln w="12700">
            <a:solidFill>
              <a:srgbClr val="F5B7B1"/>
            </a:solidFill>
            <a:prstDash val="solid"/>
          </a:ln>
        </p:spPr>
        <p:txBody>
          <a:bodyPr/>
          <a:p/>
        </p:txBody>
      </p:sp>
      <p:sp>
        <p:nvSpPr>
          <p:cNvPr id="5" name="Text 3"/>
          <p:cNvSpPr/>
          <p:nvPr/>
        </p:nvSpPr>
        <p:spPr>
          <a:xfrm>
            <a:off x="5029200" y="1984248"/>
            <a:ext cx="914400" cy="274320"/>
          </a:xfrm>
          <a:prstGeom prst="rect">
            <a:avLst/>
          </a:prstGeom>
          <a:noFill/>
          <a:ln/>
        </p:spPr>
        <p:txBody>
          <a:bodyPr wrap="square" rtlCol="0" anchor="ctr"/>
          <a:lstStyle/>
          <a:p>
            <a:pPr algn="ctr" indent="0" marL="0">
              <a:buNone/>
            </a:pPr>
            <a:r>
              <a:rPr lang="en-US" sz="900" dirty="0">
                <a:solidFill>
                  <a:srgbClr val="030A18"/>
                </a:solidFill>
              </a:rPr>
              <a:t>親プロセス</a:t>
            </a:r>
            <a:endParaRPr lang="en-US" sz="900" dirty="0"/>
          </a:p>
        </p:txBody>
      </p:sp>
      <p:sp>
        <p:nvSpPr>
          <p:cNvPr id="6" name="Shape 4"/>
          <p:cNvSpPr/>
          <p:nvPr/>
        </p:nvSpPr>
        <p:spPr>
          <a:xfrm>
            <a:off x="6035040" y="1965960"/>
            <a:ext cx="731520" cy="274320"/>
          </a:xfrm>
          <a:prstGeom prst="rightArrow">
            <a:avLst/>
          </a:prstGeom>
          <a:solidFill>
            <a:srgbClr val="E74C3C"/>
          </a:solidFill>
          <a:ln w="12700">
            <a:solidFill>
              <a:srgbClr val="E74C3C"/>
            </a:solidFill>
            <a:prstDash val="solid"/>
          </a:ln>
        </p:spPr>
        <p:txBody>
          <a:bodyPr/>
          <a:p/>
        </p:txBody>
      </p:sp>
      <p:sp>
        <p:nvSpPr>
          <p:cNvPr id="7" name="Text 5"/>
          <p:cNvSpPr/>
          <p:nvPr/>
        </p:nvSpPr>
        <p:spPr>
          <a:xfrm>
            <a:off x="6858000" y="1965960"/>
            <a:ext cx="274320" cy="274320"/>
          </a:xfrm>
          <a:prstGeom prst="rect">
            <a:avLst/>
          </a:prstGeom>
          <a:noFill/>
          <a:ln/>
        </p:spPr>
        <p:txBody>
          <a:bodyPr wrap="square" rtlCol="0" anchor="ctr"/>
          <a:lstStyle/>
          <a:p>
            <a:pPr algn="ctr" indent="0" marL="0">
              <a:buNone/>
            </a:pPr>
            <a:r>
              <a:rPr lang="en-US" sz="1400" b="1" dirty="0">
                <a:solidFill>
                  <a:srgbClr val="E74C3C"/>
                </a:solidFill>
              </a:rPr>
              <a:t>✖</a:t>
            </a:r>
            <a:endParaRPr lang="en-US" sz="1400" dirty="0"/>
          </a:p>
        </p:txBody>
      </p:sp>
      <p:sp>
        <p:nvSpPr>
          <p:cNvPr id="8" name="Shape 6"/>
          <p:cNvSpPr/>
          <p:nvPr/>
        </p:nvSpPr>
        <p:spPr>
          <a:xfrm>
            <a:off x="6995160" y="1828800"/>
            <a:ext cx="914400" cy="548640"/>
          </a:xfrm>
          <a:prstGeom prst="roundRect">
            <a:avLst>
              <a:gd name="adj" fmla="val 8333"/>
            </a:avLst>
          </a:prstGeom>
          <a:solidFill>
            <a:srgbClr val="F9EBEA"/>
          </a:solidFill>
          <a:ln w="12700">
            <a:solidFill>
              <a:srgbClr val="F5B7B1"/>
            </a:solidFill>
            <a:prstDash val="solid"/>
          </a:ln>
        </p:spPr>
        <p:txBody>
          <a:bodyPr/>
          <a:p/>
        </p:txBody>
      </p:sp>
      <p:sp>
        <p:nvSpPr>
          <p:cNvPr id="9" name="Text 7"/>
          <p:cNvSpPr/>
          <p:nvPr/>
        </p:nvSpPr>
        <p:spPr>
          <a:xfrm>
            <a:off x="6995160" y="1984248"/>
            <a:ext cx="914400" cy="274320"/>
          </a:xfrm>
          <a:prstGeom prst="rect">
            <a:avLst/>
          </a:prstGeom>
          <a:noFill/>
          <a:ln/>
        </p:spPr>
        <p:txBody>
          <a:bodyPr wrap="square" rtlCol="0" anchor="ctr"/>
          <a:lstStyle/>
          <a:p>
            <a:pPr algn="ctr" indent="0" marL="0">
              <a:buNone/>
            </a:pPr>
            <a:r>
              <a:rPr lang="en-US" sz="900" dirty="0">
                <a:solidFill>
                  <a:srgbClr val="030A18"/>
                </a:solidFill>
              </a:rPr>
              <a:t>子プロセス</a:t>
            </a:r>
            <a:endParaRPr lang="en-US" sz="900" dirty="0"/>
          </a:p>
        </p:txBody>
      </p:sp>
      <p:sp>
        <p:nvSpPr>
          <p:cNvPr id="10" name="Text 8"/>
          <p:cNvSpPr/>
          <p:nvPr/>
        </p:nvSpPr>
        <p:spPr>
          <a:xfrm>
            <a:off x="5029200" y="1554480"/>
            <a:ext cx="3931920" cy="274320"/>
          </a:xfrm>
          <a:prstGeom prst="rect">
            <a:avLst/>
          </a:prstGeom>
          <a:noFill/>
          <a:ln/>
        </p:spPr>
        <p:txBody>
          <a:bodyPr wrap="square" rtlCol="0" anchor="ctr"/>
          <a:lstStyle/>
          <a:p>
            <a:pPr algn="l" indent="0" marL="0">
              <a:buNone/>
            </a:pPr>
            <a:r>
              <a:rPr lang="en-US" sz="900" b="1" dirty="0">
                <a:solidFill>
                  <a:srgbClr val="E74C3C"/>
                </a:solidFill>
              </a:rPr>
              <a:t>バグあり</a:t>
            </a:r>
            <a:endParaRPr lang="en-US" sz="900" dirty="0"/>
          </a:p>
        </p:txBody>
      </p:sp>
      <p:sp>
        <p:nvSpPr>
          <p:cNvPr id="11" name="Shape 9"/>
          <p:cNvSpPr/>
          <p:nvPr/>
        </p:nvSpPr>
        <p:spPr>
          <a:xfrm>
            <a:off x="5029200" y="2926080"/>
            <a:ext cx="914400" cy="548640"/>
          </a:xfrm>
          <a:prstGeom prst="roundRect">
            <a:avLst>
              <a:gd name="adj" fmla="val 8333"/>
            </a:avLst>
          </a:prstGeom>
          <a:solidFill>
            <a:srgbClr val="E8F8F5"/>
          </a:solidFill>
          <a:ln w="12700">
            <a:solidFill>
              <a:srgbClr val="A2D9CE"/>
            </a:solidFill>
            <a:prstDash val="solid"/>
          </a:ln>
        </p:spPr>
        <p:txBody>
          <a:bodyPr/>
          <a:p/>
        </p:txBody>
      </p:sp>
      <p:sp>
        <p:nvSpPr>
          <p:cNvPr id="12" name="Text 10"/>
          <p:cNvSpPr/>
          <p:nvPr/>
        </p:nvSpPr>
        <p:spPr>
          <a:xfrm>
            <a:off x="5029200" y="3081528"/>
            <a:ext cx="914400" cy="274320"/>
          </a:xfrm>
          <a:prstGeom prst="rect">
            <a:avLst/>
          </a:prstGeom>
          <a:noFill/>
          <a:ln/>
        </p:spPr>
        <p:txBody>
          <a:bodyPr wrap="square" rtlCol="0" anchor="ctr"/>
          <a:lstStyle/>
          <a:p>
            <a:pPr algn="ctr" indent="0" marL="0">
              <a:buNone/>
            </a:pPr>
            <a:r>
              <a:rPr lang="en-US" sz="900" dirty="0">
                <a:solidFill>
                  <a:srgbClr val="030A18"/>
                </a:solidFill>
              </a:rPr>
              <a:t>親プロセス</a:t>
            </a:r>
            <a:endParaRPr lang="en-US" sz="900" dirty="0"/>
          </a:p>
        </p:txBody>
      </p:sp>
      <p:sp>
        <p:nvSpPr>
          <p:cNvPr id="13" name="Shape 11"/>
          <p:cNvSpPr/>
          <p:nvPr/>
        </p:nvSpPr>
        <p:spPr>
          <a:xfrm>
            <a:off x="6035040" y="3063240"/>
            <a:ext cx="731520" cy="274320"/>
          </a:xfrm>
          <a:prstGeom prst="rightArrow">
            <a:avLst/>
          </a:prstGeom>
          <a:solidFill>
            <a:srgbClr val="58D68D"/>
          </a:solidFill>
          <a:ln w="12700">
            <a:solidFill>
              <a:srgbClr val="58D68D"/>
            </a:solidFill>
            <a:prstDash val="solid"/>
          </a:ln>
        </p:spPr>
        <p:txBody>
          <a:bodyPr/>
          <a:p/>
        </p:txBody>
      </p:sp>
      <p:sp>
        <p:nvSpPr>
          <p:cNvPr id="14" name="Text 12"/>
          <p:cNvSpPr/>
          <p:nvPr/>
        </p:nvSpPr>
        <p:spPr>
          <a:xfrm>
            <a:off x="6858000" y="3063240"/>
            <a:ext cx="274320" cy="274320"/>
          </a:xfrm>
          <a:prstGeom prst="rect">
            <a:avLst/>
          </a:prstGeom>
          <a:noFill/>
          <a:ln/>
        </p:spPr>
        <p:txBody>
          <a:bodyPr wrap="square" rtlCol="0" anchor="ctr"/>
          <a:lstStyle/>
          <a:p>
            <a:pPr algn="ctr" indent="0" marL="0">
              <a:buNone/>
            </a:pPr>
            <a:r>
              <a:rPr lang="en-US" sz="1400" b="1" dirty="0">
                <a:solidFill>
                  <a:srgbClr val="58D68D"/>
                </a:solidFill>
              </a:rPr>
              <a:t>✓</a:t>
            </a:r>
            <a:endParaRPr lang="en-US" sz="1400" dirty="0"/>
          </a:p>
        </p:txBody>
      </p:sp>
      <p:sp>
        <p:nvSpPr>
          <p:cNvPr id="15" name="Shape 13"/>
          <p:cNvSpPr/>
          <p:nvPr/>
        </p:nvSpPr>
        <p:spPr>
          <a:xfrm>
            <a:off x="6995160" y="2926080"/>
            <a:ext cx="914400" cy="548640"/>
          </a:xfrm>
          <a:prstGeom prst="roundRect">
            <a:avLst>
              <a:gd name="adj" fmla="val 8333"/>
            </a:avLst>
          </a:prstGeom>
          <a:solidFill>
            <a:srgbClr val="E8F8F5"/>
          </a:solidFill>
          <a:ln w="12700">
            <a:solidFill>
              <a:srgbClr val="A2D9CE"/>
            </a:solidFill>
            <a:prstDash val="solid"/>
          </a:ln>
        </p:spPr>
        <p:txBody>
          <a:bodyPr/>
          <a:p/>
        </p:txBody>
      </p:sp>
      <p:sp>
        <p:nvSpPr>
          <p:cNvPr id="16" name="Text 14"/>
          <p:cNvSpPr/>
          <p:nvPr/>
        </p:nvSpPr>
        <p:spPr>
          <a:xfrm>
            <a:off x="6995160" y="3081528"/>
            <a:ext cx="914400" cy="274320"/>
          </a:xfrm>
          <a:prstGeom prst="rect">
            <a:avLst/>
          </a:prstGeom>
          <a:noFill/>
          <a:ln/>
        </p:spPr>
        <p:txBody>
          <a:bodyPr wrap="square" rtlCol="0" anchor="ctr"/>
          <a:lstStyle/>
          <a:p>
            <a:pPr algn="ctr" indent="0" marL="0">
              <a:buNone/>
            </a:pPr>
            <a:r>
              <a:rPr lang="en-US" sz="900" dirty="0">
                <a:solidFill>
                  <a:srgbClr val="030A18"/>
                </a:solidFill>
              </a:rPr>
              <a:t>子プロセス</a:t>
            </a:r>
            <a:endParaRPr lang="en-US" sz="900" dirty="0"/>
          </a:p>
        </p:txBody>
      </p:sp>
      <p:sp>
        <p:nvSpPr>
          <p:cNvPr id="17" name="Text 15"/>
          <p:cNvSpPr/>
          <p:nvPr/>
        </p:nvSpPr>
        <p:spPr>
          <a:xfrm>
            <a:off x="5029200" y="2651760"/>
            <a:ext cx="3931920" cy="274320"/>
          </a:xfrm>
          <a:prstGeom prst="rect">
            <a:avLst/>
          </a:prstGeom>
          <a:noFill/>
          <a:ln/>
        </p:spPr>
        <p:txBody>
          <a:bodyPr wrap="square" rtlCol="0" anchor="ctr"/>
          <a:lstStyle/>
          <a:p>
            <a:pPr algn="l" indent="0" marL="0">
              <a:buNone/>
            </a:pPr>
            <a:r>
              <a:rPr lang="en-US" sz="900" b="1" dirty="0">
                <a:solidFill>
                  <a:srgbClr val="58D68D"/>
                </a:solidFill>
              </a:rPr>
              <a:t>修正後</a:t>
            </a:r>
            <a:endParaRPr lang="en-US" sz="900" dirty="0"/>
          </a:p>
        </p:txBody>
      </p:sp>
      <p:sp>
        <p:nvSpPr>
          <p:cNvPr id="18" name="Text 16"/>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1"/>
              </a:rPr>
              <a:t>[5]</a:t>
            </a:r>
            <a:endParaRPr lang="en-US" sz="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高優先度詳細 – JDK-8348625 &amp; JDK-8349637</a:t>
            </a:r>
            <a:endParaRPr lang="en-US" sz="2400" dirty="0"/>
          </a:p>
        </p:txBody>
      </p:sp>
      <p:sp>
        <p:nvSpPr>
          <p:cNvPr id="3" name="Shape 1"/>
          <p:cNvSpPr/>
          <p:nvPr/>
        </p:nvSpPr>
        <p:spPr>
          <a:xfrm>
            <a:off x="274320" y="1554480"/>
            <a:ext cx="4023360" cy="2926080"/>
          </a:xfrm>
          <a:prstGeom prst="roundRect">
            <a:avLst>
              <a:gd name="adj" fmla="val 2500"/>
            </a:avLst>
          </a:prstGeom>
          <a:solidFill>
            <a:srgbClr val="EAF2F8"/>
          </a:solidFill>
          <a:ln w="12700">
            <a:solidFill>
              <a:srgbClr val="EAF2F8"/>
            </a:solidFill>
            <a:prstDash val="solid"/>
          </a:ln>
        </p:spPr>
        <p:txBody>
          <a:bodyPr/>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737360"/>
            <a:ext cx="365760" cy="365760"/>
          </a:xfrm>
          <a:prstGeom prst="rect">
            <a:avLst/>
          </a:prstGeom>
        </p:spPr>
      </p:pic>
      <p:sp>
        <p:nvSpPr>
          <p:cNvPr id="5" name="Text 2"/>
          <p:cNvSpPr/>
          <p:nvPr/>
        </p:nvSpPr>
        <p:spPr>
          <a:xfrm>
            <a:off x="914400" y="1737360"/>
            <a:ext cx="3291840" cy="457200"/>
          </a:xfrm>
          <a:prstGeom prst="rect">
            <a:avLst/>
          </a:prstGeom>
          <a:noFill/>
          <a:ln/>
        </p:spPr>
        <p:txBody>
          <a:bodyPr wrap="square" rtlCol="0" anchor="ctr"/>
          <a:lstStyle/>
          <a:p>
            <a:pPr algn="l" indent="0" marL="0">
              <a:buNone/>
            </a:pPr>
            <a:r>
              <a:rPr lang="en-US" sz="1200" b="1" dirty="0">
                <a:solidFill>
                  <a:srgbClr val="030A18"/>
                </a:solidFill>
              </a:rPr>
              <a:t>JDK-8348625: ヘッドレスモード検出</a:t>
            </a:r>
            <a:endParaRPr lang="en-US" sz="1200" dirty="0"/>
          </a:p>
        </p:txBody>
      </p:sp>
      <p:sp>
        <p:nvSpPr>
          <p:cNvPr id="6" name="Text 3"/>
          <p:cNvSpPr/>
          <p:nvPr/>
        </p:nvSpPr>
        <p:spPr>
          <a:xfrm>
            <a:off x="548640" y="2286000"/>
            <a:ext cx="3474720" cy="2011680"/>
          </a:xfrm>
          <a:prstGeom prst="rect">
            <a:avLst/>
          </a:prstGeom>
          <a:noFill/>
          <a:ln/>
        </p:spPr>
        <p:txBody>
          <a:bodyPr wrap="square" rtlCol="0" anchor="t"/>
          <a:lstStyle/>
          <a:p>
            <a:pPr algn="l" indent="0" marL="0">
              <a:buNone/>
            </a:pPr>
            <a:r>
              <a:rPr lang="en-US" sz="1000" dirty="0">
                <a:solidFill>
                  <a:srgbClr val="030A18"/>
                </a:solidFill>
              </a:rPr>
              <a:t>• JDK-8185862の変更を元に戻し、java.awt.headlessプロパティの検出ロジックを復元。
</a:t>
            </a:r>
            <a:pPr algn="l" indent="0" marL="0">
              <a:buNone/>
            </a:pPr>
            <a:r>
              <a:rPr lang="en-US" sz="1000" dirty="0">
                <a:solidFill>
                  <a:srgbClr val="030A18"/>
                </a:solidFill>
              </a:rPr>
              <a:t>• 物理ディスプレイがない環境（CIや自動UIテスト）での起動挙動に影響。
</a:t>
            </a:r>
            <a:pPr algn="l" indent="0" marL="0">
              <a:buNone/>
            </a:pPr>
            <a:r>
              <a:rPr lang="en-US" sz="1000" dirty="0">
                <a:solidFill>
                  <a:srgbClr val="030A18"/>
                </a:solidFill>
              </a:rPr>
              <a:t>• 通常のデスクトップ環境にはほとんど影響しないが、ヘッドレスかヘッドフルかに注意したテストが必要。</a:t>
            </a:r>
            <a:endParaRPr lang="en-US" sz="1000" dirty="0"/>
          </a:p>
        </p:txBody>
      </p:sp>
      <p:sp>
        <p:nvSpPr>
          <p:cNvPr id="7" name="Shape 4"/>
          <p:cNvSpPr/>
          <p:nvPr/>
        </p:nvSpPr>
        <p:spPr>
          <a:xfrm>
            <a:off x="4572000" y="1554480"/>
            <a:ext cx="4023360" cy="2926080"/>
          </a:xfrm>
          <a:prstGeom prst="roundRect">
            <a:avLst>
              <a:gd name="adj" fmla="val 2500"/>
            </a:avLst>
          </a:prstGeom>
          <a:solidFill>
            <a:srgbClr val="FEF5E7"/>
          </a:solidFill>
          <a:ln w="12700">
            <a:solidFill>
              <a:srgbClr val="FEF5E7"/>
            </a:solidFill>
            <a:prstDash val="solid"/>
          </a:ln>
        </p:spPr>
        <p:txBody>
          <a:bodyPr/>
          <a:p/>
        </p:txBody>
      </p:sp>
      <p:pic>
        <p:nvPicPr>
          <p:cNvPr id="8"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4880" y="1737360"/>
            <a:ext cx="365760" cy="365760"/>
          </a:xfrm>
          <a:prstGeom prst="rect">
            <a:avLst/>
          </a:prstGeom>
        </p:spPr>
      </p:pic>
      <p:sp>
        <p:nvSpPr>
          <p:cNvPr id="9" name="Text 5"/>
          <p:cNvSpPr/>
          <p:nvPr/>
        </p:nvSpPr>
        <p:spPr>
          <a:xfrm>
            <a:off x="5212080" y="1737360"/>
            <a:ext cx="3291840" cy="457200"/>
          </a:xfrm>
          <a:prstGeom prst="rect">
            <a:avLst/>
          </a:prstGeom>
          <a:noFill/>
          <a:ln/>
        </p:spPr>
        <p:txBody>
          <a:bodyPr wrap="square" rtlCol="0" anchor="ctr"/>
          <a:lstStyle/>
          <a:p>
            <a:pPr algn="l" indent="0" marL="0">
              <a:buNone/>
            </a:pPr>
            <a:r>
              <a:rPr lang="en-US" sz="1200" b="1" dirty="0">
                <a:solidFill>
                  <a:srgbClr val="030A18"/>
                </a:solidFill>
              </a:rPr>
              <a:t>JDK-8349637: numberOfLeadingZeros 正確性</a:t>
            </a:r>
            <a:endParaRPr lang="en-US" sz="1200" dirty="0"/>
          </a:p>
        </p:txBody>
      </p:sp>
      <p:sp>
        <p:nvSpPr>
          <p:cNvPr id="10" name="Text 6"/>
          <p:cNvSpPr/>
          <p:nvPr/>
        </p:nvSpPr>
        <p:spPr>
          <a:xfrm>
            <a:off x="4846320" y="2286000"/>
            <a:ext cx="3474720" cy="2011680"/>
          </a:xfrm>
          <a:prstGeom prst="rect">
            <a:avLst/>
          </a:prstGeom>
          <a:noFill/>
          <a:ln/>
        </p:spPr>
        <p:txBody>
          <a:bodyPr wrap="square" rtlCol="0" anchor="t"/>
          <a:lstStyle/>
          <a:p>
            <a:pPr algn="l" indent="0" marL="0">
              <a:buNone/>
            </a:pPr>
            <a:r>
              <a:rPr lang="en-US" sz="1000" dirty="0">
                <a:solidFill>
                  <a:srgbClr val="030A18"/>
                </a:solidFill>
              </a:rPr>
              <a:t>• 特定条件下で Integer.numberOfLeadingZeros の内部実装が誤った値を返す不具合を修正。
</a:t>
            </a:r>
            <a:pPr algn="l" indent="0" marL="0">
              <a:buNone/>
            </a:pPr>
            <a:r>
              <a:rPr lang="en-US" sz="1000" dirty="0">
                <a:solidFill>
                  <a:srgbClr val="030A18"/>
                </a:solidFill>
              </a:rPr>
              <a:t>• ビット演算やハッシュ関数などで使用している場合、診断しにくいバグを引き起こしていた可能性。
</a:t>
            </a:r>
            <a:pPr algn="l" indent="0" marL="0">
              <a:buNone/>
            </a:pPr>
            <a:r>
              <a:rPr lang="en-US" sz="1000" dirty="0">
                <a:solidFill>
                  <a:srgbClr val="030A18"/>
                </a:solidFill>
              </a:rPr>
              <a:t>• 正しい結果が保証される一方、以前の誤差に依存するコードがあれば調整が必要。</a:t>
            </a:r>
            <a:endParaRPr lang="en-US" sz="1000" dirty="0"/>
          </a:p>
        </p:txBody>
      </p:sp>
      <p:sp>
        <p:nvSpPr>
          <p:cNvPr id="11" name="Text 7"/>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5"/>
              </a:rPr>
              <a:t>[6]</a:t>
            </a:r>
            <a:pPr indent="0" marL="0">
              <a:buNone/>
            </a:pPr>
            <a:r>
              <a:rPr lang="en-US" sz="600" dirty="0">
                <a:solidFill>
                  <a:srgbClr val="000000"/>
                </a:solidFill>
              </a:rPr>
              <a:t>  </a:t>
            </a:r>
            <a:pPr indent="0" marL="0">
              <a:buNone/>
            </a:pPr>
            <a:r>
              <a:rPr lang="en-US" sz="600" u="sng" dirty="0">
                <a:solidFill>
                  <a:srgbClr val="0000FF"/>
                </a:solidFill>
                <a:hlinkClick r:id="rId6"/>
              </a:rPr>
              <a:t>[7]</a:t>
            </a:r>
            <a:endParaRPr lang="en-US" sz="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中優先度の影響</a:t>
            </a:r>
            <a:endParaRPr lang="en-US" sz="2400" dirty="0"/>
          </a:p>
        </p:txBody>
      </p:sp>
      <p:sp>
        <p:nvSpPr>
          <p:cNvPr id="3" name="Shape 1"/>
          <p:cNvSpPr/>
          <p:nvPr/>
        </p:nvSpPr>
        <p:spPr>
          <a:xfrm>
            <a:off x="274320" y="1371600"/>
            <a:ext cx="8595360" cy="1005840"/>
          </a:xfrm>
          <a:prstGeom prst="roundRect">
            <a:avLst>
              <a:gd name="adj" fmla="val 4545"/>
            </a:avLst>
          </a:prstGeom>
          <a:solidFill>
            <a:srgbClr val="FEF5E7"/>
          </a:solidFill>
          <a:ln w="12700">
            <a:solidFill>
              <a:srgbClr val="FEF5E7"/>
            </a:solidFill>
            <a:prstDash val="solid"/>
          </a:ln>
        </p:spPr>
        <p:txBody>
          <a:bodyPr/>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0040" y="1508760"/>
            <a:ext cx="320040" cy="320040"/>
          </a:xfrm>
          <a:prstGeom prst="rect">
            <a:avLst/>
          </a:prstGeom>
        </p:spPr>
      </p:pic>
      <p:sp>
        <p:nvSpPr>
          <p:cNvPr id="5" name="Text 2"/>
          <p:cNvSpPr/>
          <p:nvPr/>
        </p:nvSpPr>
        <p:spPr>
          <a:xfrm>
            <a:off x="731520" y="1481328"/>
            <a:ext cx="8138160" cy="320040"/>
          </a:xfrm>
          <a:prstGeom prst="rect">
            <a:avLst/>
          </a:prstGeom>
          <a:noFill/>
          <a:ln/>
        </p:spPr>
        <p:txBody>
          <a:bodyPr wrap="square" rtlCol="0" anchor="ctr"/>
          <a:lstStyle/>
          <a:p>
            <a:pPr algn="l" indent="0" marL="0">
              <a:buNone/>
            </a:pPr>
            <a:r>
              <a:rPr lang="en-US" sz="1200" b="1" dirty="0">
                <a:solidFill>
                  <a:srgbClr val="030A18"/>
                </a:solidFill>
              </a:rPr>
              <a:t>JDK-8270269: Desktop.browseの修正
</a:t>
            </a:r>
            <a:endParaRPr lang="en-US" sz="1200" dirty="0"/>
          </a:p>
        </p:txBody>
      </p:sp>
      <p:sp>
        <p:nvSpPr>
          <p:cNvPr id="6" name="Text 3"/>
          <p:cNvSpPr/>
          <p:nvPr/>
        </p:nvSpPr>
        <p:spPr>
          <a:xfrm>
            <a:off x="731520" y="1783080"/>
            <a:ext cx="8138160" cy="548640"/>
          </a:xfrm>
          <a:prstGeom prst="rect">
            <a:avLst/>
          </a:prstGeom>
          <a:noFill/>
          <a:ln/>
        </p:spPr>
        <p:txBody>
          <a:bodyPr wrap="square" rtlCol="0" anchor="t"/>
          <a:lstStyle/>
          <a:p>
            <a:pPr algn="l" indent="0" marL="0">
              <a:buNone/>
            </a:pPr>
            <a:r>
              <a:rPr lang="en-US" sz="950" dirty="0">
                <a:solidFill>
                  <a:srgbClr val="030A18"/>
                </a:solidFill>
              </a:rPr>
              <a:t>• JNIライブラリがCOMを COINIT_MULTITHREADED で初期化済みの場合に Desktop.browse() が失敗するリグレッションを修正。
</a:t>
            </a:r>
            <a:pPr algn="l" indent="0" marL="0">
              <a:buNone/>
            </a:pPr>
            <a:r>
              <a:rPr lang="en-US" sz="950" dirty="0">
                <a:solidFill>
                  <a:srgbClr val="030A18"/>
                </a:solidFill>
              </a:rPr>
              <a:t>• 事前のCOM初期化状態に関わらずブラウザ起動が成功するようになった。
</a:t>
            </a:r>
            <a:pPr algn="l" indent="0" marL="0">
              <a:buNone/>
            </a:pPr>
            <a:r>
              <a:rPr lang="en-US" sz="950" dirty="0">
                <a:solidFill>
                  <a:srgbClr val="030A18"/>
                </a:solidFill>
              </a:rPr>
              <a:t>• JNIとDesktop.browseを併用している場合にのみ関連。</a:t>
            </a:r>
            <a:endParaRPr lang="en-US" sz="950" dirty="0"/>
          </a:p>
        </p:txBody>
      </p:sp>
      <p:sp>
        <p:nvSpPr>
          <p:cNvPr id="7" name="Shape 4"/>
          <p:cNvSpPr/>
          <p:nvPr/>
        </p:nvSpPr>
        <p:spPr>
          <a:xfrm>
            <a:off x="274320" y="2560320"/>
            <a:ext cx="8595360" cy="1005840"/>
          </a:xfrm>
          <a:prstGeom prst="roundRect">
            <a:avLst>
              <a:gd name="adj" fmla="val 4545"/>
            </a:avLst>
          </a:prstGeom>
          <a:solidFill>
            <a:srgbClr val="EAF2F8"/>
          </a:solidFill>
          <a:ln w="12700">
            <a:solidFill>
              <a:srgbClr val="EAF2F8"/>
            </a:solidFill>
            <a:prstDash val="solid"/>
          </a:ln>
        </p:spPr>
        <p:txBody>
          <a:bodyPr/>
          <a:p/>
        </p:txBody>
      </p:sp>
      <p:pic>
        <p:nvPicPr>
          <p:cNvPr id="8"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040" y="2697480"/>
            <a:ext cx="320040" cy="320040"/>
          </a:xfrm>
          <a:prstGeom prst="rect">
            <a:avLst/>
          </a:prstGeom>
        </p:spPr>
      </p:pic>
      <p:sp>
        <p:nvSpPr>
          <p:cNvPr id="9" name="Text 5"/>
          <p:cNvSpPr/>
          <p:nvPr/>
        </p:nvSpPr>
        <p:spPr>
          <a:xfrm>
            <a:off x="731520" y="2670048"/>
            <a:ext cx="8138160" cy="320040"/>
          </a:xfrm>
          <a:prstGeom prst="rect">
            <a:avLst/>
          </a:prstGeom>
          <a:noFill/>
          <a:ln/>
        </p:spPr>
        <p:txBody>
          <a:bodyPr wrap="square" rtlCol="0" anchor="ctr"/>
          <a:lstStyle/>
          <a:p>
            <a:pPr algn="l" indent="0" marL="0">
              <a:buNone/>
            </a:pPr>
            <a:r>
              <a:rPr lang="en-US" sz="1200" b="1" dirty="0">
                <a:solidFill>
                  <a:srgbClr val="030A18"/>
                </a:solidFill>
              </a:rPr>
              <a:t>JDK-8339728: AccessBridgeショートカット修正
</a:t>
            </a:r>
            <a:endParaRPr lang="en-US" sz="1200" dirty="0"/>
          </a:p>
        </p:txBody>
      </p:sp>
      <p:sp>
        <p:nvSpPr>
          <p:cNvPr id="10" name="Text 6"/>
          <p:cNvSpPr/>
          <p:nvPr/>
        </p:nvSpPr>
        <p:spPr>
          <a:xfrm>
            <a:off x="731520" y="2971800"/>
            <a:ext cx="8138160" cy="548640"/>
          </a:xfrm>
          <a:prstGeom prst="rect">
            <a:avLst/>
          </a:prstGeom>
          <a:noFill/>
          <a:ln/>
        </p:spPr>
        <p:txBody>
          <a:bodyPr wrap="square" rtlCol="0" anchor="t"/>
          <a:lstStyle/>
          <a:p>
            <a:pPr algn="l" indent="0" marL="0">
              <a:buNone/>
            </a:pPr>
            <a:r>
              <a:rPr lang="en-US" sz="950" dirty="0">
                <a:solidFill>
                  <a:srgbClr val="030A18"/>
                </a:solidFill>
              </a:rPr>
              <a:t>• 非英数字キーを含むショートカットで、AccessBridgeがキー名の最初の文字だけを報告するバグを修正。
</a:t>
            </a:r>
            <a:pPr algn="l" indent="0" marL="0">
              <a:buNone/>
            </a:pPr>
            <a:r>
              <a:rPr lang="en-US" sz="950" dirty="0">
                <a:solidFill>
                  <a:srgbClr val="030A18"/>
                </a:solidFill>
              </a:rPr>
              <a:t>• スクリーンリーダーが正しいキーテキストを読み上げるようになり、アクセシビリティが向上。</a:t>
            </a:r>
            <a:endParaRPr lang="en-US" sz="950" dirty="0"/>
          </a:p>
        </p:txBody>
      </p:sp>
      <p:sp>
        <p:nvSpPr>
          <p:cNvPr id="11" name="Shape 7"/>
          <p:cNvSpPr/>
          <p:nvPr/>
        </p:nvSpPr>
        <p:spPr>
          <a:xfrm>
            <a:off x="274320" y="3749040"/>
            <a:ext cx="8595360" cy="1005840"/>
          </a:xfrm>
          <a:prstGeom prst="roundRect">
            <a:avLst>
              <a:gd name="adj" fmla="val 4545"/>
            </a:avLst>
          </a:prstGeom>
          <a:solidFill>
            <a:srgbClr val="E9F7EF"/>
          </a:solidFill>
          <a:ln w="12700">
            <a:solidFill>
              <a:srgbClr val="E9F7EF"/>
            </a:solidFill>
            <a:prstDash val="solid"/>
          </a:ln>
        </p:spPr>
        <p:txBody>
          <a:bodyPr/>
          <a:p/>
        </p:txBody>
      </p:sp>
      <p:pic>
        <p:nvPicPr>
          <p:cNvPr id="12"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0040" y="3886200"/>
            <a:ext cx="320040" cy="320040"/>
          </a:xfrm>
          <a:prstGeom prst="rect">
            <a:avLst/>
          </a:prstGeom>
        </p:spPr>
      </p:pic>
      <p:sp>
        <p:nvSpPr>
          <p:cNvPr id="13" name="Text 8"/>
          <p:cNvSpPr/>
          <p:nvPr/>
        </p:nvSpPr>
        <p:spPr>
          <a:xfrm>
            <a:off x="731520" y="3858768"/>
            <a:ext cx="8138160" cy="320040"/>
          </a:xfrm>
          <a:prstGeom prst="rect">
            <a:avLst/>
          </a:prstGeom>
          <a:noFill/>
          <a:ln/>
        </p:spPr>
        <p:txBody>
          <a:bodyPr wrap="square" rtlCol="0" anchor="ctr"/>
          <a:lstStyle/>
          <a:p>
            <a:pPr algn="l" indent="0" marL="0">
              <a:buNone/>
            </a:pPr>
            <a:r>
              <a:rPr lang="en-US" sz="1200" b="1" dirty="0">
                <a:solidFill>
                  <a:srgbClr val="030A18"/>
                </a:solidFill>
              </a:rPr>
              <a:t>JDK-8344993 / 8351933: ForkJoinPoolの安定性向上
</a:t>
            </a:r>
            <a:endParaRPr lang="en-US" sz="1200" dirty="0"/>
          </a:p>
        </p:txBody>
      </p:sp>
      <p:sp>
        <p:nvSpPr>
          <p:cNvPr id="14" name="Text 9"/>
          <p:cNvSpPr/>
          <p:nvPr/>
        </p:nvSpPr>
        <p:spPr>
          <a:xfrm>
            <a:off x="731520" y="4160520"/>
            <a:ext cx="8138160" cy="548640"/>
          </a:xfrm>
          <a:prstGeom prst="rect">
            <a:avLst/>
          </a:prstGeom>
          <a:noFill/>
          <a:ln/>
        </p:spPr>
        <p:txBody>
          <a:bodyPr wrap="square" rtlCol="0" anchor="t"/>
          <a:lstStyle/>
          <a:p>
            <a:pPr algn="l" indent="0" marL="0">
              <a:buNone/>
            </a:pPr>
            <a:r>
              <a:rPr lang="en-US" sz="950" dirty="0">
                <a:solidFill>
                  <a:srgbClr val="030A18"/>
                </a:solidFill>
              </a:rPr>
              <a:t>• 共通プールのワーカースレッドがクラスアンロードを妨げる問題、およびその修正による setContextClassLoader のリグレッションを解決。
</a:t>
            </a:r>
            <a:pPr algn="l" indent="0" marL="0">
              <a:buNone/>
            </a:pPr>
            <a:r>
              <a:rPr lang="en-US" sz="950" dirty="0">
                <a:solidFill>
                  <a:srgbClr val="030A18"/>
                </a:solidFill>
              </a:rPr>
              <a:t>• 特定条件下でタスク実行が停止するバグも修正。
</a:t>
            </a:r>
            <a:pPr algn="l" indent="0" marL="0">
              <a:buNone/>
            </a:pPr>
            <a:r>
              <a:rPr lang="en-US" sz="950" dirty="0">
                <a:solidFill>
                  <a:srgbClr val="030A18"/>
                </a:solidFill>
              </a:rPr>
              <a:t>• 明示的に ForkJoinPool.commonPool() を利用している場合に安定性が向上する。</a:t>
            </a:r>
            <a:endParaRPr lang="en-US" sz="950" dirty="0"/>
          </a:p>
        </p:txBody>
      </p:sp>
      <p:sp>
        <p:nvSpPr>
          <p:cNvPr id="15" name="Text 10"/>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7"/>
              </a:rPr>
              <a:t>[8]</a:t>
            </a:r>
            <a:pPr indent="0" marL="0">
              <a:buNone/>
            </a:pPr>
            <a:r>
              <a:rPr lang="en-US" sz="600" dirty="0">
                <a:solidFill>
                  <a:srgbClr val="000000"/>
                </a:solidFill>
              </a:rPr>
              <a:t>  </a:t>
            </a:r>
            <a:pPr indent="0" marL="0">
              <a:buNone/>
            </a:pPr>
            <a:r>
              <a:rPr lang="en-US" sz="600" u="sng" dirty="0">
                <a:solidFill>
                  <a:srgbClr val="0000FF"/>
                </a:solidFill>
                <a:hlinkClick r:id="rId8"/>
              </a:rPr>
              <a:t>[9]</a:t>
            </a:r>
            <a:pPr indent="0" marL="0">
              <a:buNone/>
            </a:pPr>
            <a:r>
              <a:rPr lang="en-US" sz="600" dirty="0">
                <a:solidFill>
                  <a:srgbClr val="000000"/>
                </a:solidFill>
              </a:rPr>
              <a:t>  </a:t>
            </a:r>
            <a:pPr indent="0" marL="0">
              <a:buNone/>
            </a:pPr>
            <a:r>
              <a:rPr lang="en-US" sz="600" u="sng" dirty="0">
                <a:solidFill>
                  <a:srgbClr val="0000FF"/>
                </a:solidFill>
                <a:hlinkClick r:id="rId9"/>
              </a:rPr>
              <a:t>[10]</a:t>
            </a:r>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低優先度および安定性関連の影響</a:t>
            </a:r>
            <a:endParaRPr lang="en-US" sz="2400"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274320" y="1371600"/>
          <a:ext cx="8595360" cy="914400"/>
        </p:xfrm>
        <a:graphic>
          <a:graphicData uri="http://schemas.openxmlformats.org/drawingml/2006/table">
            <a:tbl>
              <a:tblPr/>
              <a:tblGrid>
                <a:gridCol w="2011680"/>
                <a:gridCol w="6583680"/>
              </a:tblGrid>
              <a:tr h="365760">
                <a:tc>
                  <a:txBody>
                    <a:bodyPr/>
                    <a:lstStyle/>
                    <a:p>
                      <a:pPr algn="ctr" indent="0" marL="0">
                        <a:buNone/>
                      </a:pPr>
                      <a:r>
                        <a:rPr lang="en-US" sz="900" b="1" dirty="0">
                          <a:solidFill>
                            <a:srgbClr val="000000"/>
                          </a:solidFill>
                        </a:rPr>
                        <a:t>JDK-ID</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A9CCE3"/>
                    </a:solidFill>
                  </a:tcPr>
                </a:tc>
                <a:tc>
                  <a:txBody>
                    <a:bodyPr/>
                    <a:lstStyle/>
                    <a:p>
                      <a:pPr algn="ctr" indent="0" marL="0">
                        <a:buNone/>
                      </a:pPr>
                      <a:r>
                        <a:rPr lang="en-US" sz="900" b="1" dirty="0">
                          <a:solidFill>
                            <a:srgbClr val="000000"/>
                          </a:solidFill>
                        </a:rPr>
                        <a:t>概要</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A9CCE3"/>
                    </a:solidFill>
                  </a:tcPr>
                </a:tc>
              </a:tr>
              <a:tr h="365760">
                <a:tc>
                  <a:txBody>
                    <a:bodyPr/>
                    <a:lstStyle/>
                    <a:p>
                      <a:pPr algn="ctr" indent="0" marL="0">
                        <a:buNone/>
                      </a:pPr>
                      <a:r>
                        <a:rPr lang="en-US" sz="900" b="1" dirty="0">
                          <a:solidFill>
                            <a:srgbClr val="000000"/>
                          </a:solidFill>
                        </a:rPr>
                        <a:t>JDK-8323562</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SaslInputStream.read() が 0–255 の範囲の int を返すように修正。EOF以外で負の値を返さないようになった。</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JDK-6956385</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jar:file URL に対する URLConnection.getLastModified() 呼び出しでファイルハンドルがリークする問題を修正。</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JDK-8136895</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ディスクフルエラー発生時にファイルハンドルがリークする不具合を修正。リソース管理の安定性が向上。</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JDK-8314236</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巨大なリストに対する Collections.rotate で発生する整数オーバーフローを修正。</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JDK-8347911</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PNG 画像内の巨大なテキストチャンク処理を制限し、過剰なメモリ使用を防止。</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JDK-8200566</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複数の CRL 配布ポイントがある場合、最初の配布ポイントへの接続が失敗すると後続の配布ポイントを試行するよう改善。</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JDK-8320575</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レコードのコンパクトコンストラクタ引数に対するジェネリック型情報がリフレクションで失われる問題を修正。</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r h="365760">
                <a:tc>
                  <a:txBody>
                    <a:bodyPr/>
                    <a:lstStyle/>
                    <a:p>
                      <a:pPr algn="ctr" indent="0" marL="0">
                        <a:buNone/>
                      </a:pPr>
                      <a:r>
                        <a:rPr lang="en-US" sz="900" b="1" dirty="0">
                          <a:solidFill>
                            <a:srgbClr val="000000"/>
                          </a:solidFill>
                        </a:rPr>
                        <a:t>JDK-8322809</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D6EAF8"/>
                    </a:solidFill>
                  </a:tcPr>
                </a:tc>
                <a:tc>
                  <a:txBody>
                    <a:bodyPr/>
                    <a:lstStyle/>
                    <a:p>
                      <a:pPr indent="0" marL="0">
                        <a:buNone/>
                      </a:pPr>
                      <a:r>
                        <a:rPr lang="en-US" sz="900" dirty="0">
                          <a:solidFill>
                            <a:srgbClr val="000000"/>
                          </a:solidFill>
                        </a:rPr>
                        <a:t>jlink で com で始まるモジュール名と jdk.httpserver の組み合わせで発生する起動エラーを修正。</a:t>
                      </a:r>
                      <a:endParaRPr lang="en-US" sz="900" dirty="0"/>
                    </a:p>
                  </a:txBody>
                  <a:tcPr marL="91440" marR="91440" marT="45720" marB="45720" anchor="ctr">
                    <a:lnL w="6350" cap="flat" cmpd="sng" algn="ctr">
                      <a:solidFill>
                        <a:srgbClr val="D6EAF8"/>
                      </a:solidFill>
                      <a:prstDash val="solid"/>
                      <a:round/>
                      <a:headEnd type="none" w="med" len="med"/>
                      <a:tailEnd type="none" w="med" len="med"/>
                    </a:lnL>
                    <a:lnR w="6350" cap="flat" cmpd="sng" algn="ctr">
                      <a:solidFill>
                        <a:srgbClr val="D6EAF8"/>
                      </a:solidFill>
                      <a:prstDash val="solid"/>
                      <a:round/>
                      <a:headEnd type="none" w="med" len="med"/>
                      <a:tailEnd type="none" w="med" len="med"/>
                    </a:lnR>
                    <a:lnT w="6350" cap="flat" cmpd="sng" algn="ctr">
                      <a:solidFill>
                        <a:srgbClr val="D6EAF8"/>
                      </a:solidFill>
                      <a:prstDash val="solid"/>
                      <a:round/>
                      <a:headEnd type="none" w="med" len="med"/>
                      <a:tailEnd type="none" w="med" len="med"/>
                    </a:lnT>
                    <a:lnB w="6350" cap="flat" cmpd="sng" algn="ctr">
                      <a:solidFill>
                        <a:srgbClr val="D6EAF8"/>
                      </a:solidFill>
                      <a:prstDash val="solid"/>
                      <a:round/>
                      <a:headEnd type="none" w="med" len="med"/>
                      <a:tailEnd type="none" w="med" len="med"/>
                    </a:lnB>
                    <a:solidFill>
                      <a:srgbClr val="EBF5FB"/>
                    </a:solidFill>
                  </a:tcPr>
                </a:tc>
              </a:tr>
            </a:tbl>
          </a:graphicData>
        </a:graphic>
      </p:graphicFrame>
      <p:sp>
        <p:nvSpPr>
          <p:cNvPr id="4" name="Text 1"/>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1"/>
              </a:rPr>
              <a:t>[11]</a:t>
            </a:r>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結論と次のステップ</a:t>
            </a:r>
            <a:endParaRPr lang="en-US" sz="2400" dirty="0"/>
          </a:p>
        </p:txBody>
      </p:sp>
      <p:sp>
        <p:nvSpPr>
          <p:cNvPr id="3" name="Text 1"/>
          <p:cNvSpPr/>
          <p:nvPr/>
        </p:nvSpPr>
        <p:spPr>
          <a:xfrm>
            <a:off x="274320" y="1463040"/>
            <a:ext cx="5029200" cy="3200400"/>
          </a:xfrm>
          <a:prstGeom prst="rect">
            <a:avLst/>
          </a:prstGeom>
          <a:noFill/>
          <a:ln/>
        </p:spPr>
        <p:txBody>
          <a:bodyPr wrap="square" rtlCol="0" anchor="ctr"/>
          <a:lstStyle/>
          <a:p>
            <a:pPr algn="l" indent="0" marL="0">
              <a:buNone/>
            </a:pPr>
            <a:r>
              <a:rPr lang="en-US" sz="1200" dirty="0">
                <a:solidFill>
                  <a:srgbClr val="030A18"/>
                </a:solidFill>
              </a:rPr>
              <a:t>・OpenJDK 21.0.5 → 21.0.8 への移行は全体的にリスクが低いが、少数の重要な変更が含まれる
</a:t>
            </a:r>
            <a:pPr algn="l" indent="0" marL="0">
              <a:buNone/>
            </a:pPr>
            <a:r>
              <a:rPr lang="en-US" sz="1200" dirty="0">
                <a:solidFill>
                  <a:srgbClr val="030A18"/>
                </a:solidFill>
              </a:rPr>
              <a:t>・外部プロセス終了挙動、ヘッドレスモード検出、Integer.numberOfLeadingZeros の修正は重点的なテストが必要
</a:t>
            </a:r>
            <a:pPr algn="l" indent="0" marL="0">
              <a:buNone/>
            </a:pPr>
            <a:r>
              <a:rPr lang="en-US" sz="1200" dirty="0">
                <a:solidFill>
                  <a:srgbClr val="030A18"/>
                </a:solidFill>
              </a:rPr>
              <a:t>・中優先度の項目は限定的な条件下でのみ発生し、低優先度の項目は安定性向上が中心
</a:t>
            </a:r>
            <a:pPr algn="l" indent="0" marL="0">
              <a:buNone/>
            </a:pPr>
            <a:r>
              <a:rPr lang="en-US" sz="1200" dirty="0">
                <a:solidFill>
                  <a:srgbClr val="030A18"/>
                </a:solidFill>
              </a:rPr>
              <a:t>・次のステップ: 対象機能の詳細テストケース作成、CI環境での挙動確認、依存ライブラリの更新、パッケージング手順の見直し。</a:t>
            </a:r>
            <a:endParaRPr lang="en-US" sz="1200" dirty="0"/>
          </a:p>
        </p:txBody>
      </p:sp>
      <p:pic>
        <p:nvPicPr>
          <p:cNvPr id="4" name="Image 0" descr="/home/oai/share/c4dc21b3-9fd0-4485-9328-e415cea4c72f.png">    </p:cNvPr>
          <p:cNvPicPr>
            <a:picLocks noChangeAspect="1"/>
          </p:cNvPicPr>
          <p:nvPr/>
        </p:nvPicPr>
        <p:blipFill>
          <a:blip r:embed="rId1"/>
          <a:srcRect l="14762" r="14762" t="0" b="0"/>
          <a:stretch/>
        </p:blipFill>
        <p:spPr>
          <a:xfrm>
            <a:off x="5486400" y="1463040"/>
            <a:ext cx="3383280" cy="3200400"/>
          </a:xfrm>
          <a:prstGeom prst="rect">
            <a:avLst/>
          </a:prstGeom>
        </p:spPr>
      </p:pic>
      <p:sp>
        <p:nvSpPr>
          <p:cNvPr id="5" name="Text 2"/>
          <p:cNvSpPr/>
          <p:nvPr/>
        </p:nvSpPr>
        <p:spPr>
          <a:xfrm>
            <a:off x="365760" y="4823460"/>
            <a:ext cx="8412480" cy="274320"/>
          </a:xfrm>
          <a:prstGeom prst="rect">
            <a:avLst/>
          </a:prstGeom>
          <a:noFill/>
          <a:ln/>
        </p:spPr>
        <p:txBody>
          <a:bodyPr wrap="square" rtlCol="0" anchor="ctr"/>
          <a:lstStyle/>
          <a:p>
            <a:pPr indent="0" marL="0">
              <a:buNone/>
            </a:pPr>
            <a:r>
              <a:rPr lang="en-US" sz="600" u="sng" dirty="0">
                <a:solidFill>
                  <a:srgbClr val="0000FF"/>
                </a:solidFill>
                <a:hlinkClick r:id="rId2"/>
              </a:rPr>
              <a:t>[12]</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2025-09-28T23:36:43Z</dcterms:created>
  <dcterms:modified xsi:type="dcterms:W3CDTF">2025-09-28T23:36:43Z</dcterms:modified>
</cp:coreProperties>
</file>