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media/image-2-2.svg" ContentType="image/svg+xml"/>
  <Override PartName="/ppt/media/image-2-4.svg" ContentType="image/svg+xml"/>
  <Override PartName="/ppt/media/image-2-6.svg" ContentType="image/svg+xml"/>
  <Override PartName="/ppt/media/image-5-2.svg" ContentType="image/svg+xml"/>
  <Override PartName="/ppt/media/image-5-4.svg" ContentType="image/svg+xml"/>
  <Override PartName="/ppt/media/image-5-6.svg" ContentType="image/svg+xml"/>
  <Override PartName="/ppt/media/image-5-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roundedCorners val="1"/>
  <c:chart>
    <c:autoTitleDeleted val="1"/>
    <c:plotArea>
      <c:layout/>
      <c:barChart>
        <c:barDir val="col"/>
        <c:grouping val="clustered"/>
        <c:varyColors val="0"/>
        <c:ser>
          <c:idx val="0"/>
          <c:order val="0"/>
          <c:tx>
            <c:strRef>
              <c:f>Sheet1!$B$1</c:f>
              <c:strCache>
                <c:ptCount val="1"/>
                <c:pt idx="0">
                  <c:v>21.0.6</c:v>
                </c:pt>
              </c:strCache>
            </c:strRef>
          </c:tx>
          <c:spPr>
            <a:solidFill>
              <a:srgbClr val="97B1DF"/>
            </a:solidFill>
            <a:effectLst/>
          </c:spPr>
          <c:invertIfNegative val="0"/>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cat>
            <c:multiLvlStrRef>
              <c:f>Sheet1!$A$2:$A$5</c:f>
              <c:multiLvlStrCache>
                <c:ptCount val="4"/>
                <c:lvl>
                  <c:pt idx="0">
                    <c:v>Security</c:v>
                  </c:pt>
                  <c:pt idx="1">
                    <c:v>Network</c:v>
                  </c:pt>
                  <c:pt idx="2">
                    <c:v>Core/Perf</c:v>
                  </c:pt>
                  <c:pt idx="3">
                    <c:v>Other</c:v>
                  </c:pt>
                </c:lvl>
              </c:multiLvlStrCache>
            </c:multiLvlStrRef>
          </c:cat>
          <c:val>
            <c:numRef>
              <c:f>Sheet1!$B$2:$B$5</c:f>
              <c:numCache>
                <c:formatCode>General</c:formatCode>
                <c:ptCount val="4"/>
                <c:pt idx="0">
                  <c:v>2</c:v>
                </c:pt>
                <c:pt idx="1">
                  <c:v>1</c:v>
                </c:pt>
                <c:pt idx="2">
                  <c:v>2</c:v>
                </c:pt>
                <c:pt idx="3">
                  <c:v>0</c:v>
                </c:pt>
              </c:numCache>
            </c:numRef>
          </c:val>
        </c:ser>
        <c:ser>
          <c:idx val="1"/>
          <c:order val="1"/>
          <c:tx>
            <c:strRef>
              <c:f>Sheet1!$C$1</c:f>
              <c:strCache>
                <c:ptCount val="1"/>
                <c:pt idx="0">
                  <c:v>21.0.7</c:v>
                </c:pt>
              </c:strCache>
            </c:strRef>
          </c:tx>
          <c:spPr>
            <a:solidFill>
              <a:srgbClr val="A4B6B8"/>
            </a:solidFill>
            <a:effectLst/>
          </c:spPr>
          <c:invertIfNegative val="0"/>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cat>
            <c:multiLvlStrRef>
              <c:f>Sheet1!$A$2:$A$5</c:f>
              <c:multiLvlStrCache>
                <c:ptCount val="4"/>
                <c:lvl>
                  <c:pt idx="0">
                    <c:v>Security</c:v>
                  </c:pt>
                  <c:pt idx="1">
                    <c:v>Network</c:v>
                  </c:pt>
                  <c:pt idx="2">
                    <c:v>Core/Perf</c:v>
                  </c:pt>
                  <c:pt idx="3">
                    <c:v>Other</c:v>
                  </c:pt>
                </c:lvl>
              </c:multiLvlStrCache>
            </c:multiLvlStrRef>
          </c:cat>
          <c:val>
            <c:numRef>
              <c:f>Sheet1!$C$2:$C$5</c:f>
              <c:numCache>
                <c:formatCode>General</c:formatCode>
                <c:ptCount val="4"/>
                <c:pt idx="0">
                  <c:v>2</c:v>
                </c:pt>
                <c:pt idx="1">
                  <c:v>2</c:v>
                </c:pt>
                <c:pt idx="2">
                  <c:v>2</c:v>
                </c:pt>
                <c:pt idx="3">
                  <c:v>0</c:v>
                </c:pt>
              </c:numCache>
            </c:numRef>
          </c:val>
        </c:ser>
        <c:ser>
          <c:idx val="2"/>
          <c:order val="2"/>
          <c:tx>
            <c:strRef>
              <c:f>Sheet1!$D$1</c:f>
              <c:strCache>
                <c:ptCount val="1"/>
                <c:pt idx="0">
                  <c:v>21.0.8</c:v>
                </c:pt>
              </c:strCache>
            </c:strRef>
          </c:tx>
          <c:spPr>
            <a:solidFill>
              <a:srgbClr val="030A18"/>
            </a:solidFill>
            <a:effectLst/>
          </c:spPr>
          <c:invertIfNegative val="0"/>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cat>
            <c:multiLvlStrRef>
              <c:f>Sheet1!$A$2:$A$5</c:f>
              <c:multiLvlStrCache>
                <c:ptCount val="4"/>
                <c:lvl>
                  <c:pt idx="0">
                    <c:v>Security</c:v>
                  </c:pt>
                  <c:pt idx="1">
                    <c:v>Network</c:v>
                  </c:pt>
                  <c:pt idx="2">
                    <c:v>Core/Perf</c:v>
                  </c:pt>
                  <c:pt idx="3">
                    <c:v>Other</c:v>
                  </c:pt>
                </c:lvl>
              </c:multiLvlStrCache>
            </c:multiLvlStrRef>
          </c:cat>
          <c:val>
            <c:numRef>
              <c:f>Sheet1!$D$2:$D$5</c:f>
              <c:numCache>
                <c:formatCode>General</c:formatCode>
                <c:ptCount val="4"/>
                <c:pt idx="0">
                  <c:v>3</c:v>
                </c:pt>
                <c:pt idx="1">
                  <c:v>2</c:v>
                </c:pt>
                <c:pt idx="2">
                  <c:v>4</c:v>
                </c:pt>
                <c:pt idx="3">
                  <c:v>2</c:v>
                </c:pt>
              </c:numCache>
            </c:numRef>
          </c:val>
        </c:ser>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gapWidth val="150"/>
        <c:overlap val="0"/>
        <c:axId val="2094734554"/>
        <c:axId val="2094734552"/>
        <c:axId val="2094734556"/>
      </c:barChart>
      <c:catAx>
        <c:axId val="2094734554"/>
        <c:scaling>
          <c:orientation val="minMax"/>
        </c:scaling>
        <c:delete val="0"/>
        <c:axPos val="b"/>
        <c:numFmt formatCode="General" sourceLinked="1"/>
        <c:majorTickMark val="out"/>
        <c:minorTickMark val="none"/>
        <c:tickLblPos val="low"/>
        <c:spPr>
          <a:ln w="12700" cap="flat">
            <a:solidFill>
              <a:srgbClr val="888888"/>
            </a:solidFill>
            <a:prstDash val="solid"/>
            <a:round/>
          </a:ln>
        </c:spPr>
        <c:txPr>
          <a:bodyPr/>
          <a:lstStyle/>
          <a:p>
            <a:pPr>
              <a:defRPr sz="1200" b="0" i="0" u="none" strike="noStrike">
                <a:solidFill>
                  <a:srgbClr val="030A18"/>
                </a:solidFill>
                <a:latin typeface="Arial"/>
              </a:defRPr>
            </a:pPr>
            <a:endParaRPr lang="en-US"/>
          </a:p>
        </c:txPr>
        <c:crossAx val="2094734552"/>
        <c:crosses val="autoZero"/>
        <c:auto val="1"/>
        <c:lblAlgn val="ctr"/>
        <c:noMultiLvlLbl val="1"/>
      </c:catAx>
      <c:valAx>
        <c:axId val="2094734552"/>
        <c:scaling>
          <c:orientation val="minMax"/>
          <c:max val="5"/>
        </c:scaling>
        <c:delete val="0"/>
        <c:axPos val="l"/>
        <c:majorGridlines>
          <c:spPr>
            <a:ln w="12700" cap="flat">
              <a:solidFill>
                <a:srgbClr val="888888"/>
              </a:solidFill>
              <a:prstDash val="solid"/>
              <a:round/>
            </a:ln>
          </c:spPr>
        </c:majorGridlines>
        <c:numFmt formatCode="General" sourceLinked="0"/>
        <c:majorTickMark val="out"/>
        <c:minorTickMark val="none"/>
        <c:tickLblPos val="nextTo"/>
        <c:spPr>
          <a:ln w="12700" cap="flat">
            <a:solidFill>
              <a:srgbClr val="888888"/>
            </a:solidFill>
            <a:prstDash val="solid"/>
            <a:round/>
          </a:ln>
        </c:spPr>
        <c:txPr>
          <a:bodyPr/>
          <a:lstStyle/>
          <a:p>
            <a:pPr>
              <a:defRPr sz="1200" b="0" i="0" u="none" strike="noStrike">
                <a:solidFill>
                  <a:srgbClr val="030A18"/>
                </a:solidFill>
                <a:latin typeface="Arial"/>
              </a:defRPr>
            </a:pPr>
            <a:endParaRPr lang="en-US"/>
          </a:p>
        </c:txPr>
        <c:crossAx val="2094734554"/>
        <c:crosses val="autoZero"/>
        <c:crossBetween val="between"/>
      </c:valAx>
      <c:spPr>
        <a:noFill/>
        <a:ln>
          <a:noFill/>
        </a:ln>
        <a:effectLst/>
      </c:spPr>
    </c:plotArea>
    <c:plotVisOnly val="1"/>
    <c:dispBlanksAs val="span"/>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hyperlink" Target="https://wiki.openjdk.org/display/JDKUpdates/JDK%2021u#:~:text=OpenJDK%2021" TargetMode="External"/><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svg"/><Relationship Id="rId3" Type="http://schemas.openxmlformats.org/officeDocument/2006/relationships/image" Target="../media/image-2-3.png"/><Relationship Id="rId4" Type="http://schemas.openxmlformats.org/officeDocument/2006/relationships/image" Target="../media/image-2-4.svg"/><Relationship Id="rId5" Type="http://schemas.openxmlformats.org/officeDocument/2006/relationships/image" Target="../media/image-2-5.png"/><Relationship Id="rId6" Type="http://schemas.openxmlformats.org/officeDocument/2006/relationships/image" Target="../media/image-2-6.svg"/><Relationship Id="rId7" Type="http://schemas.openxmlformats.org/officeDocument/2006/relationships/hyperlink" Target="https://mail.openjdk.org/pipermail/jdk-updates-dev/2025-April/043308.html#:~:text=arithmetic%20,improperly%20validated%20with%20leading%20period" TargetMode="External"/><Relationship Id="rId8" Type="http://schemas.openxmlformats.org/officeDocument/2006/relationships/hyperlink" Target="https://mail.openjdk.org/pipermail/jdk-updates-dev/2025-July/045617.html#:~:text=,8211400%3A%20nsk.share.gc.Memory%3A%3AgetArrayLength%20returns%20wrong%20value" TargetMode="External"/><Relationship Id="rId9" Type="http://schemas.openxmlformats.org/officeDocument/2006/relationships/slideLayout" Target="../slideLayouts/slideLayout1.xml"/><Relationship Id="rId10"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hyperlink" Target="https://mail.openjdk.org/pipermail/jdk-updates-dev/2025-January/040828.html#:~:text=,parameters%20of%20record%27s%20compact%20constructors" TargetMode="External"/><Relationship Id="rId2" Type="http://schemas.openxmlformats.org/officeDocument/2006/relationships/hyperlink" Target="https://mail.openjdk.org/pipermail/jdk-updates-dev/2025-January/040828.html#:~:text=,vm%20flags%20or%20mark%20as" TargetMode="External"/><Relationship Id="rId3" Type="http://schemas.openxmlformats.org/officeDocument/2006/relationships/hyperlink" Target="https://mail.openjdk.org/pipermail/jdk-updates-dev/2025-January/040828.html#:~:text=,UB%20of%20jlong%20overflow%20in" TargetMode="External"/><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hyperlink" Target="https://mail.openjdk.org/pipermail/jdk-updates-dev/2025-April/043308.html#:~:text=arithmetic%20,improperly%20validated%20with%20leading%20period" TargetMode="External"/><Relationship Id="rId2" Type="http://schemas.openxmlformats.org/officeDocument/2006/relationships/hyperlink" Target="https://mail.openjdk.org/pipermail/jdk-updates-dev/2025-April/043308.html#:~:text=,handle%20return%20value%20and%20destroy" TargetMode="External"/><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svg"/><Relationship Id="rId3" Type="http://schemas.openxmlformats.org/officeDocument/2006/relationships/image" Target="../media/image-5-3.png"/><Relationship Id="rId4" Type="http://schemas.openxmlformats.org/officeDocument/2006/relationships/image" Target="../media/image-5-4.svg"/><Relationship Id="rId5" Type="http://schemas.openxmlformats.org/officeDocument/2006/relationships/image" Target="../media/image-5-5.png"/><Relationship Id="rId6" Type="http://schemas.openxmlformats.org/officeDocument/2006/relationships/image" Target="../media/image-5-6.svg"/><Relationship Id="rId7" Type="http://schemas.openxmlformats.org/officeDocument/2006/relationships/image" Target="../media/image-5-7.png"/><Relationship Id="rId8" Type="http://schemas.openxmlformats.org/officeDocument/2006/relationships/image" Target="../media/image-5-8.svg"/><Relationship Id="rId9" Type="http://schemas.openxmlformats.org/officeDocument/2006/relationships/hyperlink" Target="https://mail.openjdk.org/pipermail/jdk-updates-dev/2025-July/045617.html#:~:text=,8211400%3A%20nsk.share.gc.Memory%3A%3AgetArrayLength%20returns%20wrong%20value" TargetMode="External"/><Relationship Id="rId10" Type="http://schemas.openxmlformats.org/officeDocument/2006/relationships/hyperlink" Target="https://mail.openjdk.org/pipermail/jdk-updates-dev/2025-July/045617.html#:~:text=,8276995%3A%20Bug%20in%20jdk.jfr.event.gc.collection.TestSystemGC" TargetMode="External"/><Relationship Id="rId11" Type="http://schemas.openxmlformats.org/officeDocument/2006/relationships/hyperlink" Target="https://mail.openjdk.org/pipermail/jdk-updates-dev/2025-July/045617.html#:~:text=,if%20an%20entry%20is%20removed" TargetMode="External"/><Relationship Id="rId12" Type="http://schemas.openxmlformats.org/officeDocument/2006/relationships/hyperlink" Target="https://mail.openjdk.org/pipermail/jdk-updates-dev/2025-July/045617.html#:~:text=,Never%20compilable%3A%20in%20JVMCI%20shutdown" TargetMode="External"/><Relationship Id="rId13" Type="http://schemas.openxmlformats.org/officeDocument/2006/relationships/hyperlink" Target="https://mail.openjdk.org/pipermail/jdk-updates-dev/2025-July/045617.html#:~:text=,doesn%27t%20reset%20lateInlining%20when%20it" TargetMode="External"/><Relationship Id="rId14" Type="http://schemas.openxmlformats.org/officeDocument/2006/relationships/hyperlink" Target="https://mail.openjdk.org/pipermail/jdk-updates-dev/2025-July/045617.html#:~:text=,8322475" TargetMode="External"/><Relationship Id="rId15" Type="http://schemas.openxmlformats.org/officeDocument/2006/relationships/hyperlink" Target="https://mail.openjdk.org/pipermail/jdk-updates-dev/2025-July/045617.html#:~:text=,incorrect%20type%20during%20class%20reading" TargetMode="External"/><Relationship Id="rId16" Type="http://schemas.openxmlformats.org/officeDocument/2006/relationships/hyperlink" Target="https://mail.openjdk.org/pipermail/jdk-updates-dev/2025-July/045617.html#:~:text=,81" TargetMode="External"/><Relationship Id="rId17" Type="http://schemas.openxmlformats.org/officeDocument/2006/relationships/hyperlink" Target="https://mail.openjdk.org/pipermail/jdk-updates-dev/2025-July/045617.html#:~:text=,21%20and%20would%20be%20fixed" TargetMode="External"/><Relationship Id="rId18" Type="http://schemas.openxmlformats.org/officeDocument/2006/relationships/slideLayout" Target="../slideLayouts/slideLayout1.xml"/><Relationship Id="rId19"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hyperlink" Target="https://mail.openjdk.org/pipermail/jdk-updates-dev/2025-April/043308.html#:~:text=arithmetic%20,improperly%20validated%20with%20leading%20period" TargetMode="External"/><Relationship Id="rId3" Type="http://schemas.openxmlformats.org/officeDocument/2006/relationships/hyperlink" Target="https://mail.openjdk.org/pipermail/jdk-updates-dev/2025-July/045617.html#:~:text=,8211400%3A%20nsk.share.gc.Memory%3A%3AgetArrayLength%20returns%20wrong%20value" TargetMode="External"/><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hyperlink" Target="https://mail.openjdk.org/pipermail/jdk-updates-dev/2025-July/045617.html#:~:text=,8211400%3A%20nsk.share.gc.Memory%3A%3AgetArrayLength%20returns%20wrong%20value" TargetMode="External"/><Relationship Id="rId2" Type="http://schemas.openxmlformats.org/officeDocument/2006/relationships/hyperlink" Target="https://mail.openjdk.org/pipermail/jdk-updates-dev/2025-July/045617.html#:~:text=,8276995%3A%20Bug%20in%20jdk.jfr.event.gc.collection.TestSystemGC" TargetMode="External"/><Relationship Id="rId3" Type="http://schemas.openxmlformats.org/officeDocument/2006/relationships/hyperlink" Target="https://mail.openjdk.org/pipermail/jdk-updates-dev/2025-July/045617.html#:~:text=,if%20an%20entry%20is%20removed" TargetMode="External"/><Relationship Id="rId4" Type="http://schemas.openxmlformats.org/officeDocument/2006/relationships/hyperlink" Target="https://mail.openjdk.org/pipermail/jdk-updates-dev/2025-July/045617.html#:~:text=,8322475" TargetMode="External"/><Relationship Id="rId5" Type="http://schemas.openxmlformats.org/officeDocument/2006/relationships/hyperlink" Target="https://mail.openjdk.org/pipermail/jdk-updates-dev/2025-July/045617.html#:~:text=,81" TargetMode="External"/><Relationship Id="rId6" Type="http://schemas.openxmlformats.org/officeDocument/2006/relationships/hyperlink" Target="https://mail.openjdk.org/pipermail/jdk-updates-dev/2025-April/043308.html#:~:text=arithmetic%20,improperly%20validated%20with%20leading%20period" TargetMode="External"/><Relationship Id="rId7" Type="http://schemas.openxmlformats.org/officeDocument/2006/relationships/slideLayout" Target="../slideLayouts/slideLayout1.xml"/><Relationship Id="rId8"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pic>
        <p:nvPicPr>
          <p:cNvPr id="2" name="Image 0" descr="/home/oai/share/91ec8427-b003-4739-9b9c-b403a311c078.png">    </p:cNvPr>
          <p:cNvPicPr>
            <a:picLocks noChangeAspect="1"/>
          </p:cNvPicPr>
          <p:nvPr/>
        </p:nvPicPr>
        <p:blipFill>
          <a:blip r:embed="rId1"/>
          <a:srcRect l="16667" r="16667" t="0" b="0"/>
          <a:stretch/>
        </p:blipFill>
        <p:spPr>
          <a:xfrm>
            <a:off x="5029200" y="457200"/>
            <a:ext cx="4114800" cy="4114800"/>
          </a:xfrm>
          <a:prstGeom prst="rect">
            <a:avLst/>
          </a:prstGeom>
        </p:spPr>
      </p:pic>
      <p:sp>
        <p:nvSpPr>
          <p:cNvPr id="3" name="Text 0"/>
          <p:cNvSpPr/>
          <p:nvPr/>
        </p:nvSpPr>
        <p:spPr>
          <a:xfrm>
            <a:off x="457200" y="1280160"/>
            <a:ext cx="4572000" cy="1828800"/>
          </a:xfrm>
          <a:prstGeom prst="rect">
            <a:avLst/>
          </a:prstGeom>
          <a:noFill/>
          <a:ln/>
        </p:spPr>
        <p:txBody>
          <a:bodyPr wrap="square" rtlCol="0" anchor="ctr"/>
          <a:lstStyle/>
          <a:p>
            <a:pPr algn="l" indent="0" marL="0">
              <a:buNone/>
            </a:pPr>
            <a:r>
              <a:rPr lang="en-US" sz="3600" b="1" dirty="0">
                <a:solidFill>
                  <a:srgbClr val="030A18"/>
                </a:solidFill>
              </a:rPr>
              <a:t>OpenJDK 21.0.6–21.0.8</a:t>
            </a:r>
            <a:pPr algn="l" indent="0" marL="0">
              <a:buNone/>
            </a:pPr>
            <a:endParaRPr lang="en-US" sz="3600" dirty="0"/>
          </a:p>
          <a:p>
            <a:pPr algn="l" indent="0" marL="0">
              <a:buNone/>
            </a:pPr>
            <a:r>
              <a:rPr lang="en-US" sz="2100" i="1" dirty="0">
                <a:solidFill>
                  <a:srgbClr val="97B1DF"/>
                </a:solidFill>
              </a:rPr>
              <a:t>リリース影響分析</a:t>
            </a:r>
            <a:endParaRPr lang="en-US" sz="3600" dirty="0"/>
          </a:p>
        </p:txBody>
      </p:sp>
      <p:sp>
        <p:nvSpPr>
          <p:cNvPr id="4" name="Text 1"/>
          <p:cNvSpPr/>
          <p:nvPr/>
        </p:nvSpPr>
        <p:spPr>
          <a:xfrm>
            <a:off x="457200" y="3200400"/>
            <a:ext cx="4572000" cy="731520"/>
          </a:xfrm>
          <a:prstGeom prst="rect">
            <a:avLst/>
          </a:prstGeom>
          <a:noFill/>
          <a:ln/>
        </p:spPr>
        <p:txBody>
          <a:bodyPr wrap="square" rtlCol="0" anchor="ctr"/>
          <a:lstStyle/>
          <a:p>
            <a:pPr indent="0" marL="0">
              <a:buNone/>
            </a:pPr>
            <a:r>
              <a:rPr lang="en-US" sz="1200" dirty="0">
                <a:solidFill>
                  <a:srgbClr val="030A18"/>
                </a:solidFill>
              </a:rPr>
              <a:t>既存アプリケーションへの影響と考慮事項</a:t>
            </a:r>
            <a:endParaRPr lang="en-US" sz="1200" dirty="0"/>
          </a:p>
        </p:txBody>
      </p:sp>
      <p:sp>
        <p:nvSpPr>
          <p:cNvPr id="5" name="Text 2"/>
          <p:cNvSpPr/>
          <p:nvPr/>
        </p:nvSpPr>
        <p:spPr>
          <a:xfrm>
            <a:off x="457200" y="4023360"/>
            <a:ext cx="4572000" cy="457200"/>
          </a:xfrm>
          <a:prstGeom prst="rect">
            <a:avLst/>
          </a:prstGeom>
          <a:noFill/>
          <a:ln/>
        </p:spPr>
        <p:txBody>
          <a:bodyPr wrap="square" rtlCol="0" anchor="ctr"/>
          <a:lstStyle/>
          <a:p>
            <a:pPr indent="0" marL="0">
              <a:buNone/>
            </a:pPr>
            <a:r>
              <a:rPr lang="en-US" sz="1200" dirty="0">
                <a:solidFill>
                  <a:srgbClr val="97B1DF"/>
                </a:solidFill>
              </a:rPr>
              <a:t>2025年09月27日</a:t>
            </a:r>
            <a:endParaRPr lang="en-US" sz="1200" dirty="0"/>
          </a:p>
        </p:txBody>
      </p:sp>
      <p:sp>
        <p:nvSpPr>
          <p:cNvPr id="6" name="Text 3"/>
          <p:cNvSpPr/>
          <p:nvPr/>
        </p:nvSpPr>
        <p:spPr>
          <a:xfrm>
            <a:off x="457200" y="4777740"/>
            <a:ext cx="8229600" cy="228600"/>
          </a:xfrm>
          <a:prstGeom prst="rect">
            <a:avLst/>
          </a:prstGeom>
          <a:noFill/>
          <a:ln/>
        </p:spPr>
        <p:txBody>
          <a:bodyPr wrap="square" lIns="0" tIns="0" rIns="0" bIns="0" rtlCol="0" anchor="ctr"/>
          <a:lstStyle/>
          <a:p>
            <a:pPr indent="0" marL="0">
              <a:buNone/>
            </a:pPr>
            <a:r>
              <a:rPr lang="en-US" sz="600" u="sng" dirty="0">
                <a:solidFill>
                  <a:srgbClr val="97B1DF"/>
                </a:solidFill>
                <a:hlinkClick r:id="rId2"/>
              </a:rPr>
              <a:t>[1]</a:t>
            </a:r>
            <a:endParaRPr lang="en-US" sz="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エグゼクティブサマリ</a:t>
            </a:r>
            <a:endParaRPr lang="en-US" sz="2400" dirty="0"/>
          </a:p>
        </p:txBody>
      </p:sp>
      <p:pic>
        <p:nvPicPr>
          <p:cNvPr id="3"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57200" y="1371600"/>
            <a:ext cx="365760" cy="365760"/>
          </a:xfrm>
          <a:prstGeom prst="rect">
            <a:avLst/>
          </a:prstGeom>
        </p:spPr>
      </p:pic>
      <p:sp>
        <p:nvSpPr>
          <p:cNvPr id="4" name="Text 1"/>
          <p:cNvSpPr/>
          <p:nvPr/>
        </p:nvSpPr>
        <p:spPr>
          <a:xfrm>
            <a:off x="914400" y="1325880"/>
            <a:ext cx="7315200" cy="731520"/>
          </a:xfrm>
          <a:prstGeom prst="rect">
            <a:avLst/>
          </a:prstGeom>
          <a:noFill/>
          <a:ln/>
        </p:spPr>
        <p:txBody>
          <a:bodyPr wrap="square" rtlCol="0" anchor="t"/>
          <a:lstStyle/>
          <a:p>
            <a:pPr indent="0" marL="0">
              <a:buNone/>
            </a:pPr>
            <a:r>
              <a:rPr lang="en-US" sz="1600" b="1" dirty="0">
                <a:solidFill>
                  <a:srgbClr val="030A18"/>
                </a:solidFill>
              </a:rPr>
              <a:t>セキュリティ強化
</a:t>
            </a:r>
            <a:pPr indent="0" marL="0">
              <a:buNone/>
            </a:pPr>
            <a:r>
              <a:rPr lang="en-US" sz="1200" dirty="0">
                <a:solidFill>
                  <a:srgbClr val="030A18"/>
                </a:solidFill>
              </a:rPr>
              <a:t>デシリアライゼーション検証、PKI名制約、CRLフォールバックなどを改善し、堅牢性を向上。</a:t>
            </a:r>
            <a:endParaRPr lang="en-US" sz="1600" dirty="0"/>
          </a:p>
        </p:txBody>
      </p:sp>
      <p:pic>
        <p:nvPicPr>
          <p:cNvPr id="5"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7200" y="2468880"/>
            <a:ext cx="365760" cy="365760"/>
          </a:xfrm>
          <a:prstGeom prst="rect">
            <a:avLst/>
          </a:prstGeom>
        </p:spPr>
      </p:pic>
      <p:sp>
        <p:nvSpPr>
          <p:cNvPr id="6" name="Text 2"/>
          <p:cNvSpPr/>
          <p:nvPr/>
        </p:nvSpPr>
        <p:spPr>
          <a:xfrm>
            <a:off x="914400" y="2423160"/>
            <a:ext cx="7315200" cy="731520"/>
          </a:xfrm>
          <a:prstGeom prst="rect">
            <a:avLst/>
          </a:prstGeom>
          <a:noFill/>
          <a:ln/>
        </p:spPr>
        <p:txBody>
          <a:bodyPr wrap="square" rtlCol="0" anchor="t"/>
          <a:lstStyle/>
          <a:p>
            <a:pPr indent="0" marL="0">
              <a:buNone/>
            </a:pPr>
            <a:r>
              <a:rPr lang="en-US" sz="1600" b="1" dirty="0">
                <a:solidFill>
                  <a:srgbClr val="030A18"/>
                </a:solidFill>
              </a:rPr>
              <a:t>通信の安定化
</a:t>
            </a:r>
            <a:pPr indent="0" marL="0">
              <a:buNone/>
            </a:pPr>
            <a:r>
              <a:rPr lang="en-US" sz="1200" dirty="0">
                <a:solidFill>
                  <a:srgbClr val="030A18"/>
                </a:solidFill>
              </a:rPr>
              <a:t>HTTP/1.1のタイムアウトやHTTP/2のGOAWAY処理、JNI環境のCOM初期化の修正でネットワーク処理が安定。</a:t>
            </a:r>
            <a:endParaRPr lang="en-US" sz="1600" dirty="0"/>
          </a:p>
        </p:txBody>
      </p:sp>
      <p:pic>
        <p:nvPicPr>
          <p:cNvPr id="7"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7200" y="3566160"/>
            <a:ext cx="365760" cy="365760"/>
          </a:xfrm>
          <a:prstGeom prst="rect">
            <a:avLst/>
          </a:prstGeom>
        </p:spPr>
      </p:pic>
      <p:sp>
        <p:nvSpPr>
          <p:cNvPr id="8" name="Text 3"/>
          <p:cNvSpPr/>
          <p:nvPr/>
        </p:nvSpPr>
        <p:spPr>
          <a:xfrm>
            <a:off x="914400" y="3520440"/>
            <a:ext cx="7315200" cy="731520"/>
          </a:xfrm>
          <a:prstGeom prst="rect">
            <a:avLst/>
          </a:prstGeom>
          <a:noFill/>
          <a:ln/>
        </p:spPr>
        <p:txBody>
          <a:bodyPr wrap="square" rtlCol="0" anchor="t"/>
          <a:lstStyle/>
          <a:p>
            <a:pPr indent="0" marL="0">
              <a:buNone/>
            </a:pPr>
            <a:r>
              <a:rPr lang="en-US" sz="1600" b="1" dirty="0">
                <a:solidFill>
                  <a:srgbClr val="030A18"/>
                </a:solidFill>
              </a:rPr>
              <a:t>性能・リソース管理
</a:t>
            </a:r>
            <a:pPr indent="0" marL="0">
              <a:buNone/>
            </a:pPr>
            <a:r>
              <a:rPr lang="en-US" sz="1200" dirty="0">
                <a:solidFill>
                  <a:srgbClr val="030A18"/>
                </a:solidFill>
              </a:rPr>
              <a:t>リソースリーク修正、ForkJoinPool競合解消、HotSpot演算の正確性向上により性能を最適化。</a:t>
            </a:r>
            <a:endParaRPr lang="en-US" sz="1600" dirty="0"/>
          </a:p>
        </p:txBody>
      </p:sp>
      <p:sp>
        <p:nvSpPr>
          <p:cNvPr id="9" name="Text 4"/>
          <p:cNvSpPr/>
          <p:nvPr/>
        </p:nvSpPr>
        <p:spPr>
          <a:xfrm>
            <a:off x="457200" y="4777740"/>
            <a:ext cx="8229600" cy="228600"/>
          </a:xfrm>
          <a:prstGeom prst="rect">
            <a:avLst/>
          </a:prstGeom>
          <a:noFill/>
          <a:ln/>
        </p:spPr>
        <p:txBody>
          <a:bodyPr wrap="square" lIns="0" tIns="0" rIns="0" bIns="0" rtlCol="0" anchor="ctr"/>
          <a:lstStyle/>
          <a:p>
            <a:pPr indent="0" marL="0">
              <a:buNone/>
            </a:pPr>
            <a:r>
              <a:rPr lang="en-US" sz="600" u="sng" dirty="0">
                <a:solidFill>
                  <a:srgbClr val="97B1DF"/>
                </a:solidFill>
                <a:hlinkClick r:id="rId7"/>
              </a:rPr>
              <a:t>[1]</a:t>
            </a:r>
            <a:pPr indent="0" marL="0">
              <a:buNone/>
            </a:pPr>
            <a:r>
              <a:rPr lang="en-US" sz="600" u="sng" dirty="0">
                <a:solidFill>
                  <a:srgbClr val="97B1DF"/>
                </a:solidFill>
                <a:hlinkClick r:id="rId8"/>
              </a:rPr>
              <a:t>[2]</a:t>
            </a:r>
            <a:endParaRPr lang="en-US" sz="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JDK 21.0.6 – 主な修正</a:t>
            </a:r>
            <a:endParaRPr lang="en-US" sz="2400" dirty="0"/>
          </a:p>
        </p:txBody>
      </p:sp>
      <p:graphicFrame>
        <p:nvGraphicFramePr>
          <p:cNvPr id="4" name="Table 0"/>
          <p:cNvGraphicFramePr>
            <a:graphicFrameLocks noGrp="1"/>
          </p:cNvGraphicFramePr>
          <p:nvPr>
            <p:extLst>
              <p:ext uri="{D42A27DB-BD31-4B8C-83A1-F6EECF244321}">
                <p14:modId xmlns:p14="http://schemas.microsoft.com/office/powerpoint/2010/main" val="1579011935"/>
              </p:ext>
            </p:extLst>
          </p:nvPr>
        </p:nvGraphicFramePr>
        <p:xfrm>
          <a:off x="274320" y="1188720"/>
          <a:ext cx="8595360" cy="2926080"/>
        </p:xfrm>
        <a:graphic>
          <a:graphicData uri="http://schemas.openxmlformats.org/drawingml/2006/table">
            <a:tbl>
              <a:tblPr/>
              <a:tblGrid>
                <a:gridCol w="1097280"/>
                <a:gridCol w="1463040"/>
                <a:gridCol w="3474720"/>
                <a:gridCol w="2560320"/>
              </a:tblGrid>
              <a:tr h="487680">
                <a:tc>
                  <a:txBody>
                    <a:bodyPr/>
                    <a:lstStyle/>
                    <a:p>
                      <a:pPr algn="l" indent="0" marL="0">
                        <a:buNone/>
                      </a:pPr>
                      <a:r>
                        <a:rPr lang="en-US" sz="800" b="1" dirty="0">
                          <a:solidFill>
                            <a:srgbClr val="FFFFFF"/>
                          </a:solidFill>
                        </a:rPr>
                        <a:t>Issue</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97B1DF"/>
                    </a:solidFill>
                  </a:tcPr>
                </a:tc>
                <a:tc>
                  <a:txBody>
                    <a:bodyPr/>
                    <a:lstStyle/>
                    <a:p>
                      <a:pPr algn="l" indent="0" marL="0">
                        <a:buNone/>
                      </a:pPr>
                      <a:r>
                        <a:rPr lang="en-US" sz="800" b="1" dirty="0">
                          <a:solidFill>
                            <a:srgbClr val="FFFFFF"/>
                          </a:solidFill>
                        </a:rPr>
                        <a:t>コンポーネント</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97B1DF"/>
                    </a:solidFill>
                  </a:tcPr>
                </a:tc>
                <a:tc>
                  <a:txBody>
                    <a:bodyPr/>
                    <a:lstStyle/>
                    <a:p>
                      <a:pPr algn="l" indent="0" marL="0">
                        <a:buNone/>
                      </a:pPr>
                      <a:r>
                        <a:rPr lang="en-US" sz="800" b="1" dirty="0">
                          <a:solidFill>
                            <a:srgbClr val="FFFFFF"/>
                          </a:solidFill>
                        </a:rPr>
                        <a:t>概要</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97B1DF"/>
                    </a:solidFill>
                  </a:tcPr>
                </a:tc>
                <a:tc>
                  <a:txBody>
                    <a:bodyPr/>
                    <a:lstStyle/>
                    <a:p>
                      <a:pPr algn="l" indent="0" marL="0">
                        <a:buNone/>
                      </a:pPr>
                      <a:r>
                        <a:rPr lang="en-US" sz="800" b="1" dirty="0">
                          <a:solidFill>
                            <a:srgbClr val="FFFFFF"/>
                          </a:solidFill>
                        </a:rPr>
                        <a:t>影響</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97B1DF"/>
                    </a:solidFill>
                  </a:tcPr>
                </a:tc>
              </a:tr>
              <a:tr h="487680">
                <a:tc>
                  <a:txBody>
                    <a:bodyPr/>
                    <a:lstStyle/>
                    <a:p>
                      <a:pPr algn="l" indent="0" marL="0">
                        <a:buNone/>
                      </a:pPr>
                      <a:r>
                        <a:rPr lang="en-US" sz="800" dirty="0">
                          <a:solidFill>
                            <a:srgbClr val="030A18"/>
                          </a:solidFill>
                        </a:rPr>
                        <a:t>8320192</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security-libs</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SHAKE256のパラメータ n≥137 で誤動作</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ハッシュ検証に不一致が生じる可能性</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r>
              <a:tr h="487680">
                <a:tc>
                  <a:txBody>
                    <a:bodyPr/>
                    <a:lstStyle/>
                    <a:p>
                      <a:pPr algn="l" indent="0" marL="0">
                        <a:buNone/>
                      </a:pPr>
                      <a:r>
                        <a:rPr lang="en-US" sz="800" dirty="0">
                          <a:solidFill>
                            <a:srgbClr val="030A18"/>
                          </a:solidFill>
                        </a:rPr>
                        <a:t>8320575</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core-libs</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レコードのジェネリック型情報が失われる不具合</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リフレクションを利用するフレームワークへの影響</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r>
              <a:tr h="487680">
                <a:tc>
                  <a:txBody>
                    <a:bodyPr/>
                    <a:lstStyle/>
                    <a:p>
                      <a:pPr algn="l" indent="0" marL="0">
                        <a:buNone/>
                      </a:pPr>
                      <a:r>
                        <a:rPr lang="en-US" sz="800" dirty="0">
                          <a:solidFill>
                            <a:srgbClr val="030A18"/>
                          </a:solidFill>
                        </a:rPr>
                        <a:t>8321543</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security-libs</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NSSライブラリを3.96に更新</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暗号化通信の挙動が微妙に変化する可能性</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r>
              <a:tr h="487680">
                <a:tc>
                  <a:txBody>
                    <a:bodyPr/>
                    <a:lstStyle/>
                    <a:p>
                      <a:pPr algn="l" indent="0" marL="0">
                        <a:buNone/>
                      </a:pPr>
                      <a:r>
                        <a:rPr lang="en-US" sz="800" dirty="0">
                          <a:solidFill>
                            <a:srgbClr val="030A18"/>
                          </a:solidFill>
                        </a:rPr>
                        <a:t>8323562</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core-libs</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SaslInputStream.read()の戻り値範囲修正</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負の値を想定していたコードが動作変更する可能性</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r>
              <a:tr h="487680">
                <a:tc>
                  <a:txBody>
                    <a:bodyPr/>
                    <a:lstStyle/>
                    <a:p>
                      <a:pPr algn="l" indent="0" marL="0">
                        <a:buNone/>
                      </a:pPr>
                      <a:r>
                        <a:rPr lang="en-US" sz="800" dirty="0">
                          <a:solidFill>
                            <a:srgbClr val="030A18"/>
                          </a:solidFill>
                        </a:rPr>
                        <a:t>8325203</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tools</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Runtime.exec()で起動したプロセスがSystem.exit()で一緒に終了する問題を修正</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Windows環境の外部プロセス管理に重要</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r>
            </a:tbl>
          </a:graphicData>
        </a:graphic>
      </p:graphicFrame>
      <p:sp>
        <p:nvSpPr>
          <p:cNvPr id="4" name="Text 1"/>
          <p:cNvSpPr/>
          <p:nvPr/>
        </p:nvSpPr>
        <p:spPr>
          <a:xfrm>
            <a:off x="457200" y="4777740"/>
            <a:ext cx="8229600" cy="228600"/>
          </a:xfrm>
          <a:prstGeom prst="rect">
            <a:avLst/>
          </a:prstGeom>
          <a:noFill/>
          <a:ln/>
        </p:spPr>
        <p:txBody>
          <a:bodyPr wrap="square" lIns="0" tIns="0" rIns="0" bIns="0" rtlCol="0" anchor="ctr"/>
          <a:lstStyle/>
          <a:p>
            <a:pPr indent="0" marL="0">
              <a:buNone/>
            </a:pPr>
            <a:r>
              <a:rPr lang="en-US" sz="600" u="sng" dirty="0">
                <a:solidFill>
                  <a:srgbClr val="97B1DF"/>
                </a:solidFill>
                <a:hlinkClick r:id="rId1"/>
              </a:rPr>
              <a:t>[1]</a:t>
            </a:r>
            <a:pPr indent="0" marL="0">
              <a:buNone/>
            </a:pPr>
            <a:r>
              <a:rPr lang="en-US" sz="600" u="sng" dirty="0">
                <a:solidFill>
                  <a:srgbClr val="97B1DF"/>
                </a:solidFill>
                <a:hlinkClick r:id="rId2"/>
              </a:rPr>
              <a:t>[2]</a:t>
            </a:r>
            <a:pPr indent="0" marL="0">
              <a:buNone/>
            </a:pPr>
            <a:r>
              <a:rPr lang="en-US" sz="600" u="sng" dirty="0">
                <a:solidFill>
                  <a:srgbClr val="97B1DF"/>
                </a:solidFill>
                <a:hlinkClick r:id="rId3"/>
              </a:rPr>
              <a:t>[3]</a:t>
            </a:r>
            <a:endParaRPr lang="en-US" sz="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JDK 21.0.7 – 主な修正</a:t>
            </a:r>
            <a:endParaRPr lang="en-US" sz="2400" dirty="0"/>
          </a:p>
        </p:txBody>
      </p:sp>
      <p:graphicFrame>
        <p:nvGraphicFramePr>
          <p:cNvPr id="5" name="Table 0"/>
          <p:cNvGraphicFramePr>
            <a:graphicFrameLocks noGrp="1"/>
          </p:cNvGraphicFramePr>
          <p:nvPr>
            <p:extLst>
              <p:ext uri="{D42A27DB-BD31-4B8C-83A1-F6EECF244321}">
                <p14:modId xmlns:p14="http://schemas.microsoft.com/office/powerpoint/2010/main" val="1579011935"/>
              </p:ext>
            </p:extLst>
          </p:nvPr>
        </p:nvGraphicFramePr>
        <p:xfrm>
          <a:off x="274320" y="1188720"/>
          <a:ext cx="8595360" cy="2926080"/>
        </p:xfrm>
        <a:graphic>
          <a:graphicData uri="http://schemas.openxmlformats.org/drawingml/2006/table">
            <a:tbl>
              <a:tblPr/>
              <a:tblGrid>
                <a:gridCol w="1188720"/>
                <a:gridCol w="1463040"/>
                <a:gridCol w="3383280"/>
                <a:gridCol w="2560320"/>
              </a:tblGrid>
              <a:tr h="418011">
                <a:tc>
                  <a:txBody>
                    <a:bodyPr/>
                    <a:lstStyle/>
                    <a:p>
                      <a:pPr algn="l" indent="0" marL="0">
                        <a:buNone/>
                      </a:pPr>
                      <a:r>
                        <a:rPr lang="en-US" sz="800" b="1" dirty="0">
                          <a:solidFill>
                            <a:srgbClr val="FFFFFF"/>
                          </a:solidFill>
                        </a:rPr>
                        <a:t>Issue</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97B1DF"/>
                    </a:solidFill>
                  </a:tcPr>
                </a:tc>
                <a:tc>
                  <a:txBody>
                    <a:bodyPr/>
                    <a:lstStyle/>
                    <a:p>
                      <a:pPr algn="l" indent="0" marL="0">
                        <a:buNone/>
                      </a:pPr>
                      <a:r>
                        <a:rPr lang="en-US" sz="800" b="1" dirty="0">
                          <a:solidFill>
                            <a:srgbClr val="FFFFFF"/>
                          </a:solidFill>
                        </a:rPr>
                        <a:t>コンポーネント</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97B1DF"/>
                    </a:solidFill>
                  </a:tcPr>
                </a:tc>
                <a:tc>
                  <a:txBody>
                    <a:bodyPr/>
                    <a:lstStyle/>
                    <a:p>
                      <a:pPr algn="l" indent="0" marL="0">
                        <a:buNone/>
                      </a:pPr>
                      <a:r>
                        <a:rPr lang="en-US" sz="800" b="1" dirty="0">
                          <a:solidFill>
                            <a:srgbClr val="FFFFFF"/>
                          </a:solidFill>
                        </a:rPr>
                        <a:t>概要</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97B1DF"/>
                    </a:solidFill>
                  </a:tcPr>
                </a:tc>
                <a:tc>
                  <a:txBody>
                    <a:bodyPr/>
                    <a:lstStyle/>
                    <a:p>
                      <a:pPr algn="l" indent="0" marL="0">
                        <a:buNone/>
                      </a:pPr>
                      <a:r>
                        <a:rPr lang="en-US" sz="800" b="1" dirty="0">
                          <a:solidFill>
                            <a:srgbClr val="FFFFFF"/>
                          </a:solidFill>
                        </a:rPr>
                        <a:t>影響</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97B1DF"/>
                    </a:solidFill>
                  </a:tcPr>
                </a:tc>
              </a:tr>
              <a:tr h="418011">
                <a:tc>
                  <a:txBody>
                    <a:bodyPr/>
                    <a:lstStyle/>
                    <a:p>
                      <a:pPr algn="l" indent="0" marL="0">
                        <a:buNone/>
                      </a:pPr>
                      <a:r>
                        <a:rPr lang="en-US" sz="800" dirty="0">
                          <a:solidFill>
                            <a:srgbClr val="030A18"/>
                          </a:solidFill>
                        </a:rPr>
                        <a:t>8302111</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security-libs</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デシリアライゼーション時のデータ検証強化</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不正なオブジェクトが拒否されるようになり、InvalidObjectException発生リスク</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r>
              <a:tr h="418011">
                <a:tc>
                  <a:txBody>
                    <a:bodyPr/>
                    <a:lstStyle/>
                    <a:p>
                      <a:pPr algn="l" indent="0" marL="0">
                        <a:buNone/>
                      </a:pPr>
                      <a:r>
                        <a:rPr lang="en-US" sz="800" dirty="0">
                          <a:solidFill>
                            <a:srgbClr val="030A18"/>
                          </a:solidFill>
                        </a:rPr>
                        <a:t>8304701</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core-libs</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HTTP/1.1タイムアウトが後続リクエストを中断する問題を修正</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HttpClientでIOException発生率が減少</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r>
              <a:tr h="418011">
                <a:tc>
                  <a:txBody>
                    <a:bodyPr/>
                    <a:lstStyle/>
                    <a:p>
                      <a:pPr algn="l" indent="0" marL="0">
                        <a:buNone/>
                      </a:pPr>
                      <a:r>
                        <a:rPr lang="en-US" sz="800" dirty="0">
                          <a:solidFill>
                            <a:srgbClr val="030A18"/>
                          </a:solidFill>
                        </a:rPr>
                        <a:t>8311546</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security-libs</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.example.comのような名前制約の検証不具合を修正</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正しく署名チェーンが検証され、以前は拒否された証明書が受理される</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r>
              <a:tr h="418011">
                <a:tc>
                  <a:txBody>
                    <a:bodyPr/>
                    <a:lstStyle/>
                    <a:p>
                      <a:pPr algn="l" indent="0" marL="0">
                        <a:buNone/>
                      </a:pPr>
                      <a:r>
                        <a:rPr lang="en-US" sz="800" dirty="0">
                          <a:solidFill>
                            <a:srgbClr val="030A18"/>
                          </a:solidFill>
                        </a:rPr>
                        <a:t>8317808</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core-libs</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HTTP/2ストリームキャンセル時の競合状態修正</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稀なハングアップやリソースリークを防止</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r>
              <a:tr h="418011">
                <a:tc>
                  <a:txBody>
                    <a:bodyPr/>
                    <a:lstStyle/>
                    <a:p>
                      <a:pPr algn="l" indent="0" marL="0">
                        <a:buNone/>
                      </a:pPr>
                      <a:r>
                        <a:rPr lang="en-US" sz="800" dirty="0">
                          <a:solidFill>
                            <a:srgbClr val="030A18"/>
                          </a:solidFill>
                        </a:rPr>
                        <a:t>8347911</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client-libs</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PNGの圧縮テキスト展開サイズに上限設定</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巨大なiTXt/zTXtを持つPNG読み込みに影響し、メモリ保護</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r>
              <a:tr h="418011">
                <a:tc>
                  <a:txBody>
                    <a:bodyPr/>
                    <a:lstStyle/>
                    <a:p>
                      <a:pPr algn="l" indent="0" marL="0">
                        <a:buNone/>
                      </a:pPr>
                      <a:r>
                        <a:rPr lang="en-US" sz="800" dirty="0">
                          <a:solidFill>
                            <a:srgbClr val="030A18"/>
                          </a:solidFill>
                        </a:rPr>
                        <a:t>8348625</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client-libs</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Windows headless自動検出ロジックを以前の仕様に戻す</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c>
                  <a:txBody>
                    <a:bodyPr/>
                    <a:lstStyle/>
                    <a:p>
                      <a:pPr algn="l" indent="0" marL="0">
                        <a:buNone/>
                      </a:pPr>
                      <a:r>
                        <a:rPr lang="en-US" sz="800" dirty="0">
                          <a:solidFill>
                            <a:srgbClr val="030A18"/>
                          </a:solidFill>
                        </a:rPr>
                        <a:t>GUIテスト環境でのヘッドレス判定が変化する</a:t>
                      </a:r>
                      <a:endParaRPr lang="en-US" sz="800" dirty="0"/>
                    </a:p>
                  </a:txBody>
                  <a:tcPr marL="91440" marR="91440" marT="45720" marB="4572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tcPr>
                </a:tc>
              </a:tr>
            </a:tbl>
          </a:graphicData>
        </a:graphic>
      </p:graphicFrame>
      <p:sp>
        <p:nvSpPr>
          <p:cNvPr id="4" name="Text 1"/>
          <p:cNvSpPr/>
          <p:nvPr/>
        </p:nvSpPr>
        <p:spPr>
          <a:xfrm>
            <a:off x="457200" y="4777740"/>
            <a:ext cx="8229600" cy="228600"/>
          </a:xfrm>
          <a:prstGeom prst="rect">
            <a:avLst/>
          </a:prstGeom>
          <a:noFill/>
          <a:ln/>
        </p:spPr>
        <p:txBody>
          <a:bodyPr wrap="square" lIns="0" tIns="0" rIns="0" bIns="0" rtlCol="0" anchor="ctr"/>
          <a:lstStyle/>
          <a:p>
            <a:pPr indent="0" marL="0">
              <a:buNone/>
            </a:pPr>
            <a:r>
              <a:rPr lang="en-US" sz="600" u="sng" dirty="0">
                <a:solidFill>
                  <a:srgbClr val="97B1DF"/>
                </a:solidFill>
                <a:hlinkClick r:id="rId1"/>
              </a:rPr>
              <a:t>[1]</a:t>
            </a:r>
            <a:pPr indent="0" marL="0">
              <a:buNone/>
            </a:pPr>
            <a:r>
              <a:rPr lang="en-US" sz="600" u="sng" dirty="0">
                <a:solidFill>
                  <a:srgbClr val="97B1DF"/>
                </a:solidFill>
                <a:hlinkClick r:id="rId2"/>
              </a:rPr>
              <a:t>[2]</a:t>
            </a:r>
            <a:endParaRPr lang="en-US" sz="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JDK 21.0.8 – 主な修正</a:t>
            </a:r>
            <a:endParaRPr lang="en-US" sz="2400" dirty="0"/>
          </a:p>
        </p:txBody>
      </p:sp>
      <p:pic>
        <p:nvPicPr>
          <p:cNvPr id="3"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57200" y="1188720"/>
            <a:ext cx="274320" cy="274320"/>
          </a:xfrm>
          <a:prstGeom prst="rect">
            <a:avLst/>
          </a:prstGeom>
        </p:spPr>
      </p:pic>
      <p:sp>
        <p:nvSpPr>
          <p:cNvPr id="4" name="Text 1"/>
          <p:cNvSpPr/>
          <p:nvPr/>
        </p:nvSpPr>
        <p:spPr>
          <a:xfrm>
            <a:off x="777240" y="1188720"/>
            <a:ext cx="3657600" cy="274320"/>
          </a:xfrm>
          <a:prstGeom prst="rect">
            <a:avLst/>
          </a:prstGeom>
          <a:noFill/>
          <a:ln/>
        </p:spPr>
        <p:txBody>
          <a:bodyPr wrap="square" rtlCol="0" anchor="ctr"/>
          <a:lstStyle/>
          <a:p>
            <a:pPr indent="0" marL="0">
              <a:buNone/>
            </a:pPr>
            <a:r>
              <a:rPr lang="en-US" sz="1600" b="1" dirty="0">
                <a:solidFill>
                  <a:srgbClr val="030A18"/>
                </a:solidFill>
              </a:rPr>
              <a:t>リソース管理</a:t>
            </a:r>
            <a:endParaRPr lang="en-US" sz="1600" dirty="0"/>
          </a:p>
        </p:txBody>
      </p:sp>
      <p:sp>
        <p:nvSpPr>
          <p:cNvPr id="5" name="Text 2"/>
          <p:cNvSpPr/>
          <p:nvPr/>
        </p:nvSpPr>
        <p:spPr>
          <a:xfrm>
            <a:off x="777240" y="1463040"/>
            <a:ext cx="3657600" cy="1371600"/>
          </a:xfrm>
          <a:prstGeom prst="rect">
            <a:avLst/>
          </a:prstGeom>
          <a:noFill/>
          <a:ln/>
        </p:spPr>
        <p:txBody>
          <a:bodyPr wrap="square" lIns="1270" tIns="1270" rIns="1270" bIns="1270" rtlCol="0" anchor="ctr"/>
          <a:lstStyle/>
          <a:p>
            <a:pPr indent="0" marL="0">
              <a:buNone/>
            </a:pPr>
            <a:r>
              <a:rPr lang="en-US" sz="1200" dirty="0">
                <a:solidFill>
                  <a:srgbClr val="030A18"/>
                </a:solidFill>
              </a:rPr>
              <a:t>• BufferedWriterやGZIPInputStreamのリソースリークを解消
</a:t>
            </a:r>
            <a:pPr indent="0" marL="0">
              <a:buNone/>
            </a:pPr>
            <a:r>
              <a:rPr lang="en-US" sz="1200" dirty="0">
                <a:solidFill>
                  <a:srgbClr val="030A18"/>
                </a:solidFill>
              </a:rPr>
              <a:t>• ForkJoinPoolワーカースレッド管理の競合を修正
</a:t>
            </a:r>
            <a:endParaRPr lang="en-US" sz="1200" dirty="0"/>
          </a:p>
        </p:txBody>
      </p:sp>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72000" y="1188720"/>
            <a:ext cx="274320" cy="274320"/>
          </a:xfrm>
          <a:prstGeom prst="rect">
            <a:avLst/>
          </a:prstGeom>
        </p:spPr>
      </p:pic>
      <p:sp>
        <p:nvSpPr>
          <p:cNvPr id="7" name="Text 3"/>
          <p:cNvSpPr/>
          <p:nvPr/>
        </p:nvSpPr>
        <p:spPr>
          <a:xfrm>
            <a:off x="4892040" y="1188720"/>
            <a:ext cx="3657600" cy="274320"/>
          </a:xfrm>
          <a:prstGeom prst="rect">
            <a:avLst/>
          </a:prstGeom>
          <a:noFill/>
          <a:ln/>
        </p:spPr>
        <p:txBody>
          <a:bodyPr wrap="square" rtlCol="0" anchor="ctr"/>
          <a:lstStyle/>
          <a:p>
            <a:pPr indent="0" marL="0">
              <a:buNone/>
            </a:pPr>
            <a:r>
              <a:rPr lang="en-US" sz="1600" b="1" dirty="0">
                <a:solidFill>
                  <a:srgbClr val="030A18"/>
                </a:solidFill>
              </a:rPr>
              <a:t>セキュリティ・PKI</a:t>
            </a:r>
            <a:endParaRPr lang="en-US" sz="1600" dirty="0"/>
          </a:p>
        </p:txBody>
      </p:sp>
      <p:sp>
        <p:nvSpPr>
          <p:cNvPr id="8" name="Text 4"/>
          <p:cNvSpPr/>
          <p:nvPr/>
        </p:nvSpPr>
        <p:spPr>
          <a:xfrm>
            <a:off x="4892040" y="1463040"/>
            <a:ext cx="3657600" cy="1371600"/>
          </a:xfrm>
          <a:prstGeom prst="rect">
            <a:avLst/>
          </a:prstGeom>
          <a:noFill/>
          <a:ln/>
        </p:spPr>
        <p:txBody>
          <a:bodyPr wrap="square" lIns="1270" tIns="1270" rIns="1270" bIns="1270" rtlCol="0" anchor="ctr"/>
          <a:lstStyle/>
          <a:p>
            <a:pPr indent="0" marL="0">
              <a:buNone/>
            </a:pPr>
            <a:r>
              <a:rPr lang="en-US" sz="1200" dirty="0">
                <a:solidFill>
                  <a:srgbClr val="030A18"/>
                </a:solidFill>
              </a:rPr>
              <a:t>• 複数のCRL配布ポイントへのフォールバックを追加
</a:t>
            </a:r>
            <a:pPr indent="0" marL="0">
              <a:buNone/>
            </a:pPr>
            <a:r>
              <a:rPr lang="en-US" sz="1200" dirty="0">
                <a:solidFill>
                  <a:srgbClr val="030A18"/>
                </a:solidFill>
              </a:rPr>
              <a:t>• PKCS12KeyStoreのスレッドセーフ化
</a:t>
            </a:r>
            <a:pPr indent="0" marL="0">
              <a:buNone/>
            </a:pPr>
            <a:r>
              <a:rPr lang="en-US" sz="1200" dirty="0">
                <a:solidFill>
                  <a:srgbClr val="030A18"/>
                </a:solidFill>
              </a:rPr>
              <a:t>• 無効なセキュリティサービス要求のNPEをnull返却に変更
</a:t>
            </a:r>
            <a:endParaRPr lang="en-US" sz="1200" dirty="0"/>
          </a:p>
        </p:txBody>
      </p:sp>
      <p:pic>
        <p:nvPicPr>
          <p:cNvPr id="9"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7200" y="3017520"/>
            <a:ext cx="274320" cy="274320"/>
          </a:xfrm>
          <a:prstGeom prst="rect">
            <a:avLst/>
          </a:prstGeom>
        </p:spPr>
      </p:pic>
      <p:sp>
        <p:nvSpPr>
          <p:cNvPr id="10" name="Text 5"/>
          <p:cNvSpPr/>
          <p:nvPr/>
        </p:nvSpPr>
        <p:spPr>
          <a:xfrm>
            <a:off x="777240" y="3017520"/>
            <a:ext cx="3657600" cy="274320"/>
          </a:xfrm>
          <a:prstGeom prst="rect">
            <a:avLst/>
          </a:prstGeom>
          <a:noFill/>
          <a:ln/>
        </p:spPr>
        <p:txBody>
          <a:bodyPr wrap="square" rtlCol="0" anchor="ctr"/>
          <a:lstStyle/>
          <a:p>
            <a:pPr indent="0" marL="0">
              <a:buNone/>
            </a:pPr>
            <a:r>
              <a:rPr lang="en-US" sz="1600" b="1" dirty="0">
                <a:solidFill>
                  <a:srgbClr val="030A18"/>
                </a:solidFill>
              </a:rPr>
              <a:t>並行処理・API</a:t>
            </a:r>
            <a:endParaRPr lang="en-US" sz="1600" dirty="0"/>
          </a:p>
        </p:txBody>
      </p:sp>
      <p:sp>
        <p:nvSpPr>
          <p:cNvPr id="11" name="Text 6"/>
          <p:cNvSpPr/>
          <p:nvPr/>
        </p:nvSpPr>
        <p:spPr>
          <a:xfrm>
            <a:off x="777240" y="3291840"/>
            <a:ext cx="3657600" cy="1371600"/>
          </a:xfrm>
          <a:prstGeom prst="rect">
            <a:avLst/>
          </a:prstGeom>
          <a:noFill/>
          <a:ln/>
        </p:spPr>
        <p:txBody>
          <a:bodyPr wrap="square" lIns="1270" tIns="1270" rIns="1270" bIns="1270" rtlCol="0" anchor="ctr"/>
          <a:lstStyle/>
          <a:p>
            <a:pPr indent="0" marL="0">
              <a:buNone/>
            </a:pPr>
            <a:r>
              <a:rPr lang="en-US" sz="1200" dirty="0">
                <a:solidFill>
                  <a:srgbClr val="030A18"/>
                </a:solidFill>
              </a:rPr>
              <a:t>• 構造化並行性の例外メッセージを改善
</a:t>
            </a:r>
            <a:pPr indent="0" marL="0">
              <a:buNone/>
            </a:pPr>
            <a:r>
              <a:rPr lang="en-US" sz="1200" dirty="0">
                <a:solidFill>
                  <a:srgbClr val="030A18"/>
                </a:solidFill>
              </a:rPr>
              <a:t>• Collections.rotateのオーバーフロー修正
</a:t>
            </a:r>
            <a:pPr indent="0" marL="0">
              <a:buNone/>
            </a:pPr>
            <a:r>
              <a:rPr lang="en-US" sz="1200" dirty="0">
                <a:solidFill>
                  <a:srgbClr val="030A18"/>
                </a:solidFill>
              </a:rPr>
              <a:t>• HttpClientのHTTP/2 GOAWAY処理を正しく処理
</a:t>
            </a:r>
            <a:pPr indent="0" marL="0">
              <a:buNone/>
            </a:pPr>
            <a:r>
              <a:rPr lang="en-US" sz="1200" dirty="0">
                <a:solidFill>
                  <a:srgbClr val="030A18"/>
                </a:solidFill>
              </a:rPr>
              <a:t>• Desktop.browse()のJNI COM初期化リグレッション修正
</a:t>
            </a:r>
            <a:endParaRPr lang="en-US" sz="1200" dirty="0"/>
          </a:p>
        </p:txBody>
      </p:sp>
      <p:pic>
        <p:nvPicPr>
          <p:cNvPr id="12"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72000" y="3017520"/>
            <a:ext cx="274320" cy="274320"/>
          </a:xfrm>
          <a:prstGeom prst="rect">
            <a:avLst/>
          </a:prstGeom>
        </p:spPr>
      </p:pic>
      <p:sp>
        <p:nvSpPr>
          <p:cNvPr id="13" name="Text 7"/>
          <p:cNvSpPr/>
          <p:nvPr/>
        </p:nvSpPr>
        <p:spPr>
          <a:xfrm>
            <a:off x="4892040" y="3017520"/>
            <a:ext cx="3657600" cy="274320"/>
          </a:xfrm>
          <a:prstGeom prst="rect">
            <a:avLst/>
          </a:prstGeom>
          <a:noFill/>
          <a:ln/>
        </p:spPr>
        <p:txBody>
          <a:bodyPr wrap="square" rtlCol="0" anchor="ctr"/>
          <a:lstStyle/>
          <a:p>
            <a:pPr indent="0" marL="0">
              <a:buNone/>
            </a:pPr>
            <a:r>
              <a:rPr lang="en-US" sz="1600" b="1" dirty="0">
                <a:solidFill>
                  <a:srgbClr val="030A18"/>
                </a:solidFill>
              </a:rPr>
              <a:t>その他のバグ修正</a:t>
            </a:r>
            <a:endParaRPr lang="en-US" sz="1600" dirty="0"/>
          </a:p>
        </p:txBody>
      </p:sp>
      <p:sp>
        <p:nvSpPr>
          <p:cNvPr id="14" name="Text 8"/>
          <p:cNvSpPr/>
          <p:nvPr/>
        </p:nvSpPr>
        <p:spPr>
          <a:xfrm>
            <a:off x="4892040" y="3291840"/>
            <a:ext cx="3657600" cy="1371600"/>
          </a:xfrm>
          <a:prstGeom prst="rect">
            <a:avLst/>
          </a:prstGeom>
          <a:noFill/>
          <a:ln/>
        </p:spPr>
        <p:txBody>
          <a:bodyPr wrap="square" lIns="1270" tIns="1270" rIns="1270" bIns="1270" rtlCol="0" anchor="ctr"/>
          <a:lstStyle/>
          <a:p>
            <a:pPr indent="0" marL="0">
              <a:buNone/>
            </a:pPr>
            <a:r>
              <a:rPr lang="en-US" sz="1200" dirty="0">
                <a:solidFill>
                  <a:srgbClr val="030A18"/>
                </a:solidFill>
              </a:rPr>
              <a:t>• 型アノテーションの読み込み誤りを修正
</a:t>
            </a:r>
            <a:pPr indent="0" marL="0">
              <a:buNone/>
            </a:pPr>
            <a:r>
              <a:rPr lang="en-US" sz="1200" dirty="0">
                <a:solidFill>
                  <a:srgbClr val="030A18"/>
                </a:solidFill>
              </a:rPr>
              <a:t>• Integer.numberOfLeadingZerosの誤った結果を修正
</a:t>
            </a:r>
            <a:endParaRPr lang="en-US" sz="1200" dirty="0"/>
          </a:p>
        </p:txBody>
      </p:sp>
      <p:sp>
        <p:nvSpPr>
          <p:cNvPr id="15" name="Text 9"/>
          <p:cNvSpPr/>
          <p:nvPr/>
        </p:nvSpPr>
        <p:spPr>
          <a:xfrm>
            <a:off x="457200" y="4777740"/>
            <a:ext cx="8229600" cy="228600"/>
          </a:xfrm>
          <a:prstGeom prst="rect">
            <a:avLst/>
          </a:prstGeom>
          <a:noFill/>
          <a:ln/>
        </p:spPr>
        <p:txBody>
          <a:bodyPr wrap="square" lIns="0" tIns="0" rIns="0" bIns="0" rtlCol="0" anchor="ctr"/>
          <a:lstStyle/>
          <a:p>
            <a:pPr indent="0" marL="0">
              <a:buNone/>
            </a:pPr>
            <a:r>
              <a:rPr lang="en-US" sz="600" u="sng" dirty="0">
                <a:solidFill>
                  <a:srgbClr val="97B1DF"/>
                </a:solidFill>
                <a:hlinkClick r:id="rId9"/>
              </a:rPr>
              <a:t>[1]</a:t>
            </a:r>
            <a:pPr indent="0" marL="0">
              <a:buNone/>
            </a:pPr>
            <a:r>
              <a:rPr lang="en-US" sz="600" u="sng" dirty="0">
                <a:solidFill>
                  <a:srgbClr val="97B1DF"/>
                </a:solidFill>
                <a:hlinkClick r:id="rId10"/>
              </a:rPr>
              <a:t>[2]</a:t>
            </a:r>
            <a:pPr indent="0" marL="0">
              <a:buNone/>
            </a:pPr>
            <a:r>
              <a:rPr lang="en-US" sz="600" u="sng" dirty="0">
                <a:solidFill>
                  <a:srgbClr val="97B1DF"/>
                </a:solidFill>
                <a:hlinkClick r:id="rId11"/>
              </a:rPr>
              <a:t>[3]</a:t>
            </a:r>
            <a:pPr indent="0" marL="0">
              <a:buNone/>
            </a:pPr>
            <a:r>
              <a:rPr lang="en-US" sz="600" u="sng" dirty="0">
                <a:solidFill>
                  <a:srgbClr val="97B1DF"/>
                </a:solidFill>
                <a:hlinkClick r:id="rId12"/>
              </a:rPr>
              <a:t>[4]</a:t>
            </a:r>
            <a:pPr indent="0" marL="0">
              <a:buNone/>
            </a:pPr>
            <a:r>
              <a:rPr lang="en-US" sz="600" u="sng" dirty="0">
                <a:solidFill>
                  <a:srgbClr val="97B1DF"/>
                </a:solidFill>
                <a:hlinkClick r:id="rId13"/>
              </a:rPr>
              <a:t>[5]</a:t>
            </a:r>
            <a:pPr indent="0" marL="0">
              <a:buNone/>
            </a:pPr>
            <a:r>
              <a:rPr lang="en-US" sz="600" u="sng" dirty="0">
                <a:solidFill>
                  <a:srgbClr val="97B1DF"/>
                </a:solidFill>
                <a:hlinkClick r:id="rId14"/>
              </a:rPr>
              <a:t>[6]</a:t>
            </a:r>
            <a:pPr indent="0" marL="0">
              <a:buNone/>
            </a:pPr>
            <a:r>
              <a:rPr lang="en-US" sz="600" u="sng" dirty="0">
                <a:solidFill>
                  <a:srgbClr val="97B1DF"/>
                </a:solidFill>
                <a:hlinkClick r:id="rId15"/>
              </a:rPr>
              <a:t>[7]</a:t>
            </a:r>
            <a:pPr indent="0" marL="0">
              <a:buNone/>
            </a:pPr>
            <a:r>
              <a:rPr lang="en-US" sz="600" u="sng" dirty="0">
                <a:solidFill>
                  <a:srgbClr val="97B1DF"/>
                </a:solidFill>
                <a:hlinkClick r:id="rId16"/>
              </a:rPr>
              <a:t>[8]</a:t>
            </a:r>
            <a:pPr indent="0" marL="0">
              <a:buNone/>
            </a:pPr>
            <a:r>
              <a:rPr lang="en-US" sz="600" u="sng" dirty="0">
                <a:solidFill>
                  <a:srgbClr val="97B1DF"/>
                </a:solidFill>
                <a:hlinkClick r:id="rId17"/>
              </a:rPr>
              <a:t>[9]</a:t>
            </a:r>
            <a:endParaRPr lang="en-US" sz="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カテゴリ別修正数の比較</a:t>
            </a:r>
            <a:endParaRPr lang="en-US" sz="2400" dirty="0"/>
          </a:p>
        </p:txBody>
      </p:sp>
      <p:graphicFrame>
        <p:nvGraphicFramePr>
          <p:cNvPr id="3" name="Chart 0" descr=""/>
          <p:cNvGraphicFramePr/>
          <p:nvPr/>
        </p:nvGraphicFramePr>
        <p:xfrm>
          <a:off x="640080" y="1554480"/>
          <a:ext cx="7863840" cy="2377440"/>
        </p:xfrm>
        <a:graphic xmlns:a="http://schemas.openxmlformats.org/drawingml/2006/main">
          <a:graphicData uri="http://schemas.openxmlformats.org/drawingml/2006/chart">
            <c:chart xmlns:c="http://schemas.openxmlformats.org/drawingml/2006/chart" r:id="rId1"/>
          </a:graphicData>
        </a:graphic>
      </p:graphicFrame>
      <p:sp>
        <p:nvSpPr>
          <p:cNvPr id="4" name="Shape 1"/>
          <p:cNvSpPr/>
          <p:nvPr/>
        </p:nvSpPr>
        <p:spPr>
          <a:xfrm>
            <a:off x="914400" y="4023360"/>
            <a:ext cx="228600" cy="228600"/>
          </a:xfrm>
          <a:prstGeom prst="rect">
            <a:avLst/>
          </a:prstGeom>
          <a:solidFill>
            <a:srgbClr val="97B1DF"/>
          </a:solidFill>
          <a:ln w="12700">
            <a:solidFill>
              <a:srgbClr val="97B1DF"/>
            </a:solidFill>
            <a:prstDash val="solid"/>
          </a:ln>
        </p:spPr>
        <p:txBody>
          <a:bodyPr/>
          <a:p/>
        </p:txBody>
      </p:sp>
      <p:sp>
        <p:nvSpPr>
          <p:cNvPr id="5" name="Text 2"/>
          <p:cNvSpPr/>
          <p:nvPr/>
        </p:nvSpPr>
        <p:spPr>
          <a:xfrm>
            <a:off x="1188720" y="4023360"/>
            <a:ext cx="1280160" cy="228600"/>
          </a:xfrm>
          <a:prstGeom prst="rect">
            <a:avLst/>
          </a:prstGeom>
          <a:noFill/>
          <a:ln/>
        </p:spPr>
        <p:txBody>
          <a:bodyPr wrap="square" rtlCol="0" anchor="ctr"/>
          <a:lstStyle/>
          <a:p>
            <a:pPr indent="0" marL="0">
              <a:buNone/>
            </a:pPr>
            <a:r>
              <a:rPr lang="en-US" sz="1200" dirty="0">
                <a:solidFill>
                  <a:srgbClr val="030A18"/>
                </a:solidFill>
              </a:rPr>
              <a:t>21.0.6</a:t>
            </a:r>
            <a:endParaRPr lang="en-US" sz="1200" dirty="0"/>
          </a:p>
        </p:txBody>
      </p:sp>
      <p:sp>
        <p:nvSpPr>
          <p:cNvPr id="6" name="Shape 3"/>
          <p:cNvSpPr/>
          <p:nvPr/>
        </p:nvSpPr>
        <p:spPr>
          <a:xfrm>
            <a:off x="3108960" y="4023360"/>
            <a:ext cx="228600" cy="228600"/>
          </a:xfrm>
          <a:prstGeom prst="rect">
            <a:avLst/>
          </a:prstGeom>
          <a:solidFill>
            <a:srgbClr val="A4B6B8"/>
          </a:solidFill>
          <a:ln w="12700">
            <a:solidFill>
              <a:srgbClr val="A4B6B8"/>
            </a:solidFill>
            <a:prstDash val="solid"/>
          </a:ln>
        </p:spPr>
        <p:txBody>
          <a:bodyPr/>
          <a:p/>
        </p:txBody>
      </p:sp>
      <p:sp>
        <p:nvSpPr>
          <p:cNvPr id="7" name="Text 4"/>
          <p:cNvSpPr/>
          <p:nvPr/>
        </p:nvSpPr>
        <p:spPr>
          <a:xfrm>
            <a:off x="3383280" y="4023360"/>
            <a:ext cx="1280160" cy="228600"/>
          </a:xfrm>
          <a:prstGeom prst="rect">
            <a:avLst/>
          </a:prstGeom>
          <a:noFill/>
          <a:ln/>
        </p:spPr>
        <p:txBody>
          <a:bodyPr wrap="square" rtlCol="0" anchor="ctr"/>
          <a:lstStyle/>
          <a:p>
            <a:pPr indent="0" marL="0">
              <a:buNone/>
            </a:pPr>
            <a:r>
              <a:rPr lang="en-US" sz="1200" dirty="0">
                <a:solidFill>
                  <a:srgbClr val="030A18"/>
                </a:solidFill>
              </a:rPr>
              <a:t>21.0.7</a:t>
            </a:r>
            <a:endParaRPr lang="en-US" sz="1200" dirty="0"/>
          </a:p>
        </p:txBody>
      </p:sp>
      <p:sp>
        <p:nvSpPr>
          <p:cNvPr id="8" name="Shape 5"/>
          <p:cNvSpPr/>
          <p:nvPr/>
        </p:nvSpPr>
        <p:spPr>
          <a:xfrm>
            <a:off x="5303520" y="4023360"/>
            <a:ext cx="228600" cy="228600"/>
          </a:xfrm>
          <a:prstGeom prst="rect">
            <a:avLst/>
          </a:prstGeom>
          <a:solidFill>
            <a:srgbClr val="030A18"/>
          </a:solidFill>
          <a:ln w="12700">
            <a:solidFill>
              <a:srgbClr val="030A18"/>
            </a:solidFill>
            <a:prstDash val="solid"/>
          </a:ln>
        </p:spPr>
        <p:txBody>
          <a:bodyPr/>
          <a:p/>
        </p:txBody>
      </p:sp>
      <p:sp>
        <p:nvSpPr>
          <p:cNvPr id="9" name="Text 6"/>
          <p:cNvSpPr/>
          <p:nvPr/>
        </p:nvSpPr>
        <p:spPr>
          <a:xfrm>
            <a:off x="5577840" y="4023360"/>
            <a:ext cx="1280160" cy="228600"/>
          </a:xfrm>
          <a:prstGeom prst="rect">
            <a:avLst/>
          </a:prstGeom>
          <a:noFill/>
          <a:ln/>
        </p:spPr>
        <p:txBody>
          <a:bodyPr wrap="square" rtlCol="0" anchor="ctr"/>
          <a:lstStyle/>
          <a:p>
            <a:pPr indent="0" marL="0">
              <a:buNone/>
            </a:pPr>
            <a:r>
              <a:rPr lang="en-US" sz="1200" dirty="0">
                <a:solidFill>
                  <a:srgbClr val="030A18"/>
                </a:solidFill>
              </a:rPr>
              <a:t>21.0.8</a:t>
            </a:r>
            <a:endParaRPr lang="en-US" sz="1200" dirty="0"/>
          </a:p>
        </p:txBody>
      </p:sp>
      <p:sp>
        <p:nvSpPr>
          <p:cNvPr id="10" name="Text 7"/>
          <p:cNvSpPr/>
          <p:nvPr/>
        </p:nvSpPr>
        <p:spPr>
          <a:xfrm>
            <a:off x="640080" y="4389120"/>
            <a:ext cx="7863840" cy="365760"/>
          </a:xfrm>
          <a:prstGeom prst="rect">
            <a:avLst/>
          </a:prstGeom>
          <a:noFill/>
          <a:ln/>
        </p:spPr>
        <p:txBody>
          <a:bodyPr wrap="square" rtlCol="0" anchor="ctr"/>
          <a:lstStyle/>
          <a:p>
            <a:pPr indent="0" marL="0">
              <a:buNone/>
            </a:pPr>
            <a:r>
              <a:rPr lang="en-US" sz="800" dirty="0">
                <a:solidFill>
                  <a:srgbClr val="97B1DF"/>
                </a:solidFill>
              </a:rPr>
              <a:t>セキュリティ=Security, 通信=Network, コア/性能=Core/Perf, その他=Other</a:t>
            </a:r>
            <a:endParaRPr lang="en-US" sz="800" dirty="0"/>
          </a:p>
        </p:txBody>
      </p:sp>
      <p:sp>
        <p:nvSpPr>
          <p:cNvPr id="11" name="Text 8"/>
          <p:cNvSpPr/>
          <p:nvPr/>
        </p:nvSpPr>
        <p:spPr>
          <a:xfrm>
            <a:off x="457200" y="4777740"/>
            <a:ext cx="8229600" cy="228600"/>
          </a:xfrm>
          <a:prstGeom prst="rect">
            <a:avLst/>
          </a:prstGeom>
          <a:noFill/>
          <a:ln/>
        </p:spPr>
        <p:txBody>
          <a:bodyPr wrap="square" lIns="0" tIns="0" rIns="0" bIns="0" rtlCol="0" anchor="ctr"/>
          <a:lstStyle/>
          <a:p>
            <a:pPr indent="0" marL="0">
              <a:buNone/>
            </a:pPr>
            <a:r>
              <a:rPr lang="en-US" sz="600" u="sng" dirty="0">
                <a:solidFill>
                  <a:srgbClr val="97B1DF"/>
                </a:solidFill>
                <a:hlinkClick r:id="rId2"/>
              </a:rPr>
              <a:t>[1]</a:t>
            </a:r>
            <a:pPr indent="0" marL="0">
              <a:buNone/>
            </a:pPr>
            <a:r>
              <a:rPr lang="en-US" sz="600" u="sng" dirty="0">
                <a:solidFill>
                  <a:srgbClr val="97B1DF"/>
                </a:solidFill>
                <a:hlinkClick r:id="rId3"/>
              </a:rPr>
              <a:t>[2]</a:t>
            </a:r>
            <a:endParaRPr lang="en-US" sz="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結論と推奨事項</a:t>
            </a:r>
            <a:endParaRPr lang="en-US" sz="2400" dirty="0"/>
          </a:p>
        </p:txBody>
      </p:sp>
      <p:sp>
        <p:nvSpPr>
          <p:cNvPr id="3" name="Text 1"/>
          <p:cNvSpPr/>
          <p:nvPr/>
        </p:nvSpPr>
        <p:spPr>
          <a:xfrm>
            <a:off x="548640" y="1280160"/>
            <a:ext cx="8229600" cy="731520"/>
          </a:xfrm>
          <a:prstGeom prst="rect">
            <a:avLst/>
          </a:prstGeom>
          <a:noFill/>
          <a:ln/>
        </p:spPr>
        <p:txBody>
          <a:bodyPr wrap="square" rtlCol="0" anchor="ctr"/>
          <a:lstStyle/>
          <a:p>
            <a:pPr indent="0" marL="0">
              <a:buNone/>
            </a:pPr>
            <a:r>
              <a:rPr lang="en-US" sz="1600" b="1" dirty="0">
                <a:solidFill>
                  <a:srgbClr val="030A18"/>
                </a:solidFill>
              </a:rPr>
              <a:t>• HTTPクライアント通信の検証
</a:t>
            </a:r>
            <a:pPr indent="0" marL="0">
              <a:buNone/>
            </a:pPr>
            <a:r>
              <a:rPr lang="en-US" sz="1200" dirty="0">
                <a:solidFill>
                  <a:srgbClr val="030A18"/>
                </a:solidFill>
              </a:rPr>
              <a:t>タイムアウト処理やGOAWAYフレームの挙動が変わっているため、エラーハンドリングを再テストする。</a:t>
            </a:r>
            <a:endParaRPr lang="en-US" sz="1600" dirty="0"/>
          </a:p>
        </p:txBody>
      </p:sp>
      <p:sp>
        <p:nvSpPr>
          <p:cNvPr id="4" name="Text 2"/>
          <p:cNvSpPr/>
          <p:nvPr/>
        </p:nvSpPr>
        <p:spPr>
          <a:xfrm>
            <a:off x="548640" y="2103120"/>
            <a:ext cx="8229600" cy="731520"/>
          </a:xfrm>
          <a:prstGeom prst="rect">
            <a:avLst/>
          </a:prstGeom>
          <a:noFill/>
          <a:ln/>
        </p:spPr>
        <p:txBody>
          <a:bodyPr wrap="square" rtlCol="0" anchor="ctr"/>
          <a:lstStyle/>
          <a:p>
            <a:pPr indent="0" marL="0">
              <a:buNone/>
            </a:pPr>
            <a:r>
              <a:rPr lang="en-US" sz="1600" b="1" dirty="0">
                <a:solidFill>
                  <a:srgbClr val="030A18"/>
                </a:solidFill>
              </a:rPr>
              <a:t>• Windows外部プロセス連携
</a:t>
            </a:r>
            <a:pPr indent="0" marL="0">
              <a:buNone/>
            </a:pPr>
            <a:r>
              <a:rPr lang="en-US" sz="1200" dirty="0">
                <a:solidFill>
                  <a:srgbClr val="030A18"/>
                </a:solidFill>
              </a:rPr>
              <a:t>Runtime.exec()のプロセス終了挙動が修正されたため、プロセスのライフサイクル管理を確認する。</a:t>
            </a:r>
            <a:endParaRPr lang="en-US" sz="1600" dirty="0"/>
          </a:p>
        </p:txBody>
      </p:sp>
      <p:sp>
        <p:nvSpPr>
          <p:cNvPr id="5" name="Text 3"/>
          <p:cNvSpPr/>
          <p:nvPr/>
        </p:nvSpPr>
        <p:spPr>
          <a:xfrm>
            <a:off x="548640" y="2926080"/>
            <a:ext cx="8229600" cy="731520"/>
          </a:xfrm>
          <a:prstGeom prst="rect">
            <a:avLst/>
          </a:prstGeom>
          <a:noFill/>
          <a:ln/>
        </p:spPr>
        <p:txBody>
          <a:bodyPr wrap="square" rtlCol="0" anchor="ctr"/>
          <a:lstStyle/>
          <a:p>
            <a:pPr indent="0" marL="0">
              <a:buNone/>
            </a:pPr>
            <a:r>
              <a:rPr lang="en-US" sz="1600" b="1" dirty="0">
                <a:solidFill>
                  <a:srgbClr val="030A18"/>
                </a:solidFill>
              </a:rPr>
              <a:t>• PKI/証明書検証
</a:t>
            </a:r>
            <a:pPr indent="0" marL="0">
              <a:buNone/>
            </a:pPr>
            <a:r>
              <a:rPr lang="en-US" sz="1200" dirty="0">
                <a:solidFill>
                  <a:srgbClr val="030A18"/>
                </a:solidFill>
              </a:rPr>
              <a:t>CRLフォールバックや名前制約の修正により検証結果が変化する可能性があるので、認証関連の再検証が必要。</a:t>
            </a:r>
            <a:endParaRPr lang="en-US" sz="1600" dirty="0"/>
          </a:p>
        </p:txBody>
      </p:sp>
      <p:sp>
        <p:nvSpPr>
          <p:cNvPr id="6" name="Text 4"/>
          <p:cNvSpPr/>
          <p:nvPr/>
        </p:nvSpPr>
        <p:spPr>
          <a:xfrm>
            <a:off x="548640" y="3749040"/>
            <a:ext cx="8229600" cy="731520"/>
          </a:xfrm>
          <a:prstGeom prst="rect">
            <a:avLst/>
          </a:prstGeom>
          <a:noFill/>
          <a:ln/>
        </p:spPr>
        <p:txBody>
          <a:bodyPr wrap="square" rtlCol="0" anchor="ctr"/>
          <a:lstStyle/>
          <a:p>
            <a:pPr indent="0" marL="0">
              <a:buNone/>
            </a:pPr>
            <a:r>
              <a:rPr lang="en-US" sz="1600" b="1" dirty="0">
                <a:solidFill>
                  <a:srgbClr val="030A18"/>
                </a:solidFill>
              </a:rPr>
              <a:t>• 演算・並列アルゴリズム
</a:t>
            </a:r>
            <a:pPr indent="0" marL="0">
              <a:buNone/>
            </a:pPr>
            <a:r>
              <a:rPr lang="en-US" sz="1200" dirty="0">
                <a:solidFill>
                  <a:srgbClr val="030A18"/>
                </a:solidFill>
              </a:rPr>
              <a:t>Integer.numberOfLeadingZerosやForkJoinPoolの変更が影響するため、高負荷な並行処理やビット演算ロジックを確認する。</a:t>
            </a:r>
            <a:endParaRPr lang="en-US" sz="1600" dirty="0"/>
          </a:p>
        </p:txBody>
      </p:sp>
      <p:sp>
        <p:nvSpPr>
          <p:cNvPr id="7" name="Text 5"/>
          <p:cNvSpPr/>
          <p:nvPr/>
        </p:nvSpPr>
        <p:spPr>
          <a:xfrm>
            <a:off x="548640" y="4572000"/>
            <a:ext cx="8229600" cy="731520"/>
          </a:xfrm>
          <a:prstGeom prst="rect">
            <a:avLst/>
          </a:prstGeom>
          <a:noFill/>
          <a:ln/>
        </p:spPr>
        <p:txBody>
          <a:bodyPr wrap="square" rtlCol="0" anchor="ctr"/>
          <a:lstStyle/>
          <a:p>
            <a:pPr indent="0" marL="0">
              <a:buNone/>
            </a:pPr>
            <a:r>
              <a:rPr lang="en-US" sz="1600" b="1" dirty="0">
                <a:solidFill>
                  <a:srgbClr val="030A18"/>
                </a:solidFill>
              </a:rPr>
              <a:t>• GUI/テスト環境
</a:t>
            </a:r>
            <a:pPr indent="0" marL="0">
              <a:buNone/>
            </a:pPr>
            <a:r>
              <a:rPr lang="en-US" sz="1200" dirty="0">
                <a:solidFill>
                  <a:srgbClr val="030A18"/>
                </a:solidFill>
              </a:rPr>
              <a:t>ヘッドレスモードやアクセシビリティAPIの挙動が変更されているため、GUI自動テストとスクリーンリーダー対応を再確認する。</a:t>
            </a:r>
            <a:endParaRPr lang="en-US" sz="1600" dirty="0"/>
          </a:p>
        </p:txBody>
      </p:sp>
      <p:sp>
        <p:nvSpPr>
          <p:cNvPr id="8" name="Text 6"/>
          <p:cNvSpPr/>
          <p:nvPr/>
        </p:nvSpPr>
        <p:spPr>
          <a:xfrm>
            <a:off x="457200" y="4777740"/>
            <a:ext cx="8229600" cy="228600"/>
          </a:xfrm>
          <a:prstGeom prst="rect">
            <a:avLst/>
          </a:prstGeom>
          <a:noFill/>
          <a:ln/>
        </p:spPr>
        <p:txBody>
          <a:bodyPr wrap="square" lIns="0" tIns="0" rIns="0" bIns="0" rtlCol="0" anchor="ctr"/>
          <a:lstStyle/>
          <a:p>
            <a:pPr indent="0" marL="0">
              <a:buNone/>
            </a:pPr>
            <a:r>
              <a:rPr lang="en-US" sz="600" u="sng" dirty="0">
                <a:solidFill>
                  <a:srgbClr val="97B1DF"/>
                </a:solidFill>
                <a:hlinkClick r:id="rId1"/>
              </a:rPr>
              <a:t>[1]</a:t>
            </a:r>
            <a:pPr indent="0" marL="0">
              <a:buNone/>
            </a:pPr>
            <a:r>
              <a:rPr lang="en-US" sz="600" u="sng" dirty="0">
                <a:solidFill>
                  <a:srgbClr val="97B1DF"/>
                </a:solidFill>
                <a:hlinkClick r:id="rId2"/>
              </a:rPr>
              <a:t>[2]</a:t>
            </a:r>
            <a:pPr indent="0" marL="0">
              <a:buNone/>
            </a:pPr>
            <a:r>
              <a:rPr lang="en-US" sz="600" u="sng" dirty="0">
                <a:solidFill>
                  <a:srgbClr val="97B1DF"/>
                </a:solidFill>
                <a:hlinkClick r:id="rId3"/>
              </a:rPr>
              <a:t>[3]</a:t>
            </a:r>
            <a:pPr indent="0" marL="0">
              <a:buNone/>
            </a:pPr>
            <a:r>
              <a:rPr lang="en-US" sz="600" u="sng" dirty="0">
                <a:solidFill>
                  <a:srgbClr val="97B1DF"/>
                </a:solidFill>
                <a:hlinkClick r:id="rId4"/>
              </a:rPr>
              <a:t>[4]</a:t>
            </a:r>
            <a:pPr indent="0" marL="0">
              <a:buNone/>
            </a:pPr>
            <a:r>
              <a:rPr lang="en-US" sz="600" u="sng" dirty="0">
                <a:solidFill>
                  <a:srgbClr val="97B1DF"/>
                </a:solidFill>
                <a:hlinkClick r:id="rId5"/>
              </a:rPr>
              <a:t>[5]</a:t>
            </a:r>
            <a:pPr indent="0" marL="0">
              <a:buNone/>
            </a:pPr>
            <a:r>
              <a:rPr lang="en-US" sz="600" u="sng" dirty="0">
                <a:solidFill>
                  <a:srgbClr val="97B1DF"/>
                </a:solidFill>
                <a:hlinkClick r:id="rId6"/>
              </a:rPr>
              <a:t>[6]</a:t>
            </a:r>
            <a:endParaRPr lang="en-US" sz="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2025-09-27T22:21:00Z</dcterms:created>
  <dcterms:modified xsi:type="dcterms:W3CDTF">2025-09-27T22:21:00Z</dcterms:modified>
</cp:coreProperties>
</file>