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1C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3716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400" b="1" dirty="0">
                <a:solidFill>
                  <a:srgbClr val="FFFFFF"/>
                </a:solidFill>
              </a:rPr>
              <a:t>OpenJDK 21 アップデート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457200" y="2468880"/>
            <a:ext cx="822960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AAB7B8"/>
                </a:solidFill>
              </a:rPr>
              <a:t>リリースノート サマリ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457200" y="338328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バージョン 21.0.6 → 21.0.8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457200" y="438912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dirty="0">
                <a:solidFill>
                  <a:srgbClr val="AAB7B8"/>
                </a:solidFill>
              </a:rPr>
              <a:t>2025年9月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4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31520"/>
          </a:xfrm>
          <a:prstGeom prst="rect">
            <a:avLst/>
          </a:prstGeom>
          <a:solidFill>
            <a:srgbClr val="1C2833"/>
          </a:solidFill>
          <a:ln/>
        </p:spPr>
      </p:sp>
      <p:sp>
        <p:nvSpPr>
          <p:cNvPr id="3" name="Text 1"/>
          <p:cNvSpPr/>
          <p:nvPr/>
        </p:nvSpPr>
        <p:spPr>
          <a:xfrm>
            <a:off x="457200" y="13716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FFFFFF"/>
                </a:solidFill>
              </a:rPr>
              <a:t>エグゼクティブサマリー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457200" y="109728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2E4053"/>
                </a:solidFill>
              </a:rPr>
              <a:t>📊 アップデート概要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146304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300" dirty="0">
                <a:solidFill>
                  <a:srgbClr val="34495E"/>
                </a:solidFill>
              </a:rPr>
              <a:t>JDK 21.0.5から21.0.8へのマイナーアップデート</a:t>
            </a:r>
            <a:endParaRPr lang="en-US" sz="1300" dirty="0"/>
          </a:p>
          <a:p>
            <a:pPr indent="0" marL="0">
              <a:buNone/>
            </a:pPr>
            <a:r>
              <a:rPr lang="en-US" sz="1300" dirty="0">
                <a:solidFill>
                  <a:srgbClr val="34495E"/>
                </a:solidFill>
              </a:rPr>
              <a:t>主に安定性、セキュリティ、パフォーマンス向上のバグ修正が中心</a:t>
            </a:r>
            <a:endParaRPr lang="en-US" sz="1300" dirty="0"/>
          </a:p>
        </p:txBody>
      </p:sp>
      <p:sp>
        <p:nvSpPr>
          <p:cNvPr id="6" name="Text 4"/>
          <p:cNvSpPr/>
          <p:nvPr/>
        </p:nvSpPr>
        <p:spPr>
          <a:xfrm>
            <a:off x="457200" y="219456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2E4053"/>
                </a:solidFill>
              </a:rPr>
              <a:t>🔍 主要な改善点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457200" y="256032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300" dirty="0">
                <a:solidFill>
                  <a:srgbClr val="34495E"/>
                </a:solidFill>
              </a:rPr>
              <a:t>• HttpClientの安定性向上（複数バージョンにわたる修正）
</a:t>
            </a:r>
            <a:pPr indent="0" marL="0">
              <a:buNone/>
            </a:pPr>
            <a:r>
              <a:rPr lang="en-US" sz="1300" dirty="0">
                <a:solidFill>
                  <a:srgbClr val="34495E"/>
                </a:solidFill>
              </a:rPr>
              <a:t>• Windows環境固有の問題解決（プロセス管理、GUI関連）
</a:t>
            </a:r>
            <a:pPr indent="0" marL="0">
              <a:buNone/>
            </a:pPr>
            <a:r>
              <a:rPr lang="en-US" sz="1300" dirty="0">
                <a:solidFill>
                  <a:srgbClr val="34495E"/>
                </a:solidFill>
              </a:rPr>
              <a:t>• セキュリティ機能の強化（証明書検証、デシリアライゼーション）</a:t>
            </a:r>
            <a:endParaRPr lang="en-US" sz="1300" dirty="0"/>
          </a:p>
        </p:txBody>
      </p:sp>
      <p:sp>
        <p:nvSpPr>
          <p:cNvPr id="8" name="Shape 6"/>
          <p:cNvSpPr/>
          <p:nvPr/>
        </p:nvSpPr>
        <p:spPr>
          <a:xfrm>
            <a:off x="457200" y="3566160"/>
            <a:ext cx="8229600" cy="457200"/>
          </a:xfrm>
          <a:prstGeom prst="rect">
            <a:avLst/>
          </a:prstGeom>
          <a:solidFill>
            <a:srgbClr val="E8F6F3"/>
          </a:solidFill>
          <a:ln/>
        </p:spPr>
      </p:sp>
      <p:sp>
        <p:nvSpPr>
          <p:cNvPr id="9" name="Text 7"/>
          <p:cNvSpPr/>
          <p:nvPr/>
        </p:nvSpPr>
        <p:spPr>
          <a:xfrm>
            <a:off x="640080" y="3657600"/>
            <a:ext cx="786384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1C2833"/>
                </a:solidFill>
              </a:rPr>
              <a:t>🎯 推奨事項：リスクは許容範囲内、積極的な適用を推奨</a:t>
            </a:r>
            <a:endParaRPr lang="en-US" sz="1400" dirty="0"/>
          </a:p>
        </p:txBody>
      </p:sp>
      <p:sp>
        <p:nvSpPr>
          <p:cNvPr id="10" name="Text 8"/>
          <p:cNvSpPr/>
          <p:nvPr/>
        </p:nvSpPr>
        <p:spPr>
          <a:xfrm>
            <a:off x="457200" y="420624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2E4053"/>
                </a:solidFill>
              </a:rPr>
              <a:t>⚠️ 注意事項</a:t>
            </a:r>
            <a:endParaRPr lang="en-US" sz="1600" dirty="0"/>
          </a:p>
        </p:txBody>
      </p:sp>
      <p:sp>
        <p:nvSpPr>
          <p:cNvPr id="11" name="Text 9"/>
          <p:cNvSpPr/>
          <p:nvPr/>
        </p:nvSpPr>
        <p:spPr>
          <a:xfrm>
            <a:off x="457200" y="45720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300" dirty="0">
                <a:solidFill>
                  <a:srgbClr val="34495E"/>
                </a:solidFill>
              </a:rPr>
              <a:t>• Windows環境でのRuntime.execの挙動変更
</a:t>
            </a:r>
            <a:pPr indent="0" marL="0">
              <a:buNone/>
            </a:pPr>
            <a:r>
              <a:rPr lang="en-US" sz="1300" dirty="0">
                <a:solidFill>
                  <a:srgbClr val="34495E"/>
                </a:solidFill>
              </a:rPr>
              <a:t>• HotSpot JITコンパイラのバグ修正による計算結果への影響
</a:t>
            </a:r>
            <a:pPr indent="0" marL="0">
              <a:buNone/>
            </a:pPr>
            <a:r>
              <a:rPr lang="en-US" sz="1300" dirty="0">
                <a:solidFill>
                  <a:srgbClr val="34495E"/>
                </a:solidFill>
              </a:rPr>
              <a:t>• 重点的な回帰テストが必要な領域あり</a:t>
            </a:r>
            <a:endParaRPr lang="en-US" sz="13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4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31520"/>
          </a:xfrm>
          <a:prstGeom prst="rect">
            <a:avLst/>
          </a:prstGeom>
          <a:solidFill>
            <a:srgbClr val="1C2833"/>
          </a:solidFill>
          <a:ln/>
        </p:spPr>
      </p:sp>
      <p:sp>
        <p:nvSpPr>
          <p:cNvPr id="3" name="Text 1"/>
          <p:cNvSpPr/>
          <p:nvPr/>
        </p:nvSpPr>
        <p:spPr>
          <a:xfrm>
            <a:off x="457200" y="13716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FFFFFF"/>
                </a:solidFill>
              </a:rPr>
              <a:t>分析の範囲と目的</a:t>
            </a:r>
            <a:endParaRPr lang="en-US" sz="2400" dirty="0"/>
          </a:p>
        </p:txBody>
      </p:sp>
      <p:sp>
        <p:nvSpPr>
          <p:cNvPr id="4" name="Shape 2"/>
          <p:cNvSpPr/>
          <p:nvPr/>
        </p:nvSpPr>
        <p:spPr>
          <a:xfrm>
            <a:off x="457200" y="1005840"/>
            <a:ext cx="3931920" cy="1645920"/>
          </a:xfrm>
          <a:prstGeom prst="rect">
            <a:avLst/>
          </a:prstGeom>
          <a:solidFill>
            <a:srgbClr val="FFFFFF"/>
          </a:solidFill>
          <a:ln/>
          <a:effectLst>
            <a:outerShdw sx="100000" sy="100000" kx="0" ky="0" algn="bl" rotWithShape="0" blurRad="50800" dist="25400" dir="2700000">
              <a:srgbClr val="000000">
                <a:alpha val="10000"/>
              </a:srgbClr>
            </a:outerShdw>
          </a:effectLst>
        </p:spPr>
      </p:sp>
      <p:sp>
        <p:nvSpPr>
          <p:cNvPr id="5" name="Text 3"/>
          <p:cNvSpPr/>
          <p:nvPr/>
        </p:nvSpPr>
        <p:spPr>
          <a:xfrm>
            <a:off x="640080" y="1097280"/>
            <a:ext cx="35661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2E4053"/>
                </a:solidFill>
              </a:rPr>
              <a:t>分析目的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640080" y="1463040"/>
            <a:ext cx="3566160" cy="1005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100" dirty="0">
                <a:solidFill>
                  <a:srgbClr val="34495E"/>
                </a:solidFill>
              </a:rPr>
              <a:t>• Windows 11環境での影響評価
</a:t>
            </a:r>
            <a:pPr indent="0" marL="0">
              <a:buNone/>
            </a:pPr>
            <a:r>
              <a:rPr lang="en-US" sz="1100" dirty="0">
                <a:solidFill>
                  <a:srgbClr val="34495E"/>
                </a:solidFill>
              </a:rPr>
              <a:t>• 既存機能の互換性リスクの特定
</a:t>
            </a:r>
            <a:pPr indent="0" marL="0">
              <a:buNone/>
            </a:pPr>
            <a:r>
              <a:rPr lang="en-US" sz="1100" dirty="0">
                <a:solidFill>
                  <a:srgbClr val="34495E"/>
                </a:solidFill>
              </a:rPr>
              <a:t>• 潜在的問題の事前把握
</a:t>
            </a:r>
            <a:pPr indent="0" marL="0">
              <a:buNone/>
            </a:pPr>
            <a:r>
              <a:rPr lang="en-US" sz="1100" dirty="0">
                <a:solidFill>
                  <a:srgbClr val="34495E"/>
                </a:solidFill>
              </a:rPr>
              <a:t>• 重点テスト領域の明確化</a:t>
            </a:r>
            <a:endParaRPr lang="en-US" sz="1100" dirty="0"/>
          </a:p>
        </p:txBody>
      </p:sp>
      <p:sp>
        <p:nvSpPr>
          <p:cNvPr id="7" name="Shape 5"/>
          <p:cNvSpPr/>
          <p:nvPr/>
        </p:nvSpPr>
        <p:spPr>
          <a:xfrm>
            <a:off x="4754880" y="1005840"/>
            <a:ext cx="3931920" cy="1645920"/>
          </a:xfrm>
          <a:prstGeom prst="rect">
            <a:avLst/>
          </a:prstGeom>
          <a:solidFill>
            <a:srgbClr val="FFFFFF"/>
          </a:solidFill>
          <a:ln/>
          <a:effectLst>
            <a:outerShdw sx="100000" sy="100000" kx="0" ky="0" algn="bl" rotWithShape="0" blurRad="50800" dist="25400" dir="2700000">
              <a:srgbClr val="000000">
                <a:alpha val="10000"/>
              </a:srgbClr>
            </a:outerShdw>
          </a:effectLst>
        </p:spPr>
      </p:sp>
      <p:sp>
        <p:nvSpPr>
          <p:cNvPr id="8" name="Text 6"/>
          <p:cNvSpPr/>
          <p:nvPr/>
        </p:nvSpPr>
        <p:spPr>
          <a:xfrm>
            <a:off x="4937760" y="1097280"/>
            <a:ext cx="35661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2E4053"/>
                </a:solidFill>
              </a:rPr>
              <a:t>評価の観点</a:t>
            </a:r>
            <a:endParaRPr lang="en-US" sz="1600" dirty="0"/>
          </a:p>
        </p:txBody>
      </p:sp>
      <p:sp>
        <p:nvSpPr>
          <p:cNvPr id="9" name="Text 7"/>
          <p:cNvSpPr/>
          <p:nvPr/>
        </p:nvSpPr>
        <p:spPr>
          <a:xfrm>
            <a:off x="4937760" y="1463040"/>
            <a:ext cx="3566160" cy="1005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100" dirty="0">
                <a:solidFill>
                  <a:srgbClr val="34495E"/>
                </a:solidFill>
              </a:rPr>
              <a:t>• APIの挙動変更による影響
</a:t>
            </a:r>
            <a:pPr indent="0" marL="0">
              <a:buNone/>
            </a:pPr>
            <a:r>
              <a:rPr lang="en-US" sz="1100" dirty="0">
                <a:solidFill>
                  <a:srgbClr val="34495E"/>
                </a:solidFill>
              </a:rPr>
              <a:t>• セキュリティ修正による制約強化
</a:t>
            </a:r>
            <a:pPr indent="0" marL="0">
              <a:buNone/>
            </a:pPr>
            <a:r>
              <a:rPr lang="en-US" sz="1100" dirty="0">
                <a:solidFill>
                  <a:srgbClr val="34495E"/>
                </a:solidFill>
              </a:rPr>
              <a:t>• Windows固有機能の変更点
</a:t>
            </a:r>
            <a:pPr indent="0" marL="0">
              <a:buNone/>
            </a:pPr>
            <a:r>
              <a:rPr lang="en-US" sz="1100" dirty="0">
                <a:solidFill>
                  <a:srgbClr val="34495E"/>
                </a:solidFill>
              </a:rPr>
              <a:t>• パフォーマンス関連の修正</a:t>
            </a:r>
            <a:endParaRPr lang="en-US" sz="1100" dirty="0"/>
          </a:p>
        </p:txBody>
      </p:sp>
      <p:sp>
        <p:nvSpPr>
          <p:cNvPr id="10" name="Shape 8"/>
          <p:cNvSpPr/>
          <p:nvPr/>
        </p:nvSpPr>
        <p:spPr>
          <a:xfrm>
            <a:off x="2286000" y="2926080"/>
            <a:ext cx="4572000" cy="731520"/>
          </a:xfrm>
          <a:prstGeom prst="rect">
            <a:avLst/>
          </a:prstGeom>
          <a:solidFill>
            <a:srgbClr val="E8F6F3"/>
          </a:solidFill>
          <a:ln w="25400">
            <a:solidFill>
              <a:srgbClr val="16A085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2286000" y="3017520"/>
            <a:ext cx="45720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C2833"/>
                </a:solidFill>
              </a:rPr>
              <a:t>対象バージョン</a:t>
            </a:r>
            <a:endParaRPr lang="en-US" sz="1400" dirty="0"/>
          </a:p>
        </p:txBody>
      </p:sp>
      <p:sp>
        <p:nvSpPr>
          <p:cNvPr id="12" name="Text 10"/>
          <p:cNvSpPr/>
          <p:nvPr/>
        </p:nvSpPr>
        <p:spPr>
          <a:xfrm>
            <a:off x="2286000" y="3291840"/>
            <a:ext cx="45720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1C2833"/>
                </a:solidFill>
              </a:rPr>
              <a:t>21.0.6 → 21.0.7 → 21.0.8</a:t>
            </a: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4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31520"/>
          </a:xfrm>
          <a:prstGeom prst="rect">
            <a:avLst/>
          </a:prstGeom>
          <a:solidFill>
            <a:srgbClr val="1C2833"/>
          </a:solidFill>
          <a:ln/>
        </p:spPr>
      </p:sp>
      <p:sp>
        <p:nvSpPr>
          <p:cNvPr id="3" name="Text 1"/>
          <p:cNvSpPr/>
          <p:nvPr/>
        </p:nvSpPr>
        <p:spPr>
          <a:xfrm>
            <a:off x="457200" y="13716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FFFFFF"/>
                </a:solidFill>
              </a:rPr>
              <a:t>JDK 21.0.6 - 主要修正点</a:t>
            </a:r>
            <a:endParaRPr lang="en-US" sz="2400" dirty="0"/>
          </a:p>
        </p:txBody>
      </p:sp>
      <p:sp>
        <p:nvSpPr>
          <p:cNvPr id="4" name="Shape 2"/>
          <p:cNvSpPr/>
          <p:nvPr/>
        </p:nvSpPr>
        <p:spPr>
          <a:xfrm>
            <a:off x="457200" y="914400"/>
            <a:ext cx="8229600" cy="457200"/>
          </a:xfrm>
          <a:prstGeom prst="rect">
            <a:avLst/>
          </a:prstGeom>
          <a:solidFill>
            <a:srgbClr val="FADBD8"/>
          </a:solidFill>
          <a:ln/>
        </p:spPr>
      </p:sp>
      <p:sp>
        <p:nvSpPr>
          <p:cNvPr id="5" name="Text 3"/>
          <p:cNvSpPr/>
          <p:nvPr/>
        </p:nvSpPr>
        <p:spPr>
          <a:xfrm>
            <a:off x="640080" y="1005840"/>
            <a:ext cx="786384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b="1" dirty="0">
                <a:solidFill>
                  <a:srgbClr val="922B21"/>
                </a:solidFill>
              </a:rPr>
              <a:t>⚠️ 最重要：JDK-8325203 - Windows環境でのプロセス管理の挙動が変更</a:t>
            </a:r>
            <a:endParaRPr lang="en-US" sz="1200" dirty="0"/>
          </a:p>
        </p:txBody>
      </p:sp>
      <p:graphicFrame>
        <p:nvGraphicFramePr>
          <p:cNvPr id="5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554480"/>
          <a:ext cx="8229600" cy="3474720"/>
        </p:xfrm>
        <a:graphic>
          <a:graphicData uri="http://schemas.openxmlformats.org/drawingml/2006/table">
            <a:tbl>
              <a:tblPr/>
              <a:tblGrid>
                <a:gridCol w="1188720"/>
                <a:gridCol w="1188720"/>
                <a:gridCol w="3383280"/>
                <a:gridCol w="2468880"/>
              </a:tblGrid>
              <a:tr h="57912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000" b="1" dirty="0">
                          <a:solidFill>
                            <a:srgbClr val="FFFFFF"/>
                          </a:solidFill>
                        </a:rPr>
                        <a:t>Issue ID</a:t>
                      </a:r>
                      <a:endParaRPr lang="en-US" sz="10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4053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000" b="1" dirty="0">
                          <a:solidFill>
                            <a:srgbClr val="FFFFFF"/>
                          </a:solidFill>
                        </a:rPr>
                        <a:t>コンポーネント</a:t>
                      </a:r>
                      <a:endParaRPr lang="en-US" sz="10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4053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000" b="1" dirty="0">
                          <a:solidFill>
                            <a:srgbClr val="FFFFFF"/>
                          </a:solidFill>
                        </a:rPr>
                        <a:t>概要</a:t>
                      </a:r>
                      <a:endParaRPr lang="en-US" sz="10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4053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000" b="1" dirty="0">
                          <a:solidFill>
                            <a:srgbClr val="FFFFFF"/>
                          </a:solidFill>
                        </a:rPr>
                        <a:t>影響</a:t>
                      </a:r>
                      <a:endParaRPr lang="en-US" sz="10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4053"/>
                    </a:solidFill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JDK-8325203</a:t>
                      </a:r>
                      <a:endParaRPr lang="en-US" sz="9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tools</a:t>
                      </a:r>
                      <a:endParaRPr lang="en-US" sz="9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Windows環境でRuntime.exec()の終了挙動</a:t>
                      </a:r>
                      <a:endParaRPr lang="en-US" sz="9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外部プロセスのライフサイクル管理</a:t>
                      </a:r>
                      <a:endParaRPr lang="en-US" sz="9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JDK-8323562</a:t>
                      </a:r>
                      <a:endParaRPr lang="en-US" sz="9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core-libs</a:t>
                      </a:r>
                      <a:endParaRPr lang="en-US" sz="9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SaslInputStream.read()の戻り値範囲修正</a:t>
                      </a:r>
                      <a:endParaRPr lang="en-US" sz="9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負の戻り値を想定したコードに影響</a:t>
                      </a:r>
                      <a:endParaRPr lang="en-US" sz="9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JDK-8320575</a:t>
                      </a:r>
                      <a:endParaRPr lang="en-US" sz="9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core-libs</a:t>
                      </a:r>
                      <a:endParaRPr lang="en-US" sz="9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レコードのジェネリック型情報問題</a:t>
                      </a:r>
                      <a:endParaRPr lang="en-US" sz="9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リフレクション使用時の型情報取得</a:t>
                      </a:r>
                      <a:endParaRPr lang="en-US" sz="9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JDK-8322809</a:t>
                      </a:r>
                      <a:endParaRPr lang="en-US" sz="9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tools</a:t>
                      </a:r>
                      <a:endParaRPr lang="en-US" sz="9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jlinkランタイムイメージの起動エラー</a:t>
                      </a:r>
                      <a:endParaRPr lang="en-US" sz="9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デプロイメントプロセスの安定性</a:t>
                      </a:r>
                      <a:endParaRPr lang="en-US" sz="9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JDK-8320192</a:t>
                      </a:r>
                      <a:endParaRPr lang="en-US" sz="9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security-libs</a:t>
                      </a:r>
                      <a:endParaRPr lang="en-US" sz="9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SHAKE256ハッシュ関数の不具合</a:t>
                      </a:r>
                      <a:endParaRPr lang="en-US" sz="9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データ検証ロジックへの影響</a:t>
                      </a:r>
                      <a:endParaRPr lang="en-US" sz="9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4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31520"/>
          </a:xfrm>
          <a:prstGeom prst="rect">
            <a:avLst/>
          </a:prstGeom>
          <a:solidFill>
            <a:srgbClr val="1C2833"/>
          </a:solidFill>
          <a:ln/>
        </p:spPr>
      </p:sp>
      <p:sp>
        <p:nvSpPr>
          <p:cNvPr id="3" name="Text 1"/>
          <p:cNvSpPr/>
          <p:nvPr/>
        </p:nvSpPr>
        <p:spPr>
          <a:xfrm>
            <a:off x="457200" y="13716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FFFFFF"/>
                </a:solidFill>
              </a:rPr>
              <a:t>JDK 21.0.7 - 主要修正点</a:t>
            </a:r>
            <a:endParaRPr lang="en-US" sz="2400" dirty="0"/>
          </a:p>
        </p:txBody>
      </p:sp>
      <p:sp>
        <p:nvSpPr>
          <p:cNvPr id="4" name="Shape 2"/>
          <p:cNvSpPr/>
          <p:nvPr/>
        </p:nvSpPr>
        <p:spPr>
          <a:xfrm>
            <a:off x="457200" y="914400"/>
            <a:ext cx="8229600" cy="457200"/>
          </a:xfrm>
          <a:prstGeom prst="rect">
            <a:avLst/>
          </a:prstGeom>
          <a:solidFill>
            <a:srgbClr val="FEF9E7"/>
          </a:solidFill>
          <a:ln/>
        </p:spPr>
      </p:sp>
      <p:sp>
        <p:nvSpPr>
          <p:cNvPr id="5" name="Text 3"/>
          <p:cNvSpPr/>
          <p:nvPr/>
        </p:nvSpPr>
        <p:spPr>
          <a:xfrm>
            <a:off x="640080" y="1005840"/>
            <a:ext cx="786384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b="1" dirty="0">
                <a:solidFill>
                  <a:srgbClr val="7E5109"/>
                </a:solidFill>
              </a:rPr>
              <a:t>📊 重点領域：HttpClient安定性向上、セキュリティ強化、Windowsアクセシビリティ改善</a:t>
            </a:r>
            <a:endParaRPr lang="en-US" sz="1200" dirty="0"/>
          </a:p>
        </p:txBody>
      </p:sp>
      <p:graphicFrame>
        <p:nvGraphicFramePr>
          <p:cNvPr id="6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554480"/>
          <a:ext cx="8229600" cy="3474720"/>
        </p:xfrm>
        <a:graphic>
          <a:graphicData uri="http://schemas.openxmlformats.org/drawingml/2006/table">
            <a:tbl>
              <a:tblPr/>
              <a:tblGrid>
                <a:gridCol w="1188720"/>
                <a:gridCol w="1188720"/>
                <a:gridCol w="3383280"/>
                <a:gridCol w="2468880"/>
              </a:tblGrid>
              <a:tr h="496389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000" b="1" dirty="0">
                          <a:solidFill>
                            <a:srgbClr val="FFFFFF"/>
                          </a:solidFill>
                        </a:rPr>
                        <a:t>Issue ID</a:t>
                      </a:r>
                      <a:endParaRPr lang="en-US" sz="10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4053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000" b="1" dirty="0">
                          <a:solidFill>
                            <a:srgbClr val="FFFFFF"/>
                          </a:solidFill>
                        </a:rPr>
                        <a:t>コンポーネント</a:t>
                      </a:r>
                      <a:endParaRPr lang="en-US" sz="10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4053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000" b="1" dirty="0">
                          <a:solidFill>
                            <a:srgbClr val="FFFFFF"/>
                          </a:solidFill>
                        </a:rPr>
                        <a:t>概要</a:t>
                      </a:r>
                      <a:endParaRPr lang="en-US" sz="10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4053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000" b="1" dirty="0">
                          <a:solidFill>
                            <a:srgbClr val="FFFFFF"/>
                          </a:solidFill>
                        </a:rPr>
                        <a:t>影響</a:t>
                      </a:r>
                      <a:endParaRPr lang="en-US" sz="10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4053"/>
                    </a:solidFill>
                  </a:tcPr>
                </a:tc>
              </a:tr>
              <a:tr h="496389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JDK-8304701</a:t>
                      </a:r>
                      <a:endParaRPr lang="en-US" sz="9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core-libs</a:t>
                      </a:r>
                      <a:endParaRPr lang="en-US" sz="9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HTTP/1.1タイムアウト問題</a:t>
                      </a:r>
                      <a:endParaRPr lang="en-US" sz="9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HttpClientの信頼性向上</a:t>
                      </a:r>
                      <a:endParaRPr lang="en-US" sz="9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6389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JDK-8348625</a:t>
                      </a:r>
                      <a:endParaRPr lang="en-US" sz="9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client-libs</a:t>
                      </a:r>
                      <a:endParaRPr lang="en-US" sz="9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Windows headlessプロパティ変更</a:t>
                      </a:r>
                      <a:endParaRPr lang="en-US" sz="9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GUIテスト環境への影響</a:t>
                      </a:r>
                      <a:endParaRPr lang="en-US" sz="9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6389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JDK-8302111</a:t>
                      </a:r>
                      <a:endParaRPr lang="en-US" sz="9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security-libs</a:t>
                      </a:r>
                      <a:endParaRPr lang="en-US" sz="9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デシリアライゼーション検証強化</a:t>
                      </a:r>
                      <a:endParaRPr lang="en-US" sz="9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セキュリティ強化による互換性</a:t>
                      </a:r>
                      <a:endParaRPr lang="en-US" sz="9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6389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JDK-8311546</a:t>
                      </a:r>
                      <a:endParaRPr lang="en-US" sz="9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security-libs</a:t>
                      </a:r>
                      <a:endParaRPr lang="en-US" sz="9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証明書名前制約の検証修正</a:t>
                      </a:r>
                      <a:endParaRPr lang="en-US" sz="9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認証ロジックの動作変更</a:t>
                      </a:r>
                      <a:endParaRPr lang="en-US" sz="9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6389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JDK-8339728</a:t>
                      </a:r>
                      <a:endParaRPr lang="en-US" sz="9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client-libs</a:t>
                      </a:r>
                      <a:endParaRPr lang="en-US" sz="9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Windowsアクセシビリティ改善</a:t>
                      </a:r>
                      <a:endParaRPr lang="en-US" sz="9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スクリーンリーダー対応向上</a:t>
                      </a:r>
                      <a:endParaRPr lang="en-US" sz="9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6389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JDK-8347911</a:t>
                      </a:r>
                      <a:endParaRPr lang="en-US" sz="9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client-libs</a:t>
                      </a:r>
                      <a:endParaRPr lang="en-US" sz="9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PNGテキストデータ制限</a:t>
                      </a:r>
                      <a:endParaRPr lang="en-US" sz="9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特殊PNGファイルの読み込み</a:t>
                      </a:r>
                      <a:endParaRPr lang="en-US" sz="9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4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31520"/>
          </a:xfrm>
          <a:prstGeom prst="rect">
            <a:avLst/>
          </a:prstGeom>
          <a:solidFill>
            <a:srgbClr val="1C2833"/>
          </a:solidFill>
          <a:ln/>
        </p:spPr>
      </p:sp>
      <p:sp>
        <p:nvSpPr>
          <p:cNvPr id="3" name="Text 1"/>
          <p:cNvSpPr/>
          <p:nvPr/>
        </p:nvSpPr>
        <p:spPr>
          <a:xfrm>
            <a:off x="457200" y="13716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FFFFFF"/>
                </a:solidFill>
              </a:rPr>
              <a:t>JDK 21.0.8 - 主要修正点</a:t>
            </a:r>
            <a:endParaRPr lang="en-US" sz="2400" dirty="0"/>
          </a:p>
        </p:txBody>
      </p:sp>
      <p:sp>
        <p:nvSpPr>
          <p:cNvPr id="4" name="Shape 2"/>
          <p:cNvSpPr/>
          <p:nvPr/>
        </p:nvSpPr>
        <p:spPr>
          <a:xfrm>
            <a:off x="457200" y="914400"/>
            <a:ext cx="8229600" cy="457200"/>
          </a:xfrm>
          <a:prstGeom prst="rect">
            <a:avLst/>
          </a:prstGeom>
          <a:solidFill>
            <a:srgbClr val="FADBD8"/>
          </a:solidFill>
          <a:ln/>
        </p:spPr>
      </p:sp>
      <p:sp>
        <p:nvSpPr>
          <p:cNvPr id="5" name="Text 3"/>
          <p:cNvSpPr/>
          <p:nvPr/>
        </p:nvSpPr>
        <p:spPr>
          <a:xfrm>
            <a:off x="640080" y="1005840"/>
            <a:ext cx="786384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b="1" dirty="0">
                <a:solidFill>
                  <a:srgbClr val="922B21"/>
                </a:solidFill>
              </a:rPr>
              <a:t>🔴 クリティカル：JDK-8349637 - Integer.numberOfLeadingZerosのJIT最適化バグ修正</a:t>
            </a:r>
            <a:endParaRPr lang="en-US" sz="1200" dirty="0"/>
          </a:p>
        </p:txBody>
      </p:sp>
      <p:graphicFrame>
        <p:nvGraphicFramePr>
          <p:cNvPr id="7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554480"/>
          <a:ext cx="8229600" cy="3474720"/>
        </p:xfrm>
        <a:graphic>
          <a:graphicData uri="http://schemas.openxmlformats.org/drawingml/2006/table">
            <a:tbl>
              <a:tblPr/>
              <a:tblGrid>
                <a:gridCol w="1188720"/>
                <a:gridCol w="1188720"/>
                <a:gridCol w="3383280"/>
                <a:gridCol w="2468880"/>
              </a:tblGrid>
              <a:tr h="496389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000" b="1" dirty="0">
                          <a:solidFill>
                            <a:srgbClr val="FFFFFF"/>
                          </a:solidFill>
                        </a:rPr>
                        <a:t>Issue ID</a:t>
                      </a:r>
                      <a:endParaRPr lang="en-US" sz="10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4053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000" b="1" dirty="0">
                          <a:solidFill>
                            <a:srgbClr val="FFFFFF"/>
                          </a:solidFill>
                        </a:rPr>
                        <a:t>コンポーネント</a:t>
                      </a:r>
                      <a:endParaRPr lang="en-US" sz="10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4053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000" b="1" dirty="0">
                          <a:solidFill>
                            <a:srgbClr val="FFFFFF"/>
                          </a:solidFill>
                        </a:rPr>
                        <a:t>概要</a:t>
                      </a:r>
                      <a:endParaRPr lang="en-US" sz="10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4053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000" b="1" dirty="0">
                          <a:solidFill>
                            <a:srgbClr val="FFFFFF"/>
                          </a:solidFill>
                        </a:rPr>
                        <a:t>影響</a:t>
                      </a:r>
                      <a:endParaRPr lang="en-US" sz="10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4053"/>
                    </a:solidFill>
                  </a:tcPr>
                </a:tc>
              </a:tr>
              <a:tr h="496389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JDK-8349637</a:t>
                      </a:r>
                      <a:endParaRPr lang="en-US" sz="9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hotspot</a:t>
                      </a:r>
                      <a:endParaRPr lang="en-US" sz="9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Integer.numberOfLeadingZeros JITバグ</a:t>
                      </a:r>
                      <a:endParaRPr lang="en-US" sz="9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ビット演算の計算結果に影響</a:t>
                      </a:r>
                      <a:endParaRPr lang="en-US" sz="9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6389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JDK-8335181</a:t>
                      </a:r>
                      <a:endParaRPr lang="en-US" sz="9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core-libs</a:t>
                      </a:r>
                      <a:endParaRPr lang="en-US" sz="9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HTTP/2 GOAWAY処理改善</a:t>
                      </a:r>
                      <a:endParaRPr lang="en-US" sz="9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プロキシ環境での安定性向上</a:t>
                      </a:r>
                      <a:endParaRPr lang="en-US" sz="9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6389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JDK-8200566</a:t>
                      </a:r>
                      <a:endParaRPr lang="en-US" sz="9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security-libs</a:t>
                      </a:r>
                      <a:endParaRPr lang="en-US" sz="9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CRL配布ポイントフォールバック</a:t>
                      </a:r>
                      <a:endParaRPr lang="en-US" sz="9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証明書検証の可用性向上</a:t>
                      </a:r>
                      <a:endParaRPr lang="en-US" sz="9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6389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JDK-8351933</a:t>
                      </a:r>
                      <a:endParaRPr lang="en-US" sz="9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core-libs</a:t>
                      </a:r>
                      <a:endParaRPr lang="en-US" sz="9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ForkJoinPoolワーカー管理修正</a:t>
                      </a:r>
                      <a:endParaRPr lang="en-US" sz="9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高負荷時の安定性向上</a:t>
                      </a:r>
                      <a:endParaRPr lang="en-US" sz="9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6389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JDK-8309667</a:t>
                      </a:r>
                      <a:endParaRPr lang="en-US" sz="9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security-libs</a:t>
                      </a:r>
                      <a:endParaRPr lang="en-US" sz="9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PKCS12KeyStoreスレッド問題</a:t>
                      </a:r>
                      <a:endParaRPr lang="en-US" sz="9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TLSハンドシェイクの信頼性</a:t>
                      </a:r>
                      <a:endParaRPr lang="en-US" sz="9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6389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リソースリーク</a:t>
                      </a:r>
                      <a:endParaRPr lang="en-US" sz="9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core-libs</a:t>
                      </a:r>
                      <a:endParaRPr lang="en-US" sz="9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複数のリソースリーク修正</a:t>
                      </a:r>
                      <a:endParaRPr lang="en-US" sz="9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システムの堅牢性向上</a:t>
                      </a:r>
                      <a:endParaRPr lang="en-US" sz="9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4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31520"/>
          </a:xfrm>
          <a:prstGeom prst="rect">
            <a:avLst/>
          </a:prstGeom>
          <a:solidFill>
            <a:srgbClr val="1C2833"/>
          </a:solidFill>
          <a:ln/>
        </p:spPr>
      </p:sp>
      <p:sp>
        <p:nvSpPr>
          <p:cNvPr id="3" name="Text 1"/>
          <p:cNvSpPr/>
          <p:nvPr/>
        </p:nvSpPr>
        <p:spPr>
          <a:xfrm>
            <a:off x="457200" y="13716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FFFFFF"/>
                </a:solidFill>
              </a:rPr>
              <a:t>重点テスト領域</a:t>
            </a:r>
            <a:endParaRPr lang="en-US" sz="2400" dirty="0"/>
          </a:p>
        </p:txBody>
      </p:sp>
      <p:sp>
        <p:nvSpPr>
          <p:cNvPr id="4" name="Shape 2"/>
          <p:cNvSpPr/>
          <p:nvPr/>
        </p:nvSpPr>
        <p:spPr>
          <a:xfrm>
            <a:off x="457200" y="1005840"/>
            <a:ext cx="3840480" cy="1188720"/>
          </a:xfrm>
          <a:prstGeom prst="rect">
            <a:avLst/>
          </a:prstGeom>
          <a:solidFill>
            <a:srgbClr val="FFFFFF"/>
          </a:solidFill>
          <a:ln w="38100">
            <a:solidFill>
              <a:srgbClr val="E74C3C"/>
            </a:solidFill>
            <a:prstDash val="solid"/>
          </a:ln>
          <a:effectLst>
            <a:outerShdw sx="100000" sy="100000" kx="0" ky="0" algn="bl" rotWithShape="0" blurRad="38100" dist="25400" dir="2700000">
              <a:srgbClr val="000000">
                <a:alpha val="10000"/>
              </a:srgbClr>
            </a:outerShdw>
          </a:effectLst>
        </p:spPr>
      </p:sp>
      <p:sp>
        <p:nvSpPr>
          <p:cNvPr id="5" name="Text 3"/>
          <p:cNvSpPr/>
          <p:nvPr/>
        </p:nvSpPr>
        <p:spPr>
          <a:xfrm>
            <a:off x="548640" y="1097280"/>
            <a:ext cx="3657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300" b="1" dirty="0">
                <a:solidFill>
                  <a:srgbClr val="1C2833"/>
                </a:solidFill>
              </a:rPr>
              <a:t>🔴 HTTPクライアント通信</a:t>
            </a:r>
            <a:endParaRPr lang="en-US" sz="1300" dirty="0"/>
          </a:p>
        </p:txBody>
      </p:sp>
      <p:sp>
        <p:nvSpPr>
          <p:cNvPr id="6" name="Text 4"/>
          <p:cNvSpPr/>
          <p:nvPr/>
        </p:nvSpPr>
        <p:spPr>
          <a:xfrm>
            <a:off x="548640" y="1371600"/>
            <a:ext cx="3657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000" dirty="0">
                <a:solidFill>
                  <a:srgbClr val="34495E"/>
                </a:solidFill>
              </a:rPr>
              <a:t>• HttpClient安定性</a:t>
            </a:r>
            <a:endParaRPr lang="en-US" sz="1000" dirty="0"/>
          </a:p>
          <a:p>
            <a:pPr indent="0" marL="0">
              <a:buNone/>
            </a:pPr>
            <a:r>
              <a:rPr lang="en-US" sz="1000" dirty="0">
                <a:solidFill>
                  <a:srgbClr val="34495E"/>
                </a:solidFill>
              </a:rPr>
              <a:t>• タイムアウト処理</a:t>
            </a:r>
            <a:endParaRPr lang="en-US" sz="1000" dirty="0"/>
          </a:p>
          <a:p>
            <a:pPr indent="0" marL="0">
              <a:buNone/>
            </a:pPr>
            <a:r>
              <a:rPr lang="en-US" sz="1000" dirty="0">
                <a:solidFill>
                  <a:srgbClr val="34495E"/>
                </a:solidFill>
              </a:rPr>
              <a:t>• HTTP/2 GOAWAY</a:t>
            </a:r>
            <a:endParaRPr lang="en-US" sz="1000" dirty="0"/>
          </a:p>
        </p:txBody>
      </p:sp>
      <p:sp>
        <p:nvSpPr>
          <p:cNvPr id="7" name="Shape 5"/>
          <p:cNvSpPr/>
          <p:nvPr/>
        </p:nvSpPr>
        <p:spPr>
          <a:xfrm>
            <a:off x="4572000" y="1005840"/>
            <a:ext cx="3840480" cy="1188720"/>
          </a:xfrm>
          <a:prstGeom prst="rect">
            <a:avLst/>
          </a:prstGeom>
          <a:solidFill>
            <a:srgbClr val="FFFFFF"/>
          </a:solidFill>
          <a:ln w="38100">
            <a:solidFill>
              <a:srgbClr val="E74C3C"/>
            </a:solidFill>
            <a:prstDash val="solid"/>
          </a:ln>
          <a:effectLst>
            <a:outerShdw sx="100000" sy="100000" kx="0" ky="0" algn="bl" rotWithShape="0" blurRad="38100" dist="25400" dir="2700000">
              <a:srgbClr val="000000">
                <a:alpha val="10000"/>
              </a:srgbClr>
            </a:outerShdw>
          </a:effectLst>
        </p:spPr>
      </p:sp>
      <p:sp>
        <p:nvSpPr>
          <p:cNvPr id="8" name="Text 6"/>
          <p:cNvSpPr/>
          <p:nvPr/>
        </p:nvSpPr>
        <p:spPr>
          <a:xfrm>
            <a:off x="4663440" y="1097280"/>
            <a:ext cx="3657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300" b="1" dirty="0">
                <a:solidFill>
                  <a:srgbClr val="1C2833"/>
                </a:solidFill>
              </a:rPr>
              <a:t>🔴 外部プロセス連携 (Win)</a:t>
            </a:r>
            <a:endParaRPr lang="en-US" sz="1300" dirty="0"/>
          </a:p>
        </p:txBody>
      </p:sp>
      <p:sp>
        <p:nvSpPr>
          <p:cNvPr id="9" name="Text 7"/>
          <p:cNvSpPr/>
          <p:nvPr/>
        </p:nvSpPr>
        <p:spPr>
          <a:xfrm>
            <a:off x="4663440" y="1371600"/>
            <a:ext cx="3657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000" dirty="0">
                <a:solidFill>
                  <a:srgbClr val="34495E"/>
                </a:solidFill>
              </a:rPr>
              <a:t>• Runtime.exec管理</a:t>
            </a:r>
            <a:endParaRPr lang="en-US" sz="1000" dirty="0"/>
          </a:p>
          <a:p>
            <a:pPr indent="0" marL="0">
              <a:buNone/>
            </a:pPr>
            <a:r>
              <a:rPr lang="en-US" sz="1000" dirty="0">
                <a:solidFill>
                  <a:srgbClr val="34495E"/>
                </a:solidFill>
              </a:rPr>
              <a:t>• System.exit挙動</a:t>
            </a:r>
            <a:endParaRPr lang="en-US" sz="1000" dirty="0"/>
          </a:p>
          <a:p>
            <a:pPr indent="0" marL="0">
              <a:buNone/>
            </a:pPr>
            <a:r>
              <a:rPr lang="en-US" sz="1000" dirty="0">
                <a:solidFill>
                  <a:srgbClr val="34495E"/>
                </a:solidFill>
              </a:rPr>
              <a:t>• ライフサイクル</a:t>
            </a:r>
            <a:endParaRPr lang="en-US" sz="1000" dirty="0"/>
          </a:p>
        </p:txBody>
      </p:sp>
      <p:sp>
        <p:nvSpPr>
          <p:cNvPr id="10" name="Shape 8"/>
          <p:cNvSpPr/>
          <p:nvPr/>
        </p:nvSpPr>
        <p:spPr>
          <a:xfrm>
            <a:off x="457200" y="2468880"/>
            <a:ext cx="3840480" cy="1188720"/>
          </a:xfrm>
          <a:prstGeom prst="rect">
            <a:avLst/>
          </a:prstGeom>
          <a:solidFill>
            <a:srgbClr val="FFFFFF"/>
          </a:solidFill>
          <a:ln w="38100">
            <a:solidFill>
              <a:srgbClr val="F39C12"/>
            </a:solidFill>
            <a:prstDash val="solid"/>
          </a:ln>
          <a:effectLst>
            <a:outerShdw sx="100000" sy="100000" kx="0" ky="0" algn="bl" rotWithShape="0" blurRad="38100" dist="25400" dir="2700000">
              <a:srgbClr val="000000">
                <a:alpha val="10000"/>
              </a:srgbClr>
            </a:outerShdw>
          </a:effectLst>
        </p:spPr>
      </p:sp>
      <p:sp>
        <p:nvSpPr>
          <p:cNvPr id="11" name="Text 9"/>
          <p:cNvSpPr/>
          <p:nvPr/>
        </p:nvSpPr>
        <p:spPr>
          <a:xfrm>
            <a:off x="548640" y="2560320"/>
            <a:ext cx="3657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300" b="1" dirty="0">
                <a:solidFill>
                  <a:srgbClr val="1C2833"/>
                </a:solidFill>
              </a:rPr>
              <a:t>🟡 PKI/証明書検証</a:t>
            </a:r>
            <a:endParaRPr lang="en-US" sz="1300" dirty="0"/>
          </a:p>
        </p:txBody>
      </p:sp>
      <p:sp>
        <p:nvSpPr>
          <p:cNvPr id="12" name="Text 10"/>
          <p:cNvSpPr/>
          <p:nvPr/>
        </p:nvSpPr>
        <p:spPr>
          <a:xfrm>
            <a:off x="548640" y="2834640"/>
            <a:ext cx="3657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000" dirty="0">
                <a:solidFill>
                  <a:srgbClr val="34495E"/>
                </a:solidFill>
              </a:rPr>
              <a:t>• CRLフォールバック</a:t>
            </a:r>
            <a:endParaRPr lang="en-US" sz="1000" dirty="0"/>
          </a:p>
          <a:p>
            <a:pPr indent="0" marL="0">
              <a:buNone/>
            </a:pPr>
            <a:r>
              <a:rPr lang="en-US" sz="1000" dirty="0">
                <a:solidFill>
                  <a:srgbClr val="34495E"/>
                </a:solidFill>
              </a:rPr>
              <a:t>• 名前制約検証</a:t>
            </a:r>
            <a:endParaRPr lang="en-US" sz="1000" dirty="0"/>
          </a:p>
          <a:p>
            <a:pPr indent="0" marL="0">
              <a:buNone/>
            </a:pPr>
            <a:r>
              <a:rPr lang="en-US" sz="1000" dirty="0">
                <a:solidFill>
                  <a:srgbClr val="34495E"/>
                </a:solidFill>
              </a:rPr>
              <a:t>• 証明書パス</a:t>
            </a:r>
            <a:endParaRPr lang="en-US" sz="1000" dirty="0"/>
          </a:p>
        </p:txBody>
      </p:sp>
      <p:sp>
        <p:nvSpPr>
          <p:cNvPr id="13" name="Shape 11"/>
          <p:cNvSpPr/>
          <p:nvPr/>
        </p:nvSpPr>
        <p:spPr>
          <a:xfrm>
            <a:off x="4572000" y="2468880"/>
            <a:ext cx="3840480" cy="1188720"/>
          </a:xfrm>
          <a:prstGeom prst="rect">
            <a:avLst/>
          </a:prstGeom>
          <a:solidFill>
            <a:srgbClr val="FFFFFF"/>
          </a:solidFill>
          <a:ln w="38100">
            <a:solidFill>
              <a:srgbClr val="E74C3C"/>
            </a:solidFill>
            <a:prstDash val="solid"/>
          </a:ln>
          <a:effectLst>
            <a:outerShdw sx="100000" sy="100000" kx="0" ky="0" algn="bl" rotWithShape="0" blurRad="38100" dist="25400" dir="2700000">
              <a:srgbClr val="000000">
                <a:alpha val="10000"/>
              </a:srgbClr>
            </a:outerShdw>
          </a:effectLst>
        </p:spPr>
      </p:sp>
      <p:sp>
        <p:nvSpPr>
          <p:cNvPr id="14" name="Text 12"/>
          <p:cNvSpPr/>
          <p:nvPr/>
        </p:nvSpPr>
        <p:spPr>
          <a:xfrm>
            <a:off x="4663440" y="2560320"/>
            <a:ext cx="3657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300" b="1" dirty="0">
                <a:solidFill>
                  <a:srgbClr val="1C2833"/>
                </a:solidFill>
              </a:rPr>
              <a:t>🔴 ビット演算・数値計算</a:t>
            </a:r>
            <a:endParaRPr lang="en-US" sz="1300" dirty="0"/>
          </a:p>
        </p:txBody>
      </p:sp>
      <p:sp>
        <p:nvSpPr>
          <p:cNvPr id="15" name="Text 13"/>
          <p:cNvSpPr/>
          <p:nvPr/>
        </p:nvSpPr>
        <p:spPr>
          <a:xfrm>
            <a:off x="4663440" y="2834640"/>
            <a:ext cx="3657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000" dirty="0">
                <a:solidFill>
                  <a:srgbClr val="34495E"/>
                </a:solidFill>
              </a:rPr>
              <a:t>• numberOfLeadingZeros</a:t>
            </a:r>
            <a:endParaRPr lang="en-US" sz="1000" dirty="0"/>
          </a:p>
          <a:p>
            <a:pPr indent="0" marL="0">
              <a:buNone/>
            </a:pPr>
            <a:r>
              <a:rPr lang="en-US" sz="1000" dirty="0">
                <a:solidFill>
                  <a:srgbClr val="34495E"/>
                </a:solidFill>
              </a:rPr>
              <a:t>• JIT最適化影響</a:t>
            </a:r>
            <a:endParaRPr lang="en-US" sz="1000" dirty="0"/>
          </a:p>
          <a:p>
            <a:pPr indent="0" marL="0">
              <a:buNone/>
            </a:pPr>
            <a:r>
              <a:rPr lang="en-US" sz="1000" dirty="0">
                <a:solidFill>
                  <a:srgbClr val="34495E"/>
                </a:solidFill>
              </a:rPr>
              <a:t>• クリティカルループ</a:t>
            </a:r>
            <a:endParaRPr lang="en-US" sz="1000" dirty="0"/>
          </a:p>
        </p:txBody>
      </p:sp>
      <p:sp>
        <p:nvSpPr>
          <p:cNvPr id="16" name="Shape 14"/>
          <p:cNvSpPr/>
          <p:nvPr/>
        </p:nvSpPr>
        <p:spPr>
          <a:xfrm>
            <a:off x="457200" y="3931920"/>
            <a:ext cx="3840480" cy="1188720"/>
          </a:xfrm>
          <a:prstGeom prst="rect">
            <a:avLst/>
          </a:prstGeom>
          <a:solidFill>
            <a:srgbClr val="FFFFFF"/>
          </a:solidFill>
          <a:ln w="38100">
            <a:solidFill>
              <a:srgbClr val="16A085"/>
            </a:solidFill>
            <a:prstDash val="solid"/>
          </a:ln>
          <a:effectLst>
            <a:outerShdw sx="100000" sy="100000" kx="0" ky="0" algn="bl" rotWithShape="0" blurRad="38100" dist="25400" dir="2700000">
              <a:srgbClr val="000000">
                <a:alpha val="10000"/>
              </a:srgbClr>
            </a:outerShdw>
          </a:effectLst>
        </p:spPr>
      </p:sp>
      <p:sp>
        <p:nvSpPr>
          <p:cNvPr id="17" name="Text 15"/>
          <p:cNvSpPr/>
          <p:nvPr/>
        </p:nvSpPr>
        <p:spPr>
          <a:xfrm>
            <a:off x="548640" y="4023360"/>
            <a:ext cx="3657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300" b="1" dirty="0">
                <a:solidFill>
                  <a:srgbClr val="1C2833"/>
                </a:solidFill>
              </a:rPr>
              <a:t>🟢 GUI/アクセシビリティ</a:t>
            </a:r>
            <a:endParaRPr lang="en-US" sz="1300" dirty="0"/>
          </a:p>
        </p:txBody>
      </p:sp>
      <p:sp>
        <p:nvSpPr>
          <p:cNvPr id="18" name="Text 16"/>
          <p:cNvSpPr/>
          <p:nvPr/>
        </p:nvSpPr>
        <p:spPr>
          <a:xfrm>
            <a:off x="548640" y="4297680"/>
            <a:ext cx="3657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000" dirty="0">
                <a:solidFill>
                  <a:srgbClr val="34495E"/>
                </a:solidFill>
              </a:rPr>
              <a:t>• ヘッドレス判定</a:t>
            </a:r>
            <a:endParaRPr lang="en-US" sz="1000" dirty="0"/>
          </a:p>
          <a:p>
            <a:pPr indent="0" marL="0">
              <a:buNone/>
            </a:pPr>
            <a:r>
              <a:rPr lang="en-US" sz="1000" dirty="0">
                <a:solidFill>
                  <a:srgbClr val="34495E"/>
                </a:solidFill>
              </a:rPr>
              <a:t>• スクリーンリーダー</a:t>
            </a:r>
            <a:endParaRPr lang="en-US" sz="1000" dirty="0"/>
          </a:p>
          <a:p>
            <a:pPr indent="0" marL="0">
              <a:buNone/>
            </a:pPr>
            <a:r>
              <a:rPr lang="en-US" sz="1000" dirty="0">
                <a:solidFill>
                  <a:srgbClr val="34495E"/>
                </a:solidFill>
              </a:rPr>
              <a:t>• Desktop.browse()</a:t>
            </a:r>
            <a:endParaRPr lang="en-US" sz="1000" dirty="0"/>
          </a:p>
        </p:txBody>
      </p:sp>
      <p:sp>
        <p:nvSpPr>
          <p:cNvPr id="19" name="Shape 17"/>
          <p:cNvSpPr/>
          <p:nvPr/>
        </p:nvSpPr>
        <p:spPr>
          <a:xfrm>
            <a:off x="4572000" y="3931920"/>
            <a:ext cx="3840480" cy="1188720"/>
          </a:xfrm>
          <a:prstGeom prst="rect">
            <a:avLst/>
          </a:prstGeom>
          <a:solidFill>
            <a:srgbClr val="FFFFFF"/>
          </a:solidFill>
          <a:ln w="38100">
            <a:solidFill>
              <a:srgbClr val="F39C12"/>
            </a:solidFill>
            <a:prstDash val="solid"/>
          </a:ln>
          <a:effectLst>
            <a:outerShdw sx="100000" sy="100000" kx="0" ky="0" algn="bl" rotWithShape="0" blurRad="38100" dist="25400" dir="2700000">
              <a:srgbClr val="000000">
                <a:alpha val="10000"/>
              </a:srgbClr>
            </a:outerShdw>
          </a:effectLst>
        </p:spPr>
      </p:sp>
      <p:sp>
        <p:nvSpPr>
          <p:cNvPr id="20" name="Text 18"/>
          <p:cNvSpPr/>
          <p:nvPr/>
        </p:nvSpPr>
        <p:spPr>
          <a:xfrm>
            <a:off x="4663440" y="4023360"/>
            <a:ext cx="3657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300" b="1" dirty="0">
                <a:solidFill>
                  <a:srgbClr val="1C2833"/>
                </a:solidFill>
              </a:rPr>
              <a:t>🟡 並行処理・リソース</a:t>
            </a:r>
            <a:endParaRPr lang="en-US" sz="1300" dirty="0"/>
          </a:p>
        </p:txBody>
      </p:sp>
      <p:sp>
        <p:nvSpPr>
          <p:cNvPr id="21" name="Text 19"/>
          <p:cNvSpPr/>
          <p:nvPr/>
        </p:nvSpPr>
        <p:spPr>
          <a:xfrm>
            <a:off x="4663440" y="4297680"/>
            <a:ext cx="3657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000" dirty="0">
                <a:solidFill>
                  <a:srgbClr val="34495E"/>
                </a:solidFill>
              </a:rPr>
              <a:t>• ForkJoinPool</a:t>
            </a:r>
            <a:endParaRPr lang="en-US" sz="1000" dirty="0"/>
          </a:p>
          <a:p>
            <a:pPr indent="0" marL="0">
              <a:buNone/>
            </a:pPr>
            <a:r>
              <a:rPr lang="en-US" sz="1000" dirty="0">
                <a:solidFill>
                  <a:srgbClr val="34495E"/>
                </a:solidFill>
              </a:rPr>
              <a:t>• リソースリーク</a:t>
            </a:r>
            <a:endParaRPr lang="en-US" sz="1000" dirty="0"/>
          </a:p>
          <a:p>
            <a:pPr indent="0" marL="0">
              <a:buNone/>
            </a:pPr>
            <a:r>
              <a:rPr lang="en-US" sz="1000" dirty="0">
                <a:solidFill>
                  <a:srgbClr val="34495E"/>
                </a:solidFill>
              </a:rPr>
              <a:t>• 構造化並行性</a:t>
            </a:r>
            <a:endParaRPr lang="en-US" sz="1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1C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FFFFFF"/>
                </a:solidFill>
              </a:rPr>
              <a:t>結論と推奨事項</a:t>
            </a:r>
            <a:endParaRPr lang="en-US" sz="2800" dirty="0"/>
          </a:p>
        </p:txBody>
      </p:sp>
      <p:sp>
        <p:nvSpPr>
          <p:cNvPr id="3" name="Shape 1"/>
          <p:cNvSpPr/>
          <p:nvPr/>
        </p:nvSpPr>
        <p:spPr>
          <a:xfrm>
            <a:off x="457200" y="1005840"/>
            <a:ext cx="8229600" cy="164592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  <a:effectLst>
            <a:outerShdw sx="100000" sy="100000" kx="0" ky="0" algn="bl" rotWithShape="0" blurRad="76200" dist="38100" dir="2700000">
              <a:srgbClr val="000000">
                <a:alpha val="20000"/>
              </a:srgbClr>
            </a:outerShdw>
          </a:effectLst>
        </p:spPr>
      </p:sp>
      <p:sp>
        <p:nvSpPr>
          <p:cNvPr id="4" name="Text 2"/>
          <p:cNvSpPr/>
          <p:nvPr/>
        </p:nvSpPr>
        <p:spPr>
          <a:xfrm>
            <a:off x="640080" y="1097280"/>
            <a:ext cx="78638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1C2833"/>
                </a:solidFill>
              </a:rPr>
              <a:t>総合評価</a:t>
            </a:r>
            <a:endParaRPr lang="en-US" sz="1800" dirty="0"/>
          </a:p>
        </p:txBody>
      </p:sp>
      <p:sp>
        <p:nvSpPr>
          <p:cNvPr id="5" name="Shape 3"/>
          <p:cNvSpPr/>
          <p:nvPr/>
        </p:nvSpPr>
        <p:spPr>
          <a:xfrm>
            <a:off x="640080" y="1463040"/>
            <a:ext cx="7863840" cy="457200"/>
          </a:xfrm>
          <a:prstGeom prst="rect">
            <a:avLst/>
          </a:prstGeom>
          <a:solidFill>
            <a:srgbClr val="E8F6F3"/>
          </a:solidFill>
          <a:ln/>
        </p:spPr>
      </p:sp>
      <p:sp>
        <p:nvSpPr>
          <p:cNvPr id="6" name="Text 4"/>
          <p:cNvSpPr/>
          <p:nvPr/>
        </p:nvSpPr>
        <p:spPr>
          <a:xfrm>
            <a:off x="822960" y="1508760"/>
            <a:ext cx="749808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1C2833"/>
                </a:solidFill>
              </a:rPr>
              <a:t>✅ アップグレードを推奨</a:t>
            </a:r>
            <a:endParaRPr lang="en-US" sz="1400" dirty="0"/>
          </a:p>
        </p:txBody>
      </p:sp>
      <p:sp>
        <p:nvSpPr>
          <p:cNvPr id="7" name="Text 5"/>
          <p:cNvSpPr/>
          <p:nvPr/>
        </p:nvSpPr>
        <p:spPr>
          <a:xfrm>
            <a:off x="822960" y="1691640"/>
            <a:ext cx="749808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1C2833"/>
                </a:solidFill>
              </a:rPr>
              <a:t>安定性・セキュリティの向上メリットがリスクを上回る</a:t>
            </a:r>
            <a:endParaRPr lang="en-US" sz="1100" dirty="0"/>
          </a:p>
        </p:txBody>
      </p:sp>
      <p:sp>
        <p:nvSpPr>
          <p:cNvPr id="8" name="Text 6"/>
          <p:cNvSpPr/>
          <p:nvPr/>
        </p:nvSpPr>
        <p:spPr>
          <a:xfrm>
            <a:off x="640080" y="2011680"/>
            <a:ext cx="786384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100" dirty="0">
                <a:solidFill>
                  <a:srgbClr val="34495E"/>
                </a:solidFill>
              </a:rPr>
              <a:t>• 全体的な安定性向上：多数のバグ修正により信頼性が大幅改善
</a:t>
            </a:r>
            <a:pPr indent="0" marL="0">
              <a:buNone/>
            </a:pPr>
            <a:r>
              <a:rPr lang="en-US" sz="1100" dirty="0">
                <a:solidFill>
                  <a:srgbClr val="34495E"/>
                </a:solidFill>
              </a:rPr>
              <a:t>• セキュリティ強化：証明書検証、デシリアライゼーションの安全性向上
</a:t>
            </a:r>
            <a:pPr indent="0" marL="0">
              <a:buNone/>
            </a:pPr>
            <a:r>
              <a:rPr lang="en-US" sz="1100" dirty="0">
                <a:solidFill>
                  <a:srgbClr val="34495E"/>
                </a:solidFill>
              </a:rPr>
              <a:t>• パフォーマンス最適化：リソースリーク解消、並行処理の改善</a:t>
            </a:r>
            <a:endParaRPr lang="en-US" sz="1100" dirty="0"/>
          </a:p>
        </p:txBody>
      </p:sp>
      <p:sp>
        <p:nvSpPr>
          <p:cNvPr id="9" name="Shape 7"/>
          <p:cNvSpPr/>
          <p:nvPr/>
        </p:nvSpPr>
        <p:spPr>
          <a:xfrm>
            <a:off x="457200" y="2834640"/>
            <a:ext cx="8229600" cy="128016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  <a:effectLst>
            <a:outerShdw sx="100000" sy="100000" kx="0" ky="0" algn="bl" rotWithShape="0" blurRad="76200" dist="38100" dir="2700000">
              <a:srgbClr val="000000">
                <a:alpha val="20000"/>
              </a:srgbClr>
            </a:outerShdw>
          </a:effectLst>
        </p:spPr>
      </p:sp>
      <p:sp>
        <p:nvSpPr>
          <p:cNvPr id="10" name="Text 8"/>
          <p:cNvSpPr/>
          <p:nvPr/>
        </p:nvSpPr>
        <p:spPr>
          <a:xfrm>
            <a:off x="640080" y="2926080"/>
            <a:ext cx="78638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1C2833"/>
                </a:solidFill>
              </a:rPr>
              <a:t>移行アプローチ</a:t>
            </a:r>
            <a:endParaRPr lang="en-US" sz="1800" dirty="0"/>
          </a:p>
        </p:txBody>
      </p:sp>
      <p:sp>
        <p:nvSpPr>
          <p:cNvPr id="11" name="Text 9"/>
          <p:cNvSpPr/>
          <p:nvPr/>
        </p:nvSpPr>
        <p:spPr>
          <a:xfrm>
            <a:off x="640080" y="3291840"/>
            <a:ext cx="786384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100" dirty="0">
                <a:solidFill>
                  <a:srgbClr val="34495E"/>
                </a:solidFill>
              </a:rPr>
              <a:t>• 段階的移行：開発環境 → テスト環境 → 本番環境
</a:t>
            </a:r>
            <a:pPr indent="0" marL="0">
              <a:buNone/>
            </a:pPr>
            <a:r>
              <a:rPr lang="en-US" sz="1100" dirty="0">
                <a:solidFill>
                  <a:srgbClr val="34495E"/>
                </a:solidFill>
              </a:rPr>
              <a:t>• 重点テスト実施：特定された6つの重点領域に注力
</a:t>
            </a:r>
            <a:pPr indent="0" marL="0">
              <a:buNone/>
            </a:pPr>
            <a:r>
              <a:rPr lang="en-US" sz="1100" dirty="0">
                <a:solidFill>
                  <a:srgbClr val="34495E"/>
                </a:solidFill>
              </a:rPr>
              <a:t>• モニタリング強化：初期段階では通常より詳細な監視を実施
</a:t>
            </a:r>
            <a:pPr indent="0" marL="0">
              <a:buNone/>
            </a:pPr>
            <a:r>
              <a:rPr lang="en-US" sz="1100" dirty="0">
                <a:solidFill>
                  <a:srgbClr val="34495E"/>
                </a:solidFill>
              </a:rPr>
              <a:t>• ロールバック計画：問題発生時の切り戻し手順を準備</a:t>
            </a:r>
            <a:endParaRPr lang="en-US" sz="1100" dirty="0"/>
          </a:p>
        </p:txBody>
      </p:sp>
      <p:sp>
        <p:nvSpPr>
          <p:cNvPr id="12" name="Shape 10"/>
          <p:cNvSpPr/>
          <p:nvPr/>
        </p:nvSpPr>
        <p:spPr>
          <a:xfrm>
            <a:off x="1371600" y="4297680"/>
            <a:ext cx="6400800" cy="457200"/>
          </a:xfrm>
          <a:prstGeom prst="rect">
            <a:avLst/>
          </a:prstGeom>
          <a:solidFill>
            <a:srgbClr val="FFFFFF">
              <a:alpha val="90000"/>
            </a:srgbClr>
          </a:solidFill>
          <a:ln/>
        </p:spPr>
      </p:sp>
      <p:sp>
        <p:nvSpPr>
          <p:cNvPr id="13" name="Text 11"/>
          <p:cNvSpPr/>
          <p:nvPr/>
        </p:nvSpPr>
        <p:spPr>
          <a:xfrm>
            <a:off x="1371600" y="4389120"/>
            <a:ext cx="64008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100" i="1" dirty="0">
                <a:solidFill>
                  <a:srgbClr val="1C2833"/>
                </a:solidFill>
              </a:rPr>
              <a:t>リスクは許容範囲内 - 計画的な移行により安全なアップグレードが可能</a:t>
            </a:r>
            <a:endParaRPr lang="en-US" sz="1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IT Department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OpenJDK 21 Update Summary</dc:title>
  <dc:subject>PptxGenJS Presentation</dc:subject>
  <dc:creator>JDK Update Team</dc:creator>
  <cp:lastModifiedBy>JDK Update Team</cp:lastModifiedBy>
  <cp:revision>1</cp:revision>
  <dcterms:created xsi:type="dcterms:W3CDTF">2025-09-27T22:22:47Z</dcterms:created>
  <dcterms:modified xsi:type="dcterms:W3CDTF">2025-09-27T22:22:47Z</dcterms:modified>
</cp:coreProperties>
</file>