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-2.svg" ContentType="image/svg+xml"/>
  <Override PartName="/ppt/media/image-3-2.svg" ContentType="image/svg+xml"/>
  <Override PartName="/ppt/media/image-5-2.svg" ContentType="image/svg+xml"/>
  <Override PartName="/ppt/media/image-6-2.svg" ContentType="image/svg+xml"/>
  <Override PartName="/ppt/media/image-7-2.svg" ContentType="image/svg+xml"/>
  <Override PartName="/ppt/media/image-8-2.svg" ContentType="image/svg+xml"/>
  <Override PartName="/ppt/media/image-9-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svg"/><Relationship Id="rId3" Type="http://schemas.openxmlformats.org/officeDocument/2006/relationships/hyperlink" Target="file:///home/oai/share/notebooklm_summary.md#:~:text=OpenJDK%2021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hyperlink" Target="file:///home/oai/share/notebooklm_summary.md#:~:text=%E6%9C%AC%E3%83%AC%E3%83%9D%E3%83%BC%E3%83%88%E3%81%AF%E3%80%81%E6%97%A2%E5%AD%98%E3%81%AEJava%20Swing%E3%82%A2%E3%83%97%E3%83%AA%E3%82%B1%E3%83%BC%E3%82%B7%E3%83%A7%E3%83%B3%E3%82%92Windows%2011%E7%92%B0%E5%A2%83%E3%81%AB%E3%81%8A%E3%81%84%E3%81%A6%E3%80%81OpenJDK%E3%83%90%E3%83%BC%E3%82%B8%E3%83%A7%E3%83%B321" TargetMode="External"/><Relationship Id="rId2" Type="http://schemas.openxmlformats.org/officeDocument/2006/relationships/hyperlink" Target="file:///home/oai/share/notebooklm_summary.md#:~:text=%E6%9C%AC%E3%83%AC%E3%83%9D%E3%83%BC%E3%83%88%E3%81%A7%E3%81%AF%E3%80%81%E7%89%B9%E5%AE%9A%E3%81%95%E3%82%8C%E3%81%9F%E5%90%84%E5%A4%89%E6%9B%B4%E7%82%B9%E3%81%AE%E3%83%AA%E3%82%B9%E3%82%AF%E3%83%AC%E3%83%99%E3%83%AB%E3%82%92%E4%BB%A5%E4%B8%8B%E3%81%AE%E9%80%9A%E3%82%8A%E5%AE%9A%E7%BE%A9%E3%81%97%E3%81%BE%E3%81%99%E3%80%82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svg"/><Relationship Id="rId3" Type="http://schemas.openxmlformats.org/officeDocument/2006/relationships/hyperlink" Target="file:///home/oai/share/notebooklm_summary.md#:~:text=%E7%89%B9%E3%81%AB%E6%B3%A8%E6%84%8F%E3%82%92%E8%A6%81%E3%81%99%E3%82%8B%E4%B8%BB%E8%A6%81%E3%81%AA%E7%99%BA%E8%A6%8B%E4%BA%8B%E9%A0%85%E3%81%AF%E4%BB%A5%E4%B8%8B%E3%81%AE%E9%80%9A%E3%82%8A%E3%81%A7%E3%81%99%E3%80%82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hyperlink" Target="file:///home/oai/share/notebooklm_summary.md#:~:text=%E4%BF%AE%E6%AD%A3ID%20,High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svg"/><Relationship Id="rId3" Type="http://schemas.openxmlformats.org/officeDocument/2006/relationships/hyperlink" Target="file:///home/oai/share/notebooklm_summary.md#:~:text=JDK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3" Type="http://schemas.openxmlformats.org/officeDocument/2006/relationships/hyperlink" Target="file:///home/oai/share/notebooklm_summary.md#:~:text=JDK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svg"/><Relationship Id="rId3" Type="http://schemas.openxmlformats.org/officeDocument/2006/relationships/hyperlink" Target="file:///home/oai/share/notebooklm_summary.md#:~:text=JDK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svg"/><Relationship Id="rId3" Type="http://schemas.openxmlformats.org/officeDocument/2006/relationships/hyperlink" Target="file:///home/oai/share/notebooklm_summary.md#:~:text=%2A%20JDK,8296787%20%28X.509%E8%A8%BC%E6%98%8E%E6%9B%B8%E3%82%B7%E3%83%AA%E3%82%A2%E3%83%AB%E7%95%AA%E5%8F%B7%E3%81%AE%E3%83%87%E3%83%90%E3%83%83%E3%82%B0%E5%87%BA%E5%8A%9B%E5%BD%A2%E5%BC%8F%E7%B5%B1%E4%B8%80%29%3A%20%E3%81%93%E3%81%AE%E5%A4%89%E6%9B%B4%E3%81%AF%E3%83%87%E3%83%90%E3%83%83%E3%82%B0%E3%83%AD%E3%82%B0%E3%81%AE%E3%83%95%E3%82%A9%E3%83%BC%E3%83%9E%E3%83%83%E3%83%88%E3%81%AB%E3%81%AE%E3%81%BF%E5%BD%B1%E9%9F%BF%E3%81%97%E3%81%BE%E3%81%99%E3%80%82%E3%82%A2%E3%83%97%E3%83%AA%E3%82%B1%E3%83%BC%E3%82%B7%20%E3%83%A7%E3%83%B3%E3%81%8C%E3%81%93%E3%82%8C%E3%82%89%E3%81%AE%E7%89%B9%E5%AE%9A%E3%81%AE%E3%83%87%E3%83%90%E3%83%83%E3%82%B0%E5%87%BA%E5%8A%9B%E3%82%92%E8%A7%A3%E6%9E%90%E3%83%BB%E5%88%A9%E7%94%A8%E3%81%97%E3%81%A6%E3%81%84%E3%81%AA%E3%81%84%E9%99%90%E3%82%8A%EF%BC%88%E3%81%9D%E3%81%AE%E5%8F%AF%E8%83%BD%E6%80%A7%E3%81%AF%E6%A5%B5%E3%82%81%E3%81%A6%E4%BD%8E%E3%81%84%EF%BC%89%E3%80%81%E6%9C%AC%E7%95%AA%E7%92%B0%E5%A2%83%E3%81%AE%E3%82%A2%E3%83%97%E3%83%AA%E3%82%B1%E3%83%BC%E3%82%B7%E3%83%A7%E3%83%B3%E6%8C%99%E5%8B%95%E3%81%AB%E3%81%AF%E5%BD%B1%E9%9F%BF%E3%81%97%E3%81%BE%E3%81%9B%E3%82%93%E3%80%82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svg"/><Relationship Id="rId3" Type="http://schemas.openxmlformats.org/officeDocument/2006/relationships/hyperlink" Target="file:///home/oai/share/notebooklm_summary.md#:~:text=JDK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cached_assets_used/cover_technology.png">    </p:cNvPr>
          <p:cNvPicPr>
            <a:picLocks noChangeAspect="1"/>
          </p:cNvPicPr>
          <p:nvPr/>
        </p:nvPicPr>
        <p:blipFill>
          <a:blip r:embed="rId1"/>
          <a:srcRect l="16667" r="16667" t="0" b="0"/>
          <a:stretch/>
        </p:blipFill>
        <p:spPr>
          <a:xfrm>
            <a:off x="5029200" y="514350"/>
            <a:ext cx="4114800" cy="4114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74320" y="1188720"/>
            <a:ext cx="5029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30A18"/>
                </a:solidFill>
              </a:rPr>
              <a:t>OpenJDK移行影響評価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274320" y="2194560"/>
            <a:ext cx="5029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030A18"/>
                </a:solidFill>
              </a:rPr>
              <a:t>OpenJDK 21.0.5 → 21.0.8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74320" y="2743200"/>
            <a:ext cx="5029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030A18"/>
                </a:solidFill>
              </a:rPr>
              <a:t>Windows 11・Swingアプリケーション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274320" y="4503420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97B1DF"/>
                </a:solidFill>
              </a:rPr>
              <a:t>2025年9月29日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総括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914400"/>
            <a:ext cx="411480" cy="4114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97280" y="1463040"/>
            <a:ext cx="7498080" cy="32004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OpenJDK 21.0.5 から 21.0.8 への移行には、多数のバグ修正が含まれており、安定性と正確性が向上します。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しかし、修正に伴い挙動が変化した部分が多く、各カテゴリで十分な検証が必要です。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本レポートで整理した全 Issue を参考に、移行後の動作確認を入念に行ってください。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3A74A8"/>
                </a:solidFill>
                <a:hlinkClick r:id="rId3"/>
              </a:rPr>
              <a:t>[11]</a:t>
            </a:r>
            <a:endParaRPr lang="en-US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目的と対象範囲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7772400" cy="32004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移行目的: OpenJDK 21.0.5 → 21.0.8 への移行時の影響を評価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対象範囲: Windows 11 環境の Java Swing アプリケーション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分析対象: 添付の修正リストに記載されたすべてのIssue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影響度ランク定義: 高・中・低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3A74A8"/>
                </a:solidFill>
                <a:hlinkClick r:id="rId1"/>
              </a:rPr>
              <a:t>[1]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indent="0" marL="0">
              <a:buNone/>
            </a:pPr>
            <a:r>
              <a:rPr lang="en-US" sz="600" u="sng" dirty="0">
                <a:solidFill>
                  <a:srgbClr val="3A74A8"/>
                </a:solidFill>
                <a:hlinkClick r:id="rId2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分析サマリーと主要な発見事項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7772400" cy="32004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ヘッドレスモード挙動の差し戻しにより、ディスプレイがない環境での初期化に影響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System.exit() が起動した子プロセスを終了するリグレッションを修正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ForkJoinPoolのクラスアンロード問題やビット操作 API の不正確な結果を修正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Desktop.browse() のリグレッション修正によりデスクトップ連携が安定</a:t>
            </a:r>
            <a:endParaRPr lang="en-US" sz="12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955280" y="1280160"/>
            <a:ext cx="457200" cy="4572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3A74A8"/>
                </a:solidFill>
                <a:hlinkClick r:id="rId3"/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高影響度修正一覧</a:t>
            </a:r>
            <a:endParaRPr lang="en-US" sz="2400" dirty="0"/>
          </a:p>
        </p:txBody>
      </p:sp>
      <p:graphicFrame>
        <p:nvGraphicFramePr>
          <p:cNvPr id="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371600"/>
          <a:ext cx="8229600" cy="914400"/>
        </p:xfrm>
        <a:graphic>
          <a:graphicData uri="http://schemas.openxmlformats.org/drawingml/2006/table">
            <a:tbl>
              <a:tblPr/>
              <a:tblGrid>
                <a:gridCol w="1371600"/>
                <a:gridCol w="3657600"/>
                <a:gridCol w="182880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Fix ID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概要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影響コンポーネント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影響度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JDK-8348625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ヘッドレスモード検出を元に戻す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client-libs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高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JDK-8325203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System.exit() の子プロセス終了リグレッション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tools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高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JDK-8344993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ForkJoinPoolのクラスアンロード問題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core-libs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高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JDK-8270269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Desktop.browse() のリグレッション修正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client-libs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30A1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高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7B1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3A74A8"/>
                </a:solidFill>
                <a:hlinkClick r:id="rId1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コアアプリケーション &amp; ランタイム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914400"/>
            <a:ext cx="411480" cy="4114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97280" y="1463040"/>
            <a:ext cx="4023360" cy="27432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System.exit(0) リグレッション修正で子プロセスは終了しない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ForkJoinPool のクラスアンロードおよびコンテキストローダー問題を解決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Integer.numberOfLeadingZeros のバグを修正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5212080" y="1463040"/>
            <a:ext cx="3383280" cy="27432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リソースリーク修正: URLConnection.getLastModified() &amp; BufferedWriter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SaslInputStream, StringBuffer.reverse, Record reflection の修正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3A74A8"/>
                </a:solidFill>
                <a:hlinkClick r:id="rId3"/>
              </a:rPr>
              <a:t>[5]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indent="0" marL="0">
              <a:buNone/>
            </a:pPr>
            <a:r>
              <a:rPr lang="en-US" sz="600" u="sng" dirty="0">
                <a:solidFill>
                  <a:srgbClr val="3A74A8"/>
                </a:solidFill>
                <a:hlinkClick r:id="rId3"/>
              </a:rPr>
              <a:t>[6]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AWT/Swing &amp; デスクトップ統合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914400"/>
            <a:ext cx="411480" cy="4114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97280" y="1463040"/>
            <a:ext cx="7498080" cy="292608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java.awt.headless の検出ロジックを差し戻し: ヘッドレス環境への影響が大きい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Desktop.browse() の失敗を引き起こすリグレッションを修正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Windows AccessBridge におけるショートカットキー報告の不具合を修正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3A74A8"/>
                </a:solidFill>
                <a:hlinkClick r:id="rId3"/>
              </a:rPr>
              <a:t>[7]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セキュリティ &amp; 暗号化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914400"/>
            <a:ext cx="411480" cy="4114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97280" y="1463040"/>
            <a:ext cx="7498080" cy="292608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.example.com のような先頭ドット付き証明書名制約の検証を修正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無効なセキュリティサービスに対する null 返却を復元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PKCS12KeyStore で ConcurrentModificationException を解消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3A74A8"/>
                </a:solidFill>
                <a:hlinkClick r:id="rId3"/>
              </a:rPr>
              <a:t>[8]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低リスク &amp; 環境固有の変更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914400"/>
            <a:ext cx="411480" cy="4114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97280" y="1463040"/>
            <a:ext cx="7498080" cy="292608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Windows Server 2025 の OS 検出ロジック更新: os.name を厳密に確認していない限り影響は低い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Windows nanoserver での起動時警告に対応: kernel32.dll 関連の警告を抑制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X.509 証明書シリアル番号のデバッグ出力フォーマット統一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3A74A8"/>
                </a:solidFill>
                <a:hlinkClick r:id="rId3"/>
              </a:rPr>
              <a:t>[9]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ビルド時の考慮事項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914400"/>
            <a:ext cx="411480" cy="4114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97280" y="1463040"/>
            <a:ext cx="7498080" cy="292608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コンパイル境界を越えた型アノテーションの可視性修正により、アノテーションプロセッサの挙動が変化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ビルドやコード生成ツールが新しい挙動に適応しているか検証が必要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3A74A8"/>
                </a:solidFill>
                <a:hlinkClick r:id="rId3"/>
              </a:rPr>
              <a:t>[10]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2025-09-29T00:09:49Z</dcterms:created>
  <dcterms:modified xsi:type="dcterms:W3CDTF">2025-09-29T00:09:49Z</dcterms:modified>
</cp:coreProperties>
</file>