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C283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81791" y="860524"/>
            <a:ext cx="5780419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100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OpenJDK 21.0.5 → 21.0.8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1681791" y="1511350"/>
            <a:ext cx="5780419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000"/>
              </a:spcAft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移行影響評価レポート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3302050" y="2444800"/>
            <a:ext cx="2539901" cy="50750"/>
          </a:xfrm>
          <a:prstGeom prst="rect">
            <a:avLst/>
          </a:prstGeom>
          <a:solidFill>
            <a:srgbClr val="E74C3C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1681791" y="2876550"/>
            <a:ext cx="5780419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2400"/>
              </a:spcBef>
              <a:spcAft>
                <a:spcPts val="3000"/>
              </a:spcAft>
              <a:buNone/>
            </a:pPr>
            <a:r>
              <a:rPr lang="en-US" sz="2400" dirty="0">
                <a:solidFill>
                  <a:srgbClr val="AAB7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Windows 11 Swingアプリケーション対象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681791" y="3803600"/>
            <a:ext cx="5780419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4000"/>
              </a:spcBef>
              <a:spcAft>
                <a:spcPts val="1600"/>
              </a:spcAft>
              <a:buNone/>
            </a:pPr>
            <a:r>
              <a:rPr lang="en-US" sz="1600" dirty="0">
                <a:solidFill>
                  <a:srgbClr val="85929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2025年1月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11151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セキュリティ/暗号化変更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507950" y="1365052"/>
            <a:ext cx="3987850" cy="1422797"/>
          </a:xfrm>
          <a:prstGeom prst="roundRect">
            <a:avLst>
              <a:gd name="adj" fmla="val 1785"/>
            </a:avLst>
          </a:prstGeom>
          <a:solidFill>
            <a:srgbClr val="FFFFFF"/>
          </a:solidFill>
          <a:ln/>
          <a:effectLst>
            <a:outerShdw sx="100000" sy="100000" kx="0" ky="0" algn="bl" rotWithShape="0" blurRad="38100" dist="19050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07950" y="1365052"/>
            <a:ext cx="3987850" cy="374452"/>
          </a:xfrm>
          <a:prstGeom prst="rect">
            <a:avLst/>
          </a:prstGeom>
          <a:solidFill>
            <a:srgbClr val="FEF5E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60350" y="1485602"/>
            <a:ext cx="719554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39C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JDK-8311546</a:t>
            </a:r>
            <a:endParaRPr lang="en-US" sz="900" dirty="0"/>
          </a:p>
        </p:txBody>
      </p:sp>
      <p:sp>
        <p:nvSpPr>
          <p:cNvPr id="7" name="Text 5"/>
          <p:cNvSpPr/>
          <p:nvPr/>
        </p:nvSpPr>
        <p:spPr>
          <a:xfrm>
            <a:off x="1467296" y="1466552"/>
            <a:ext cx="2933626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証明書名制約検証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660350" y="1866454"/>
            <a:ext cx="3756711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"/>
              </a:spcAft>
              <a:buNone/>
            </a:pPr>
            <a:r>
              <a:rPr lang="en-US" sz="800" b="1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問題</a:t>
            </a:r>
            <a:endParaRPr lang="en-US" sz="800" dirty="0"/>
          </a:p>
        </p:txBody>
      </p:sp>
      <p:sp>
        <p:nvSpPr>
          <p:cNvPr id="9" name="Text 7"/>
          <p:cNvSpPr/>
          <p:nvPr/>
        </p:nvSpPr>
        <p:spPr>
          <a:xfrm>
            <a:off x="660350" y="2025104"/>
            <a:ext cx="3756711" cy="13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.example.com</a:t>
            </a:r>
            <a:pPr algn="l" indent="0" marL="0">
              <a:lnSpc>
                <a:spcPts val="1080"/>
              </a:lnSpc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形式の検証が不適切</a:t>
            </a:r>
            <a:endParaRPr lang="en-US" sz="900" dirty="0"/>
          </a:p>
        </p:txBody>
      </p:sp>
      <p:sp>
        <p:nvSpPr>
          <p:cNvPr id="10" name="Text 8"/>
          <p:cNvSpPr/>
          <p:nvPr/>
        </p:nvSpPr>
        <p:spPr>
          <a:xfrm>
            <a:off x="660350" y="2263676"/>
            <a:ext cx="3756711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"/>
              </a:spcAft>
              <a:buNone/>
            </a:pPr>
            <a:r>
              <a:rPr lang="en-US" sz="800" b="1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効果</a:t>
            </a:r>
            <a:endParaRPr lang="en-US" sz="800" dirty="0"/>
          </a:p>
        </p:txBody>
      </p:sp>
      <p:sp>
        <p:nvSpPr>
          <p:cNvPr id="11" name="Text 9"/>
          <p:cNvSpPr/>
          <p:nvPr/>
        </p:nvSpPr>
        <p:spPr>
          <a:xfrm>
            <a:off x="660350" y="2422327"/>
            <a:ext cx="3756711" cy="13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接続挙動が「失敗」→「成功」に変更</a:t>
            </a:r>
            <a:endParaRPr lang="en-US" sz="900" dirty="0"/>
          </a:p>
        </p:txBody>
      </p:sp>
      <p:sp>
        <p:nvSpPr>
          <p:cNvPr id="12" name="Text 10"/>
          <p:cNvSpPr/>
          <p:nvPr/>
        </p:nvSpPr>
        <p:spPr>
          <a:xfrm>
            <a:off x="4648200" y="1365052"/>
            <a:ext cx="3987850" cy="1422797"/>
          </a:xfrm>
          <a:prstGeom prst="roundRect">
            <a:avLst>
              <a:gd name="adj" fmla="val 1785"/>
            </a:avLst>
          </a:prstGeom>
          <a:solidFill>
            <a:srgbClr val="FFFFFF"/>
          </a:solidFill>
          <a:ln/>
          <a:effectLst>
            <a:outerShdw sx="100000" sy="100000" kx="0" ky="0" algn="bl" rotWithShape="0" blurRad="38100" dist="19050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4648200" y="1365052"/>
            <a:ext cx="3987850" cy="374452"/>
          </a:xfrm>
          <a:prstGeom prst="rect">
            <a:avLst/>
          </a:prstGeom>
          <a:solidFill>
            <a:srgbClr val="FEF5E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4800600" y="1485602"/>
            <a:ext cx="725930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39C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JDK-8344361</a:t>
            </a:r>
            <a:endParaRPr lang="en-US" sz="900" dirty="0"/>
          </a:p>
        </p:txBody>
      </p:sp>
      <p:sp>
        <p:nvSpPr>
          <p:cNvPr id="15" name="Text 13"/>
          <p:cNvSpPr/>
          <p:nvPr/>
        </p:nvSpPr>
        <p:spPr>
          <a:xfrm>
            <a:off x="5613797" y="1466552"/>
            <a:ext cx="29272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プロバイダnull返却</a:t>
            </a:r>
            <a:endParaRPr lang="en-US" sz="1000" dirty="0"/>
          </a:p>
        </p:txBody>
      </p:sp>
      <p:sp>
        <p:nvSpPr>
          <p:cNvPr id="16" name="Text 14"/>
          <p:cNvSpPr/>
          <p:nvPr/>
        </p:nvSpPr>
        <p:spPr>
          <a:xfrm>
            <a:off x="4800600" y="1866454"/>
            <a:ext cx="3756711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"/>
              </a:spcAft>
              <a:buNone/>
            </a:pPr>
            <a:r>
              <a:rPr lang="en-US" sz="800" b="1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変更</a:t>
            </a:r>
            <a:endParaRPr lang="en-US" sz="800" dirty="0"/>
          </a:p>
        </p:txBody>
      </p:sp>
      <p:sp>
        <p:nvSpPr>
          <p:cNvPr id="17" name="Text 15"/>
          <p:cNvSpPr/>
          <p:nvPr/>
        </p:nvSpPr>
        <p:spPr>
          <a:xfrm>
            <a:off x="4800600" y="2025104"/>
            <a:ext cx="3756711" cy="13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NullPointerException</a:t>
            </a:r>
            <a:pPr algn="l" indent="0" marL="0">
              <a:lnSpc>
                <a:spcPts val="1080"/>
              </a:lnSpc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→</a:t>
            </a:r>
            <a:pPr algn="l" indent="0" marL="0">
              <a:lnSpc>
                <a:spcPts val="1080"/>
              </a:lnSpc>
              <a:buNone/>
            </a:pPr>
            <a:r>
              <a:rPr lang="en-US" sz="9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null</a:t>
            </a:r>
            <a:pPr algn="l" indent="0" marL="0">
              <a:lnSpc>
                <a:spcPts val="1080"/>
              </a:lnSpc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返却</a:t>
            </a:r>
            <a:endParaRPr lang="en-US" sz="900" dirty="0"/>
          </a:p>
        </p:txBody>
      </p:sp>
      <p:sp>
        <p:nvSpPr>
          <p:cNvPr id="18" name="Text 16"/>
          <p:cNvSpPr/>
          <p:nvPr/>
        </p:nvSpPr>
        <p:spPr>
          <a:xfrm>
            <a:off x="4800600" y="2263676"/>
            <a:ext cx="3756711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"/>
              </a:spcAft>
              <a:buNone/>
            </a:pPr>
            <a:r>
              <a:rPr lang="en-US" sz="800" b="1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結果</a:t>
            </a:r>
            <a:endParaRPr lang="en-US" sz="800" dirty="0"/>
          </a:p>
        </p:txBody>
      </p:sp>
      <p:sp>
        <p:nvSpPr>
          <p:cNvPr id="19" name="Text 17"/>
          <p:cNvSpPr/>
          <p:nvPr/>
        </p:nvSpPr>
        <p:spPr>
          <a:xfrm>
            <a:off x="4800600" y="2422327"/>
            <a:ext cx="3756711" cy="13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NoSuchAlgorithmExceptionが発生</a:t>
            </a:r>
            <a:endParaRPr lang="en-US" sz="900" dirty="0"/>
          </a:p>
        </p:txBody>
      </p:sp>
      <p:sp>
        <p:nvSpPr>
          <p:cNvPr id="20" name="Text 18"/>
          <p:cNvSpPr/>
          <p:nvPr/>
        </p:nvSpPr>
        <p:spPr>
          <a:xfrm>
            <a:off x="507950" y="2940248"/>
            <a:ext cx="3987850" cy="1422797"/>
          </a:xfrm>
          <a:prstGeom prst="roundRect">
            <a:avLst>
              <a:gd name="adj" fmla="val 1785"/>
            </a:avLst>
          </a:prstGeom>
          <a:solidFill>
            <a:srgbClr val="FFFFFF"/>
          </a:solidFill>
          <a:ln/>
          <a:effectLst>
            <a:outerShdw sx="100000" sy="100000" kx="0" ky="0" algn="bl" rotWithShape="0" blurRad="38100" dist="19050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507950" y="2940248"/>
            <a:ext cx="3987850" cy="374452"/>
          </a:xfrm>
          <a:prstGeom prst="rect">
            <a:avLst/>
          </a:prstGeom>
          <a:solidFill>
            <a:srgbClr val="EAFA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660350" y="3060799"/>
            <a:ext cx="725930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27AE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JDK-8327461</a:t>
            </a:r>
            <a:endParaRPr lang="en-US" sz="900" dirty="0"/>
          </a:p>
        </p:txBody>
      </p:sp>
      <p:sp>
        <p:nvSpPr>
          <p:cNvPr id="23" name="Text 21"/>
          <p:cNvSpPr/>
          <p:nvPr/>
        </p:nvSpPr>
        <p:spPr>
          <a:xfrm>
            <a:off x="1473547" y="3041749"/>
            <a:ext cx="29272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KeyStoreスレッドセーフ</a:t>
            </a:r>
            <a:endParaRPr lang="en-US" sz="1000" dirty="0"/>
          </a:p>
        </p:txBody>
      </p:sp>
      <p:sp>
        <p:nvSpPr>
          <p:cNvPr id="24" name="Text 22"/>
          <p:cNvSpPr/>
          <p:nvPr/>
        </p:nvSpPr>
        <p:spPr>
          <a:xfrm>
            <a:off x="660350" y="3441650"/>
            <a:ext cx="3756711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"/>
              </a:spcAft>
              <a:buNone/>
            </a:pPr>
            <a:r>
              <a:rPr lang="en-US" sz="800" b="1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修正</a:t>
            </a:r>
            <a:endParaRPr lang="en-US" sz="800" dirty="0"/>
          </a:p>
        </p:txBody>
      </p:sp>
      <p:sp>
        <p:nvSpPr>
          <p:cNvPr id="25" name="Text 23"/>
          <p:cNvSpPr/>
          <p:nvPr/>
        </p:nvSpPr>
        <p:spPr>
          <a:xfrm>
            <a:off x="660350" y="3600301"/>
            <a:ext cx="3756711" cy="13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PKCS12KeyStoreの並行性問題を解決</a:t>
            </a:r>
            <a:endParaRPr lang="en-US" sz="900" dirty="0"/>
          </a:p>
        </p:txBody>
      </p:sp>
      <p:sp>
        <p:nvSpPr>
          <p:cNvPr id="26" name="Text 24"/>
          <p:cNvSpPr/>
          <p:nvPr/>
        </p:nvSpPr>
        <p:spPr>
          <a:xfrm>
            <a:off x="660350" y="3838873"/>
            <a:ext cx="3756711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"/>
              </a:spcAft>
              <a:buNone/>
            </a:pPr>
            <a:r>
              <a:rPr lang="en-US" sz="800" b="1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効果</a:t>
            </a:r>
            <a:endParaRPr lang="en-US" sz="800" dirty="0"/>
          </a:p>
        </p:txBody>
      </p:sp>
      <p:sp>
        <p:nvSpPr>
          <p:cNvPr id="27" name="Text 25"/>
          <p:cNvSpPr/>
          <p:nvPr/>
        </p:nvSpPr>
        <p:spPr>
          <a:xfrm>
            <a:off x="660350" y="3997523"/>
            <a:ext cx="3756711" cy="13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高並行環境での安定性向上</a:t>
            </a:r>
            <a:endParaRPr lang="en-US" sz="900" dirty="0"/>
          </a:p>
        </p:txBody>
      </p:sp>
      <p:sp>
        <p:nvSpPr>
          <p:cNvPr id="28" name="Text 26"/>
          <p:cNvSpPr/>
          <p:nvPr/>
        </p:nvSpPr>
        <p:spPr>
          <a:xfrm>
            <a:off x="4648200" y="2940248"/>
            <a:ext cx="3987850" cy="1422797"/>
          </a:xfrm>
          <a:prstGeom prst="roundRect">
            <a:avLst>
              <a:gd name="adj" fmla="val 1785"/>
            </a:avLst>
          </a:prstGeom>
          <a:solidFill>
            <a:srgbClr val="FFFFFF"/>
          </a:solidFill>
          <a:ln/>
          <a:effectLst>
            <a:outerShdw sx="100000" sy="100000" kx="0" ky="0" algn="bl" rotWithShape="0" blurRad="38100" dist="19050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9" name="Text 27"/>
          <p:cNvSpPr/>
          <p:nvPr/>
        </p:nvSpPr>
        <p:spPr>
          <a:xfrm>
            <a:off x="4648200" y="2940248"/>
            <a:ext cx="3987850" cy="374452"/>
          </a:xfrm>
          <a:prstGeom prst="rect">
            <a:avLst/>
          </a:prstGeom>
          <a:solidFill>
            <a:srgbClr val="EAFA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0" name="Text 28"/>
          <p:cNvSpPr/>
          <p:nvPr/>
        </p:nvSpPr>
        <p:spPr>
          <a:xfrm>
            <a:off x="4800600" y="3060799"/>
            <a:ext cx="725930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27AE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JDK-8296787</a:t>
            </a:r>
            <a:endParaRPr lang="en-US" sz="900" dirty="0"/>
          </a:p>
        </p:txBody>
      </p:sp>
      <p:sp>
        <p:nvSpPr>
          <p:cNvPr id="31" name="Text 29"/>
          <p:cNvSpPr/>
          <p:nvPr/>
        </p:nvSpPr>
        <p:spPr>
          <a:xfrm>
            <a:off x="5613797" y="3041749"/>
            <a:ext cx="29272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X.509デバッグ出力</a:t>
            </a:r>
            <a:endParaRPr lang="en-US" sz="1000" dirty="0"/>
          </a:p>
        </p:txBody>
      </p:sp>
      <p:sp>
        <p:nvSpPr>
          <p:cNvPr id="32" name="Text 30"/>
          <p:cNvSpPr/>
          <p:nvPr/>
        </p:nvSpPr>
        <p:spPr>
          <a:xfrm>
            <a:off x="4800600" y="3441650"/>
            <a:ext cx="3756711" cy="13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証明書シリアル番号のデバッグログフォーマット統一</a:t>
            </a:r>
            <a:endParaRPr lang="en-US" sz="900" dirty="0"/>
          </a:p>
        </p:txBody>
      </p:sp>
      <p:sp>
        <p:nvSpPr>
          <p:cNvPr id="33" name="Text 31"/>
          <p:cNvSpPr/>
          <p:nvPr/>
        </p:nvSpPr>
        <p:spPr>
          <a:xfrm>
            <a:off x="4800600" y="3680222"/>
            <a:ext cx="3756711" cy="13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本番環境への影響なし</a:t>
            </a:r>
            <a:endParaRPr lang="en-US" sz="900" dirty="0"/>
          </a:p>
        </p:txBody>
      </p:sp>
      <p:sp>
        <p:nvSpPr>
          <p:cNvPr id="34" name="Text 32"/>
          <p:cNvSpPr/>
          <p:nvPr/>
        </p:nvSpPr>
        <p:spPr>
          <a:xfrm>
            <a:off x="8686800" y="4800600"/>
            <a:ext cx="4572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5D6D7E"/>
                </a:solidFill>
              </a:rPr>
              <a:t>11</a:t>
            </a:r>
            <a:endParaRPr lang="en-US" sz="1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2227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環境固有・低リスク変更</a:t>
            </a:r>
            <a:endParaRPr lang="en-US" sz="2600" dirty="0"/>
          </a:p>
        </p:txBody>
      </p:sp>
      <p:sp>
        <p:nvSpPr>
          <p:cNvPr id="4" name="Text 2"/>
          <p:cNvSpPr/>
          <p:nvPr/>
        </p:nvSpPr>
        <p:spPr>
          <a:xfrm>
            <a:off x="507950" y="717352"/>
            <a:ext cx="8290661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200"/>
              </a:spcBef>
              <a:buNone/>
            </a:pPr>
            <a:r>
              <a:rPr lang="en-US" sz="1100" dirty="0">
                <a:solidFill>
                  <a:srgbClr val="AAB7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Windows 11環境への最小影響項目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507950" y="1406128"/>
            <a:ext cx="4724549" cy="884337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38100" dist="19050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31763" y="1406128"/>
            <a:ext cx="0" cy="884337"/>
          </a:xfrm>
          <a:prstGeom prst="line">
            <a:avLst/>
          </a:prstGeom>
          <a:noFill/>
          <a:ln w="47625">
            <a:solidFill>
              <a:srgbClr val="27AE6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46075" y="1577578"/>
            <a:ext cx="80638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27AE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JDK-8340387</a:t>
            </a:r>
            <a:endParaRPr lang="en-US" sz="1000" dirty="0"/>
          </a:p>
        </p:txBody>
      </p:sp>
      <p:sp>
        <p:nvSpPr>
          <p:cNvPr id="8" name="Text 6"/>
          <p:cNvSpPr/>
          <p:nvPr/>
        </p:nvSpPr>
        <p:spPr>
          <a:xfrm>
            <a:off x="1638151" y="1558528"/>
            <a:ext cx="1754407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Windows Server 2025検出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746075" y="1841004"/>
            <a:ext cx="4381842" cy="297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JVMのOS検出ロジックが更新。特殊なバージョンチェックを行わない限り影響なし。</a:t>
            </a:r>
            <a:endParaRPr lang="en-US" sz="900" dirty="0"/>
          </a:p>
        </p:txBody>
      </p:sp>
      <p:sp>
        <p:nvSpPr>
          <p:cNvPr id="10" name="Text 8"/>
          <p:cNvSpPr/>
          <p:nvPr/>
        </p:nvSpPr>
        <p:spPr>
          <a:xfrm>
            <a:off x="507950" y="2442865"/>
            <a:ext cx="4724549" cy="1192709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38100" dist="19050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Shape 9"/>
          <p:cNvSpPr/>
          <p:nvPr/>
        </p:nvSpPr>
        <p:spPr>
          <a:xfrm>
            <a:off x="531763" y="2442865"/>
            <a:ext cx="0" cy="1192709"/>
          </a:xfrm>
          <a:prstGeom prst="line">
            <a:avLst/>
          </a:prstGeom>
          <a:noFill/>
          <a:ln w="47625">
            <a:solidFill>
              <a:srgbClr val="27AE60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746075" y="2614315"/>
            <a:ext cx="80638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27AE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JDK-8340383</a:t>
            </a:r>
            <a:endParaRPr lang="en-US" sz="1000" dirty="0"/>
          </a:p>
        </p:txBody>
      </p:sp>
      <p:sp>
        <p:nvSpPr>
          <p:cNvPr id="13" name="Text 11"/>
          <p:cNvSpPr/>
          <p:nvPr/>
        </p:nvSpPr>
        <p:spPr>
          <a:xfrm>
            <a:off x="1638151" y="2595265"/>
            <a:ext cx="1722376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Windows nanoserver警告</a:t>
            </a:r>
            <a:endParaRPr lang="en-US" sz="1100" dirty="0"/>
          </a:p>
        </p:txBody>
      </p:sp>
      <p:sp>
        <p:nvSpPr>
          <p:cNvPr id="14" name="Text 12"/>
          <p:cNvSpPr/>
          <p:nvPr/>
        </p:nvSpPr>
        <p:spPr>
          <a:xfrm>
            <a:off x="746075" y="2877741"/>
            <a:ext cx="4381842" cy="1485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kernel32.dll関連の起動時警告に対応。Windows 11では機能的問題なし。</a:t>
            </a:r>
            <a:endParaRPr lang="en-US" sz="900" dirty="0"/>
          </a:p>
        </p:txBody>
      </p:sp>
      <p:sp>
        <p:nvSpPr>
          <p:cNvPr id="15" name="Text 13"/>
          <p:cNvSpPr/>
          <p:nvPr/>
        </p:nvSpPr>
        <p:spPr>
          <a:xfrm>
            <a:off x="746075" y="3127772"/>
            <a:ext cx="4295924" cy="355402"/>
          </a:xfrm>
          <a:prstGeom prst="roundRect">
            <a:avLst>
              <a:gd name="adj" fmla="val 7147"/>
            </a:avLst>
          </a:prstGeom>
          <a:solidFill>
            <a:srgbClr val="F8F9F9"/>
          </a:solidFill>
          <a:ln w="9525">
            <a:solidFill>
              <a:srgbClr val="AAB7B8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882551" y="3238798"/>
            <a:ext cx="4103433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800" i="1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※ OSとの対話ロジックに軽微な変更。対象プラットフォームでの影響なし</a:t>
            </a:r>
            <a:endParaRPr lang="en-US" sz="800" dirty="0"/>
          </a:p>
        </p:txBody>
      </p:sp>
      <p:sp>
        <p:nvSpPr>
          <p:cNvPr id="17" name="Text 15"/>
          <p:cNvSpPr/>
          <p:nvPr/>
        </p:nvSpPr>
        <p:spPr>
          <a:xfrm>
            <a:off x="5486400" y="1406128"/>
            <a:ext cx="3149650" cy="1564779"/>
          </a:xfrm>
          <a:prstGeom prst="roundRect">
            <a:avLst>
              <a:gd name="adj" fmla="val 1623"/>
            </a:avLst>
          </a:prstGeom>
          <a:solidFill>
            <a:srgbClr val="EAFAF1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5676900" y="1596628"/>
            <a:ext cx="282402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300" b="1" dirty="0">
                <a:solidFill>
                  <a:srgbClr val="27AE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影響評価サマリー</a:t>
            </a:r>
            <a:endParaRPr lang="en-US" sz="1300" dirty="0"/>
          </a:p>
        </p:txBody>
      </p:sp>
      <p:sp>
        <p:nvSpPr>
          <p:cNvPr id="19" name="Text 17"/>
          <p:cNvSpPr/>
          <p:nvPr/>
        </p:nvSpPr>
        <p:spPr>
          <a:xfrm>
            <a:off x="5676900" y="1964829"/>
            <a:ext cx="126302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00"/>
              </a:spcBef>
              <a:buNone/>
            </a:pPr>
            <a:r>
              <a:rPr lang="en-US" sz="1100" dirty="0">
                <a:solidFill>
                  <a:srgbClr val="27AE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</a:t>
            </a:r>
            <a:endParaRPr lang="en-US" sz="1100" dirty="0"/>
          </a:p>
        </p:txBody>
      </p:sp>
      <p:sp>
        <p:nvSpPr>
          <p:cNvPr id="20" name="Text 18"/>
          <p:cNvSpPr/>
          <p:nvPr/>
        </p:nvSpPr>
        <p:spPr>
          <a:xfrm>
            <a:off x="5876925" y="1952179"/>
            <a:ext cx="2619997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本番環境への直接的影響なし</a:t>
            </a:r>
            <a:endParaRPr lang="en-US" sz="900" dirty="0"/>
          </a:p>
        </p:txBody>
      </p:sp>
      <p:sp>
        <p:nvSpPr>
          <p:cNvPr id="21" name="Text 19"/>
          <p:cNvSpPr/>
          <p:nvPr/>
        </p:nvSpPr>
        <p:spPr>
          <a:xfrm>
            <a:off x="5676900" y="2240905"/>
            <a:ext cx="126302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00"/>
              </a:spcBef>
              <a:buNone/>
            </a:pPr>
            <a:r>
              <a:rPr lang="en-US" sz="1100" dirty="0">
                <a:solidFill>
                  <a:srgbClr val="27AE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</a:t>
            </a:r>
            <a:endParaRPr lang="en-US" sz="1100" dirty="0"/>
          </a:p>
        </p:txBody>
      </p:sp>
      <p:sp>
        <p:nvSpPr>
          <p:cNvPr id="22" name="Text 20"/>
          <p:cNvSpPr/>
          <p:nvPr/>
        </p:nvSpPr>
        <p:spPr>
          <a:xfrm>
            <a:off x="5876925" y="2228255"/>
            <a:ext cx="2619997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特別な対応は不要</a:t>
            </a:r>
            <a:endParaRPr lang="en-US" sz="900" dirty="0"/>
          </a:p>
        </p:txBody>
      </p:sp>
      <p:sp>
        <p:nvSpPr>
          <p:cNvPr id="23" name="Text 21"/>
          <p:cNvSpPr/>
          <p:nvPr/>
        </p:nvSpPr>
        <p:spPr>
          <a:xfrm>
            <a:off x="5676900" y="2516981"/>
            <a:ext cx="126302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00"/>
              </a:spcBef>
              <a:buNone/>
            </a:pPr>
            <a:r>
              <a:rPr lang="en-US" sz="1100" dirty="0">
                <a:solidFill>
                  <a:srgbClr val="27AE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</a:t>
            </a:r>
            <a:endParaRPr lang="en-US" sz="1100" dirty="0"/>
          </a:p>
        </p:txBody>
      </p:sp>
      <p:sp>
        <p:nvSpPr>
          <p:cNvPr id="24" name="Text 22"/>
          <p:cNvSpPr/>
          <p:nvPr/>
        </p:nvSpPr>
        <p:spPr>
          <a:xfrm>
            <a:off x="5876925" y="2504331"/>
            <a:ext cx="2619997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互換性問題の報告なし</a:t>
            </a:r>
            <a:endParaRPr lang="en-US" sz="900" dirty="0"/>
          </a:p>
        </p:txBody>
      </p:sp>
      <p:sp>
        <p:nvSpPr>
          <p:cNvPr id="25" name="Text 23"/>
          <p:cNvSpPr/>
          <p:nvPr/>
        </p:nvSpPr>
        <p:spPr>
          <a:xfrm>
            <a:off x="8686800" y="4800600"/>
            <a:ext cx="4572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5D6D7E"/>
                </a:solidFill>
              </a:rPr>
              <a:t>12</a:t>
            </a:r>
            <a:endParaRPr lang="en-US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45952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ビルド時影響</a:t>
            </a:r>
            <a:endParaRPr lang="en-US" sz="2600" dirty="0"/>
          </a:p>
        </p:txBody>
      </p:sp>
      <p:sp>
        <p:nvSpPr>
          <p:cNvPr id="4" name="Text 2"/>
          <p:cNvSpPr/>
          <p:nvPr/>
        </p:nvSpPr>
        <p:spPr>
          <a:xfrm>
            <a:off x="507950" y="1174552"/>
            <a:ext cx="8128099" cy="488752"/>
          </a:xfrm>
          <a:prstGeom prst="roundRect">
            <a:avLst>
              <a:gd name="adj" fmla="val 5197"/>
            </a:avLst>
          </a:prstGeom>
          <a:solidFill>
            <a:srgbClr val="FCF3CF"/>
          </a:solidFill>
          <a:ln w="19050">
            <a:solidFill>
              <a:srgbClr val="F39C12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79400" y="1295102"/>
            <a:ext cx="184595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F39C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⚠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961876" y="1333202"/>
            <a:ext cx="200974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7D660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ビルドプロセスへの潜在的影響 - 高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507950" y="1790254"/>
            <a:ext cx="8128099" cy="2423815"/>
          </a:xfrm>
          <a:prstGeom prst="roundRect">
            <a:avLst>
              <a:gd name="adj" fmla="val 1048"/>
            </a:avLst>
          </a:prstGeom>
          <a:solidFill>
            <a:srgbClr val="FFFFFF"/>
          </a:solidFill>
          <a:ln/>
          <a:effectLst>
            <a:outerShdw sx="100000" sy="100000" kx="0" ky="0" algn="bl" rotWithShape="0" blurRad="38100" dist="19050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507950" y="1790254"/>
            <a:ext cx="8128099" cy="501402"/>
          </a:xfrm>
          <a:prstGeom prst="rect">
            <a:avLst/>
          </a:prstGeom>
          <a:solidFill>
            <a:srgbClr val="2E405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698450" y="1891754"/>
            <a:ext cx="7902041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JDK-8341779 / JDK-8225377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698450" y="2056805"/>
            <a:ext cx="7902041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100"/>
              </a:spcBef>
              <a:buNone/>
            </a:pPr>
            <a:r>
              <a:rPr lang="en-US" sz="800" dirty="0">
                <a:solidFill>
                  <a:srgbClr val="AAB7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コンパイル境界を越えた型アノテーションの可視性</a:t>
            </a:r>
            <a:endParaRPr lang="en-US" sz="800" dirty="0"/>
          </a:p>
        </p:txBody>
      </p:sp>
      <p:sp>
        <p:nvSpPr>
          <p:cNvPr id="11" name="Text 9"/>
          <p:cNvSpPr/>
          <p:nvPr/>
        </p:nvSpPr>
        <p:spPr>
          <a:xfrm>
            <a:off x="634901" y="2418606"/>
            <a:ext cx="3886349" cy="570607"/>
          </a:xfrm>
          <a:prstGeom prst="roundRect">
            <a:avLst>
              <a:gd name="adj" fmla="val 4451"/>
            </a:avLst>
          </a:prstGeom>
          <a:solidFill>
            <a:srgbClr val="F8F9F9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723751" y="2507456"/>
            <a:ext cx="3782821" cy="123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"/>
              </a:spcAft>
              <a:buNone/>
            </a:pPr>
            <a:r>
              <a:rPr lang="en-US" sz="700" b="1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変更内容</a:t>
            </a:r>
            <a:endParaRPr lang="en-US" sz="700" dirty="0"/>
          </a:p>
        </p:txBody>
      </p:sp>
      <p:sp>
        <p:nvSpPr>
          <p:cNvPr id="13" name="Text 11"/>
          <p:cNvSpPr/>
          <p:nvPr/>
        </p:nvSpPr>
        <p:spPr>
          <a:xfrm>
            <a:off x="723751" y="2656582"/>
            <a:ext cx="3782821" cy="121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960"/>
              </a:lnSpc>
              <a:buNone/>
            </a:pPr>
            <a:r>
              <a:rPr lang="en-US" sz="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アノテーションプロセッサが.classファイルの型アノテーションを正しく認識</a:t>
            </a:r>
            <a:endParaRPr lang="en-US" sz="800" dirty="0"/>
          </a:p>
        </p:txBody>
      </p:sp>
      <p:sp>
        <p:nvSpPr>
          <p:cNvPr id="14" name="Text 12"/>
          <p:cNvSpPr/>
          <p:nvPr/>
        </p:nvSpPr>
        <p:spPr>
          <a:xfrm>
            <a:off x="4622750" y="2418606"/>
            <a:ext cx="3886349" cy="570607"/>
          </a:xfrm>
          <a:prstGeom prst="roundRect">
            <a:avLst>
              <a:gd name="adj" fmla="val 4451"/>
            </a:avLst>
          </a:prstGeom>
          <a:solidFill>
            <a:srgbClr val="F8F9F9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4711601" y="2507456"/>
            <a:ext cx="3782821" cy="123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"/>
              </a:spcAft>
              <a:buNone/>
            </a:pPr>
            <a:r>
              <a:rPr lang="en-US" sz="700" b="1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修正前後</a:t>
            </a:r>
            <a:endParaRPr lang="en-US" sz="700" dirty="0"/>
          </a:p>
        </p:txBody>
      </p:sp>
      <p:sp>
        <p:nvSpPr>
          <p:cNvPr id="16" name="Text 14"/>
          <p:cNvSpPr/>
          <p:nvPr/>
        </p:nvSpPr>
        <p:spPr>
          <a:xfrm>
            <a:off x="4711601" y="2656582"/>
            <a:ext cx="3782821" cy="121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960"/>
              </a:lnSpc>
              <a:buNone/>
            </a:pPr>
            <a:r>
              <a:rPr lang="en-US" sz="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前：型情報が失われる</a:t>
            </a:r>
            <a:endParaRPr lang="en-US" sz="800" dirty="0"/>
          </a:p>
        </p:txBody>
      </p:sp>
      <p:sp>
        <p:nvSpPr>
          <p:cNvPr id="17" name="Text 15"/>
          <p:cNvSpPr/>
          <p:nvPr/>
        </p:nvSpPr>
        <p:spPr>
          <a:xfrm>
            <a:off x="4711601" y="2778472"/>
            <a:ext cx="3782821" cy="121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960"/>
              </a:lnSpc>
              <a:buNone/>
            </a:pPr>
            <a:r>
              <a:rPr lang="en-US" sz="8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後：情報が正しく保持</a:t>
            </a:r>
            <a:endParaRPr lang="en-US" sz="800" dirty="0"/>
          </a:p>
        </p:txBody>
      </p:sp>
      <p:sp>
        <p:nvSpPr>
          <p:cNvPr id="18" name="Text 16"/>
          <p:cNvSpPr/>
          <p:nvPr/>
        </p:nvSpPr>
        <p:spPr>
          <a:xfrm>
            <a:off x="634901" y="3090714"/>
            <a:ext cx="7874198" cy="996404"/>
          </a:xfrm>
          <a:prstGeom prst="rect">
            <a:avLst/>
          </a:prstGeom>
          <a:solidFill>
            <a:srgbClr val="FEF5E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Shape 17"/>
          <p:cNvSpPr/>
          <p:nvPr/>
        </p:nvSpPr>
        <p:spPr>
          <a:xfrm>
            <a:off x="653951" y="3090714"/>
            <a:ext cx="0" cy="996404"/>
          </a:xfrm>
          <a:prstGeom prst="line">
            <a:avLst/>
          </a:prstGeom>
          <a:noFill/>
          <a:ln w="38100">
            <a:solidFill>
              <a:srgbClr val="F39C12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799951" y="3179564"/>
            <a:ext cx="7733842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800" b="1" dirty="0">
                <a:solidFill>
                  <a:srgbClr val="F39C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影響を受ける可能性のある領域</a:t>
            </a:r>
            <a:endParaRPr lang="en-US" sz="800" dirty="0"/>
          </a:p>
        </p:txBody>
      </p:sp>
      <p:sp>
        <p:nvSpPr>
          <p:cNvPr id="21" name="Text 19"/>
          <p:cNvSpPr/>
          <p:nvPr/>
        </p:nvSpPr>
        <p:spPr>
          <a:xfrm>
            <a:off x="799951" y="3363664"/>
            <a:ext cx="7582198" cy="609302"/>
          </a:xfrm>
          <a:prstGeom prst="rect">
            <a:avLst/>
          </a:prstGeom>
          <a:noFill/>
          <a:ln/>
        </p:spPr>
        <p:txBody>
          <a:bodyPr wrap="square" lIns="88900" tIns="0" rIns="0" bIns="0" rtlCol="0" anchor="t"/>
          <a:lstStyle/>
          <a:p>
            <a:pPr algn="l" marL="88900" indent="-88900">
              <a:spcAft>
                <a:spcPts val="200"/>
              </a:spcAft>
              <a:buSzPct val="100000"/>
              <a:buChar char="•"/>
            </a:pPr>
            <a:r>
              <a:rPr lang="en-US" sz="800" dirty="0">
                <a:solidFill>
                  <a:srgbClr val="7D660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コード生成ツール（Lombok、MapStruct）</a:t>
            </a:r>
            <a:endParaRPr lang="en-US" sz="800" dirty="0"/>
          </a:p>
          <a:p>
            <a:pPr algn="l" marL="88900" indent="-88900">
              <a:spcAft>
                <a:spcPts val="200"/>
              </a:spcAft>
              <a:buSzPct val="100000"/>
              <a:buChar char="•"/>
            </a:pPr>
            <a:r>
              <a:rPr lang="en-US" sz="800" dirty="0">
                <a:solidFill>
                  <a:srgbClr val="7D660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静的解析ツール（NullAwayなど）</a:t>
            </a:r>
            <a:endParaRPr lang="en-US" sz="800" dirty="0"/>
          </a:p>
          <a:p>
            <a:pPr algn="l" marL="88900" indent="-88900">
              <a:spcAft>
                <a:spcPts val="200"/>
              </a:spcAft>
              <a:buSzPct val="100000"/>
              <a:buChar char="•"/>
            </a:pPr>
            <a:r>
              <a:rPr lang="en-US" sz="800" dirty="0">
                <a:solidFill>
                  <a:srgbClr val="7D660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フレームワーク連携（Spring、Dagger）</a:t>
            </a:r>
            <a:endParaRPr lang="en-US" sz="800" dirty="0"/>
          </a:p>
          <a:p>
            <a:pPr algn="l" marL="88900" indent="-88900">
              <a:spcAft>
                <a:spcPts val="200"/>
              </a:spcAft>
              <a:buSzPct val="100000"/>
              <a:buChar char="•"/>
            </a:pPr>
            <a:r>
              <a:rPr lang="en-US" sz="800" dirty="0">
                <a:solidFill>
                  <a:srgbClr val="7D660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カスタムアノテーションプロセッサ</a:t>
            </a:r>
            <a:endParaRPr lang="en-US" sz="800" dirty="0"/>
          </a:p>
        </p:txBody>
      </p:sp>
      <p:sp>
        <p:nvSpPr>
          <p:cNvPr id="22" name="Text 20"/>
          <p:cNvSpPr/>
          <p:nvPr/>
        </p:nvSpPr>
        <p:spPr>
          <a:xfrm>
            <a:off x="8686800" y="4800600"/>
            <a:ext cx="4572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5D6D7E"/>
                </a:solidFill>
              </a:rPr>
              <a:t>13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11151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アジェンダ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507950" y="1428601"/>
            <a:ext cx="3987850" cy="977801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38100" dist="19050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531763" y="1428601"/>
            <a:ext cx="0" cy="977801"/>
          </a:xfrm>
          <a:prstGeom prst="line">
            <a:avLst/>
          </a:prstGeom>
          <a:noFill/>
          <a:ln w="47625">
            <a:solidFill>
              <a:srgbClr val="2E405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46075" y="1581001"/>
            <a:ext cx="363040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8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01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746075" y="1885801"/>
            <a:ext cx="3630409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"/>
              </a:spcAft>
              <a:buNone/>
            </a:pPr>
            <a:r>
              <a:rPr lang="en-US" sz="11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評価概要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746075" y="2092077"/>
            <a:ext cx="3630409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分析スコープと影響度定義</a:t>
            </a:r>
            <a:endParaRPr lang="en-US" sz="900" dirty="0"/>
          </a:p>
        </p:txBody>
      </p:sp>
      <p:sp>
        <p:nvSpPr>
          <p:cNvPr id="9" name="Text 7"/>
          <p:cNvSpPr/>
          <p:nvPr/>
        </p:nvSpPr>
        <p:spPr>
          <a:xfrm>
            <a:off x="4648200" y="1428601"/>
            <a:ext cx="3987850" cy="977801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38100" dist="19050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Shape 8"/>
          <p:cNvSpPr/>
          <p:nvPr/>
        </p:nvSpPr>
        <p:spPr>
          <a:xfrm>
            <a:off x="4672013" y="1428601"/>
            <a:ext cx="0" cy="977801"/>
          </a:xfrm>
          <a:prstGeom prst="line">
            <a:avLst/>
          </a:prstGeom>
          <a:noFill/>
          <a:ln w="47625">
            <a:solidFill>
              <a:srgbClr val="2E405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886325" y="1581001"/>
            <a:ext cx="363040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8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02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4886325" y="1885801"/>
            <a:ext cx="3630409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"/>
              </a:spcAft>
              <a:buNone/>
            </a:pPr>
            <a:r>
              <a:rPr lang="en-US" sz="11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影響度別Issue分析</a:t>
            </a:r>
            <a:endParaRPr lang="en-US" sz="1100" dirty="0"/>
          </a:p>
        </p:txBody>
      </p:sp>
      <p:sp>
        <p:nvSpPr>
          <p:cNvPr id="13" name="Text 11"/>
          <p:cNvSpPr/>
          <p:nvPr/>
        </p:nvSpPr>
        <p:spPr>
          <a:xfrm>
            <a:off x="4886325" y="2092077"/>
            <a:ext cx="3630409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高・中・低影響度の修正項目</a:t>
            </a:r>
            <a:endParaRPr lang="en-US" sz="900" dirty="0"/>
          </a:p>
        </p:txBody>
      </p:sp>
      <p:sp>
        <p:nvSpPr>
          <p:cNvPr id="14" name="Text 12"/>
          <p:cNvSpPr/>
          <p:nvPr/>
        </p:nvSpPr>
        <p:spPr>
          <a:xfrm>
            <a:off x="507950" y="2558802"/>
            <a:ext cx="3987850" cy="977801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38100" dist="19050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Shape 13"/>
          <p:cNvSpPr/>
          <p:nvPr/>
        </p:nvSpPr>
        <p:spPr>
          <a:xfrm>
            <a:off x="531763" y="2558802"/>
            <a:ext cx="0" cy="977801"/>
          </a:xfrm>
          <a:prstGeom prst="line">
            <a:avLst/>
          </a:prstGeom>
          <a:noFill/>
          <a:ln w="47625">
            <a:solidFill>
              <a:srgbClr val="2E4053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746075" y="2711202"/>
            <a:ext cx="363040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8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03</a:t>
            </a:r>
            <a:endParaRPr lang="en-US" sz="1800" dirty="0"/>
          </a:p>
        </p:txBody>
      </p:sp>
      <p:sp>
        <p:nvSpPr>
          <p:cNvPr id="17" name="Text 15"/>
          <p:cNvSpPr/>
          <p:nvPr/>
        </p:nvSpPr>
        <p:spPr>
          <a:xfrm>
            <a:off x="746075" y="3016002"/>
            <a:ext cx="3630409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"/>
              </a:spcAft>
              <a:buNone/>
            </a:pPr>
            <a:r>
              <a:rPr lang="en-US" sz="11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カテゴリ別詳細分析</a:t>
            </a:r>
            <a:endParaRPr lang="en-US" sz="1100" dirty="0"/>
          </a:p>
        </p:txBody>
      </p:sp>
      <p:sp>
        <p:nvSpPr>
          <p:cNvPr id="18" name="Text 16"/>
          <p:cNvSpPr/>
          <p:nvPr/>
        </p:nvSpPr>
        <p:spPr>
          <a:xfrm>
            <a:off x="746075" y="3222278"/>
            <a:ext cx="3630409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コアランタイム、AWT/Swing、セキュリティ</a:t>
            </a:r>
            <a:endParaRPr lang="en-US" sz="900" dirty="0"/>
          </a:p>
        </p:txBody>
      </p:sp>
      <p:sp>
        <p:nvSpPr>
          <p:cNvPr id="19" name="Text 17"/>
          <p:cNvSpPr/>
          <p:nvPr/>
        </p:nvSpPr>
        <p:spPr>
          <a:xfrm>
            <a:off x="4648200" y="2558802"/>
            <a:ext cx="3987850" cy="977801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38100" dist="19050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Shape 18"/>
          <p:cNvSpPr/>
          <p:nvPr/>
        </p:nvSpPr>
        <p:spPr>
          <a:xfrm>
            <a:off x="4672013" y="2558802"/>
            <a:ext cx="0" cy="977801"/>
          </a:xfrm>
          <a:prstGeom prst="line">
            <a:avLst/>
          </a:prstGeom>
          <a:noFill/>
          <a:ln w="47625">
            <a:solidFill>
              <a:srgbClr val="2E4053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4886325" y="2711202"/>
            <a:ext cx="3630409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800" b="1" dirty="0">
                <a:solidFill>
                  <a:srgbClr val="2E405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04</a:t>
            </a:r>
            <a:endParaRPr lang="en-US" sz="1800" dirty="0"/>
          </a:p>
        </p:txBody>
      </p:sp>
      <p:sp>
        <p:nvSpPr>
          <p:cNvPr id="22" name="Text 20"/>
          <p:cNvSpPr/>
          <p:nvPr/>
        </p:nvSpPr>
        <p:spPr>
          <a:xfrm>
            <a:off x="4886325" y="3016002"/>
            <a:ext cx="3630409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"/>
              </a:spcAft>
              <a:buNone/>
            </a:pPr>
            <a:r>
              <a:rPr lang="en-US" sz="11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ビルド時影響</a:t>
            </a:r>
            <a:endParaRPr lang="en-US" sz="1100" dirty="0"/>
          </a:p>
        </p:txBody>
      </p:sp>
      <p:sp>
        <p:nvSpPr>
          <p:cNvPr id="23" name="Text 21"/>
          <p:cNvSpPr/>
          <p:nvPr/>
        </p:nvSpPr>
        <p:spPr>
          <a:xfrm>
            <a:off x="4886325" y="3222278"/>
            <a:ext cx="3630409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アノテーションプロセッサへの影響</a:t>
            </a:r>
            <a:endParaRPr lang="en-US" sz="900" dirty="0"/>
          </a:p>
        </p:txBody>
      </p:sp>
      <p:sp>
        <p:nvSpPr>
          <p:cNvPr id="24" name="Text 22"/>
          <p:cNvSpPr/>
          <p:nvPr/>
        </p:nvSpPr>
        <p:spPr>
          <a:xfrm>
            <a:off x="8686800" y="4800600"/>
            <a:ext cx="4572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5D6D7E"/>
                </a:solidFill>
              </a:rPr>
              <a:t>2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45952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エグゼクティブサマリー</a:t>
            </a:r>
            <a:endParaRPr lang="en-US" sz="2600" dirty="0"/>
          </a:p>
        </p:txBody>
      </p:sp>
      <p:sp>
        <p:nvSpPr>
          <p:cNvPr id="4" name="Text 2"/>
          <p:cNvSpPr/>
          <p:nvPr/>
        </p:nvSpPr>
        <p:spPr>
          <a:xfrm>
            <a:off x="507950" y="1174552"/>
            <a:ext cx="1524000" cy="707827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28575" dist="9525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22200" y="1301502"/>
            <a:ext cx="129550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21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622200" y="1622078"/>
            <a:ext cx="1295501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200"/>
              </a:spcBef>
              <a:buNone/>
            </a:pPr>
            <a:r>
              <a:rPr lang="en-US" sz="8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総修正項目</a:t>
            </a:r>
            <a:endParaRPr lang="en-US" sz="800" dirty="0"/>
          </a:p>
        </p:txBody>
      </p:sp>
      <p:sp>
        <p:nvSpPr>
          <p:cNvPr id="7" name="Text 5"/>
          <p:cNvSpPr/>
          <p:nvPr/>
        </p:nvSpPr>
        <p:spPr>
          <a:xfrm>
            <a:off x="507950" y="1958578"/>
            <a:ext cx="1524000" cy="707827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28575" dist="9525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22200" y="2085529"/>
            <a:ext cx="129550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622200" y="2406104"/>
            <a:ext cx="1295501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200"/>
              </a:spcBef>
              <a:buNone/>
            </a:pPr>
            <a:r>
              <a:rPr lang="en-US" sz="8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高影響度</a:t>
            </a:r>
            <a:endParaRPr lang="en-US" sz="800" dirty="0"/>
          </a:p>
        </p:txBody>
      </p:sp>
      <p:sp>
        <p:nvSpPr>
          <p:cNvPr id="10" name="Text 8"/>
          <p:cNvSpPr/>
          <p:nvPr/>
        </p:nvSpPr>
        <p:spPr>
          <a:xfrm>
            <a:off x="507950" y="2742605"/>
            <a:ext cx="1524000" cy="707827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28575" dist="9525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622200" y="2869555"/>
            <a:ext cx="129550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39C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</a:t>
            </a:r>
            <a:endParaRPr lang="en-US" sz="2000" dirty="0"/>
          </a:p>
        </p:txBody>
      </p:sp>
      <p:sp>
        <p:nvSpPr>
          <p:cNvPr id="12" name="Text 10"/>
          <p:cNvSpPr/>
          <p:nvPr/>
        </p:nvSpPr>
        <p:spPr>
          <a:xfrm>
            <a:off x="622200" y="3190131"/>
            <a:ext cx="1295501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200"/>
              </a:spcBef>
              <a:buNone/>
            </a:pPr>
            <a:r>
              <a:rPr lang="en-US" sz="8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中影響度</a:t>
            </a:r>
            <a:endParaRPr lang="en-US" sz="800" dirty="0"/>
          </a:p>
        </p:txBody>
      </p:sp>
      <p:sp>
        <p:nvSpPr>
          <p:cNvPr id="13" name="Text 11"/>
          <p:cNvSpPr/>
          <p:nvPr/>
        </p:nvSpPr>
        <p:spPr>
          <a:xfrm>
            <a:off x="507950" y="3526631"/>
            <a:ext cx="1524000" cy="707827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28575" dist="9525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622200" y="3653582"/>
            <a:ext cx="129550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27AE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10</a:t>
            </a:r>
            <a:endParaRPr lang="en-US" sz="2000" dirty="0"/>
          </a:p>
        </p:txBody>
      </p:sp>
      <p:sp>
        <p:nvSpPr>
          <p:cNvPr id="15" name="Text 13"/>
          <p:cNvSpPr/>
          <p:nvPr/>
        </p:nvSpPr>
        <p:spPr>
          <a:xfrm>
            <a:off x="622200" y="3974157"/>
            <a:ext cx="1295501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200"/>
              </a:spcBef>
              <a:buNone/>
            </a:pPr>
            <a:r>
              <a:rPr lang="en-US" sz="8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低影響度</a:t>
            </a:r>
            <a:endParaRPr lang="en-US" sz="800" dirty="0"/>
          </a:p>
        </p:txBody>
      </p:sp>
      <p:sp>
        <p:nvSpPr>
          <p:cNvPr id="16" name="Text 14"/>
          <p:cNvSpPr/>
          <p:nvPr/>
        </p:nvSpPr>
        <p:spPr>
          <a:xfrm>
            <a:off x="2285851" y="1174552"/>
            <a:ext cx="64772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3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主要な発見事項</a:t>
            </a:r>
            <a:endParaRPr lang="en-US" sz="1300" dirty="0"/>
          </a:p>
        </p:txBody>
      </p:sp>
      <p:sp>
        <p:nvSpPr>
          <p:cNvPr id="17" name="Text 15"/>
          <p:cNvSpPr/>
          <p:nvPr/>
        </p:nvSpPr>
        <p:spPr>
          <a:xfrm>
            <a:off x="2285851" y="1504652"/>
            <a:ext cx="6350198" cy="521643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19050" dist="9525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Shape 16"/>
          <p:cNvSpPr/>
          <p:nvPr/>
        </p:nvSpPr>
        <p:spPr>
          <a:xfrm>
            <a:off x="2304901" y="1504652"/>
            <a:ext cx="0" cy="521643"/>
          </a:xfrm>
          <a:prstGeom prst="line">
            <a:avLst/>
          </a:prstGeom>
          <a:noFill/>
          <a:ln w="38100">
            <a:solidFill>
              <a:srgbClr val="2E4053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2450902" y="1606153"/>
            <a:ext cx="617936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"/>
              </a:spcAft>
              <a:buNone/>
            </a:pPr>
            <a:r>
              <a:rPr lang="en-US" sz="1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ヘッドレスモード挙動の差し戻し</a:t>
            </a:r>
            <a:endParaRPr lang="en-US" sz="1000" dirty="0"/>
          </a:p>
        </p:txBody>
      </p:sp>
      <p:sp>
        <p:nvSpPr>
          <p:cNvPr id="20" name="Text 18"/>
          <p:cNvSpPr/>
          <p:nvPr/>
        </p:nvSpPr>
        <p:spPr>
          <a:xfrm>
            <a:off x="2450902" y="1802904"/>
            <a:ext cx="6179362" cy="121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960"/>
              </a:lnSpc>
              <a:buNone/>
            </a:pPr>
            <a:r>
              <a:rPr lang="en-US" sz="8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Windows環境での検出ロジックが以前のバージョンに戻され、CI/CD環境に影響</a:t>
            </a:r>
            <a:endParaRPr lang="en-US" sz="800" dirty="0"/>
          </a:p>
        </p:txBody>
      </p:sp>
      <p:sp>
        <p:nvSpPr>
          <p:cNvPr id="21" name="Text 19"/>
          <p:cNvSpPr/>
          <p:nvPr/>
        </p:nvSpPr>
        <p:spPr>
          <a:xfrm>
            <a:off x="2285851" y="2102495"/>
            <a:ext cx="6350198" cy="521643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19050" dist="9525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Shape 20"/>
          <p:cNvSpPr/>
          <p:nvPr/>
        </p:nvSpPr>
        <p:spPr>
          <a:xfrm>
            <a:off x="2304901" y="2102495"/>
            <a:ext cx="0" cy="521643"/>
          </a:xfrm>
          <a:prstGeom prst="line">
            <a:avLst/>
          </a:prstGeom>
          <a:noFill/>
          <a:ln w="38100">
            <a:solidFill>
              <a:srgbClr val="2E4053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2450902" y="2203996"/>
            <a:ext cx="617936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"/>
              </a:spcAft>
              <a:buNone/>
            </a:pPr>
            <a:r>
              <a:rPr lang="en-US" sz="1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外部プロセス処理の重要修正</a:t>
            </a:r>
            <a:endParaRPr lang="en-US" sz="1000" dirty="0"/>
          </a:p>
        </p:txBody>
      </p:sp>
      <p:sp>
        <p:nvSpPr>
          <p:cNvPr id="24" name="Text 22"/>
          <p:cNvSpPr/>
          <p:nvPr/>
        </p:nvSpPr>
        <p:spPr>
          <a:xfrm>
            <a:off x="2450902" y="2400746"/>
            <a:ext cx="6179362" cy="121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960"/>
              </a:lnSpc>
              <a:buNone/>
            </a:pPr>
            <a:r>
              <a:rPr lang="en-US" sz="8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System.exit()が子プロセスを終了させるリグレッションを修正</a:t>
            </a:r>
            <a:endParaRPr lang="en-US" sz="800" dirty="0"/>
          </a:p>
        </p:txBody>
      </p:sp>
      <p:sp>
        <p:nvSpPr>
          <p:cNvPr id="25" name="Text 23"/>
          <p:cNvSpPr/>
          <p:nvPr/>
        </p:nvSpPr>
        <p:spPr>
          <a:xfrm>
            <a:off x="2285851" y="2700338"/>
            <a:ext cx="6350198" cy="521643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19050" dist="9525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6" name="Shape 24"/>
          <p:cNvSpPr/>
          <p:nvPr/>
        </p:nvSpPr>
        <p:spPr>
          <a:xfrm>
            <a:off x="2304901" y="2700338"/>
            <a:ext cx="0" cy="521643"/>
          </a:xfrm>
          <a:prstGeom prst="line">
            <a:avLst/>
          </a:prstGeom>
          <a:noFill/>
          <a:ln w="38100">
            <a:solidFill>
              <a:srgbClr val="2E4053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2450902" y="2801838"/>
            <a:ext cx="617936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"/>
              </a:spcAft>
              <a:buNone/>
            </a:pPr>
            <a:r>
              <a:rPr lang="en-US" sz="1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コアライブラリAPIの安定性向上</a:t>
            </a:r>
            <a:endParaRPr lang="en-US" sz="1000" dirty="0"/>
          </a:p>
        </p:txBody>
      </p:sp>
      <p:sp>
        <p:nvSpPr>
          <p:cNvPr id="28" name="Text 26"/>
          <p:cNvSpPr/>
          <p:nvPr/>
        </p:nvSpPr>
        <p:spPr>
          <a:xfrm>
            <a:off x="2450902" y="2998589"/>
            <a:ext cx="6179362" cy="121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960"/>
              </a:lnSpc>
              <a:buNone/>
            </a:pPr>
            <a:r>
              <a:rPr lang="en-US" sz="8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ForkJoinPoolのクラスアンロード問題やビット操作関数の不具合を修正</a:t>
            </a:r>
            <a:endParaRPr lang="en-US" sz="800" dirty="0"/>
          </a:p>
        </p:txBody>
      </p:sp>
      <p:sp>
        <p:nvSpPr>
          <p:cNvPr id="29" name="Text 27"/>
          <p:cNvSpPr/>
          <p:nvPr/>
        </p:nvSpPr>
        <p:spPr>
          <a:xfrm>
            <a:off x="2285851" y="3298180"/>
            <a:ext cx="6350198" cy="521643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19050" dist="9525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0" name="Shape 28"/>
          <p:cNvSpPr/>
          <p:nvPr/>
        </p:nvSpPr>
        <p:spPr>
          <a:xfrm>
            <a:off x="2304901" y="3298180"/>
            <a:ext cx="0" cy="521643"/>
          </a:xfrm>
          <a:prstGeom prst="line">
            <a:avLst/>
          </a:prstGeom>
          <a:noFill/>
          <a:ln w="38100">
            <a:solidFill>
              <a:srgbClr val="2E4053"/>
            </a:solidFill>
            <a:prstDash val="solid"/>
          </a:ln>
        </p:spPr>
      </p:sp>
      <p:sp>
        <p:nvSpPr>
          <p:cNvPr id="31" name="Text 29"/>
          <p:cNvSpPr/>
          <p:nvPr/>
        </p:nvSpPr>
        <p:spPr>
          <a:xfrm>
            <a:off x="2450902" y="3399681"/>
            <a:ext cx="6179362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200"/>
              </a:spcAft>
              <a:buNone/>
            </a:pPr>
            <a:r>
              <a:rPr lang="en-US" sz="10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デスクトップ統合機能の改善</a:t>
            </a:r>
            <a:endParaRPr lang="en-US" sz="1000" dirty="0"/>
          </a:p>
        </p:txBody>
      </p:sp>
      <p:sp>
        <p:nvSpPr>
          <p:cNvPr id="32" name="Text 30"/>
          <p:cNvSpPr/>
          <p:nvPr/>
        </p:nvSpPr>
        <p:spPr>
          <a:xfrm>
            <a:off x="2450902" y="3596432"/>
            <a:ext cx="6179362" cy="1218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960"/>
              </a:lnSpc>
              <a:buNone/>
            </a:pPr>
            <a:r>
              <a:rPr lang="en-US" sz="8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Desktop.browse()の失敗問題を解決、JNI連携の安定性が向上</a:t>
            </a:r>
            <a:endParaRPr lang="en-US" sz="800" dirty="0"/>
          </a:p>
        </p:txBody>
      </p:sp>
      <p:sp>
        <p:nvSpPr>
          <p:cNvPr id="33" name="Text 31"/>
          <p:cNvSpPr/>
          <p:nvPr/>
        </p:nvSpPr>
        <p:spPr>
          <a:xfrm>
            <a:off x="8686800" y="4800600"/>
            <a:ext cx="4572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5D6D7E"/>
                </a:solidFill>
              </a:rPr>
              <a:t>4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25090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81000"/>
            <a:ext cx="6522896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高影響度Issue一覧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7093446" y="450949"/>
            <a:ext cx="1542604" cy="412552"/>
          </a:xfrm>
          <a:prstGeom prst="roundRect">
            <a:avLst>
              <a:gd name="adj" fmla="val 12314"/>
            </a:avLst>
          </a:prstGeom>
          <a:solidFill>
            <a:srgbClr val="E74C3C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7283946" y="552450"/>
            <a:ext cx="1184836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 IMPACT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507950" y="1568351"/>
            <a:ext cx="8128099" cy="2812256"/>
          </a:xfrm>
          <a:prstGeom prst="roundRect">
            <a:avLst>
              <a:gd name="adj" fmla="val 1806"/>
            </a:avLst>
          </a:prstGeom>
          <a:solidFill>
            <a:srgbClr val="FFFFFF"/>
          </a:solidFill>
          <a:ln/>
          <a:effectLst>
            <a:outerShdw sx="100000" sy="100000" kx="0" ky="0" algn="bl" rotWithShape="0" blurRad="57150" dist="19050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507950" y="1568351"/>
            <a:ext cx="8128099" cy="485775"/>
          </a:xfrm>
          <a:prstGeom prst="rect">
            <a:avLst/>
          </a:prstGeom>
          <a:solidFill>
            <a:srgbClr val="2E405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98450" y="1720751"/>
            <a:ext cx="1101039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Issue ID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1777901" y="1720751"/>
            <a:ext cx="5505652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概要</a:t>
            </a:r>
            <a:endParaRPr lang="en-US" sz="1100" dirty="0"/>
          </a:p>
        </p:txBody>
      </p:sp>
      <p:sp>
        <p:nvSpPr>
          <p:cNvPr id="10" name="Text 8"/>
          <p:cNvSpPr/>
          <p:nvPr/>
        </p:nvSpPr>
        <p:spPr>
          <a:xfrm>
            <a:off x="7175599" y="1720751"/>
            <a:ext cx="1295349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コンポーネント</a:t>
            </a:r>
            <a:endParaRPr lang="en-US" sz="1100" dirty="0"/>
          </a:p>
        </p:txBody>
      </p:sp>
      <p:sp>
        <p:nvSpPr>
          <p:cNvPr id="11" name="Shape 9"/>
          <p:cNvSpPr/>
          <p:nvPr/>
        </p:nvSpPr>
        <p:spPr>
          <a:xfrm>
            <a:off x="507950" y="2573238"/>
            <a:ext cx="8128099" cy="0"/>
          </a:xfrm>
          <a:prstGeom prst="line">
            <a:avLst/>
          </a:prstGeom>
          <a:noFill/>
          <a:ln w="9525">
            <a:solidFill>
              <a:srgbClr val="E5E8E8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698450" y="2206526"/>
            <a:ext cx="1101039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JDK-8348625</a:t>
            </a:r>
            <a:endParaRPr lang="en-US" sz="1000" dirty="0"/>
          </a:p>
        </p:txBody>
      </p:sp>
      <p:sp>
        <p:nvSpPr>
          <p:cNvPr id="13" name="Text 11"/>
          <p:cNvSpPr/>
          <p:nvPr/>
        </p:nvSpPr>
        <p:spPr>
          <a:xfrm>
            <a:off x="1777901" y="2206526"/>
            <a:ext cx="5350204" cy="209550"/>
          </a:xfrm>
          <a:prstGeom prst="rect">
            <a:avLst/>
          </a:prstGeom>
          <a:noFill/>
          <a:ln/>
        </p:spPr>
        <p:txBody>
          <a:bodyPr wrap="square" lIns="0" tIns="0" rIns="12700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Windowsにおけるjava.awt.headlessの挙動を以前のバージョンに差し戻し</a:t>
            </a:r>
            <a:endParaRPr lang="en-US" sz="1000" dirty="0"/>
          </a:p>
        </p:txBody>
      </p:sp>
      <p:sp>
        <p:nvSpPr>
          <p:cNvPr id="14" name="Text 12"/>
          <p:cNvSpPr/>
          <p:nvPr/>
        </p:nvSpPr>
        <p:spPr>
          <a:xfrm>
            <a:off x="7008976" y="2206526"/>
            <a:ext cx="1450797" cy="209550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 algn="ctr" indent="0" marL="0"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client-libs</a:t>
            </a:r>
            <a:endParaRPr lang="en-US" sz="900" dirty="0"/>
          </a:p>
        </p:txBody>
      </p:sp>
      <p:sp>
        <p:nvSpPr>
          <p:cNvPr id="15" name="Shape 13"/>
          <p:cNvSpPr/>
          <p:nvPr/>
        </p:nvSpPr>
        <p:spPr>
          <a:xfrm>
            <a:off x="507950" y="3097113"/>
            <a:ext cx="8128099" cy="0"/>
          </a:xfrm>
          <a:prstGeom prst="line">
            <a:avLst/>
          </a:prstGeom>
          <a:noFill/>
          <a:ln w="9525">
            <a:solidFill>
              <a:srgbClr val="E5E8E8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698450" y="2730401"/>
            <a:ext cx="1101039" cy="209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JDK-8325203</a:t>
            </a:r>
            <a:endParaRPr lang="en-US" sz="1000" dirty="0"/>
          </a:p>
        </p:txBody>
      </p:sp>
      <p:sp>
        <p:nvSpPr>
          <p:cNvPr id="17" name="Text 15"/>
          <p:cNvSpPr/>
          <p:nvPr/>
        </p:nvSpPr>
        <p:spPr>
          <a:xfrm>
            <a:off x="1777901" y="2730401"/>
            <a:ext cx="5350204" cy="209550"/>
          </a:xfrm>
          <a:prstGeom prst="rect">
            <a:avLst/>
          </a:prstGeom>
          <a:noFill/>
          <a:ln/>
        </p:spPr>
        <p:txBody>
          <a:bodyPr wrap="square" lIns="0" tIns="0" rIns="12700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System.exit()がRuntime.exec()で起動した子プロセスを終了させるリグレッションの修正</a:t>
            </a:r>
            <a:endParaRPr lang="en-US" sz="1000" dirty="0"/>
          </a:p>
        </p:txBody>
      </p:sp>
      <p:sp>
        <p:nvSpPr>
          <p:cNvPr id="18" name="Text 16"/>
          <p:cNvSpPr/>
          <p:nvPr/>
        </p:nvSpPr>
        <p:spPr>
          <a:xfrm>
            <a:off x="7008976" y="2730401"/>
            <a:ext cx="1450797" cy="209550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 algn="ctr" indent="0" marL="0"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tools</a:t>
            </a:r>
            <a:endParaRPr lang="en-US" sz="900" dirty="0"/>
          </a:p>
        </p:txBody>
      </p:sp>
      <p:sp>
        <p:nvSpPr>
          <p:cNvPr id="19" name="Shape 17"/>
          <p:cNvSpPr/>
          <p:nvPr/>
        </p:nvSpPr>
        <p:spPr>
          <a:xfrm>
            <a:off x="507950" y="3741241"/>
            <a:ext cx="8128099" cy="0"/>
          </a:xfrm>
          <a:prstGeom prst="line">
            <a:avLst/>
          </a:prstGeom>
          <a:noFill/>
          <a:ln w="9525">
            <a:solidFill>
              <a:srgbClr val="E5E8E8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698450" y="3254276"/>
            <a:ext cx="1101039" cy="3298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JDK-8344993</a:t>
            </a:r>
            <a:endParaRPr lang="en-US" sz="1000" dirty="0"/>
          </a:p>
        </p:txBody>
      </p:sp>
      <p:sp>
        <p:nvSpPr>
          <p:cNvPr id="21" name="Text 19"/>
          <p:cNvSpPr/>
          <p:nvPr/>
        </p:nvSpPr>
        <p:spPr>
          <a:xfrm>
            <a:off x="1777901" y="3254276"/>
            <a:ext cx="5350204" cy="329803"/>
          </a:xfrm>
          <a:prstGeom prst="rect">
            <a:avLst/>
          </a:prstGeom>
          <a:noFill/>
          <a:ln/>
        </p:spPr>
        <p:txBody>
          <a:bodyPr wrap="square" lIns="0" tIns="0" rIns="12700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ForkJoinPool.commonPool()がクラスのアンロードを妨げる問題と、setContextClassLoaderの問題を修正</a:t>
            </a:r>
            <a:endParaRPr lang="en-US" sz="1000" dirty="0"/>
          </a:p>
        </p:txBody>
      </p:sp>
      <p:sp>
        <p:nvSpPr>
          <p:cNvPr id="22" name="Text 20"/>
          <p:cNvSpPr/>
          <p:nvPr/>
        </p:nvSpPr>
        <p:spPr>
          <a:xfrm>
            <a:off x="7008976" y="3254276"/>
            <a:ext cx="1450797" cy="329803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 algn="ctr" indent="0" marL="0"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core-libs</a:t>
            </a:r>
            <a:endParaRPr lang="en-US" sz="900" dirty="0"/>
          </a:p>
        </p:txBody>
      </p:sp>
      <p:sp>
        <p:nvSpPr>
          <p:cNvPr id="23" name="Text 21"/>
          <p:cNvSpPr/>
          <p:nvPr/>
        </p:nvSpPr>
        <p:spPr>
          <a:xfrm>
            <a:off x="698450" y="3898404"/>
            <a:ext cx="1101039" cy="3298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JDK-8270269</a:t>
            </a:r>
            <a:endParaRPr lang="en-US" sz="1000" dirty="0"/>
          </a:p>
        </p:txBody>
      </p:sp>
      <p:sp>
        <p:nvSpPr>
          <p:cNvPr id="24" name="Text 22"/>
          <p:cNvSpPr/>
          <p:nvPr/>
        </p:nvSpPr>
        <p:spPr>
          <a:xfrm>
            <a:off x="1777901" y="3898404"/>
            <a:ext cx="5350204" cy="329803"/>
          </a:xfrm>
          <a:prstGeom prst="rect">
            <a:avLst/>
          </a:prstGeom>
          <a:noFill/>
          <a:ln/>
        </p:spPr>
        <p:txBody>
          <a:bodyPr wrap="square" lIns="0" tIns="0" rIns="12700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JNI経由でCOMが特定モードで初期化された場合にDesktop.browse()が失敗するリグレッションの修正</a:t>
            </a:r>
            <a:endParaRPr lang="en-US" sz="1000" dirty="0"/>
          </a:p>
        </p:txBody>
      </p:sp>
      <p:sp>
        <p:nvSpPr>
          <p:cNvPr id="25" name="Text 23"/>
          <p:cNvSpPr/>
          <p:nvPr/>
        </p:nvSpPr>
        <p:spPr>
          <a:xfrm>
            <a:off x="7008976" y="3898404"/>
            <a:ext cx="1450797" cy="329803"/>
          </a:xfrm>
          <a:prstGeom prst="rect">
            <a:avLst/>
          </a:prstGeom>
          <a:noFill/>
          <a:ln/>
        </p:spPr>
        <p:txBody>
          <a:bodyPr wrap="square" lIns="76200" tIns="38100" rIns="76200" bIns="38100" rtlCol="0" anchor="t"/>
          <a:lstStyle/>
          <a:p>
            <a:pPr algn="ctr" indent="0" marL="0"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client-libs</a:t>
            </a:r>
            <a:endParaRPr lang="en-US" sz="900" dirty="0"/>
          </a:p>
        </p:txBody>
      </p:sp>
      <p:sp>
        <p:nvSpPr>
          <p:cNvPr id="26" name="Text 24"/>
          <p:cNvSpPr/>
          <p:nvPr/>
        </p:nvSpPr>
        <p:spPr>
          <a:xfrm>
            <a:off x="8686800" y="4800600"/>
            <a:ext cx="4572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5D6D7E"/>
                </a:solidFill>
              </a:rPr>
              <a:t>5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561951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81000"/>
            <a:ext cx="8290661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コアランタイム変更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507950" y="996851"/>
            <a:ext cx="8290661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500"/>
              </a:spcBef>
              <a:buNone/>
            </a:pPr>
            <a:r>
              <a:rPr lang="en-US" sz="1400" dirty="0">
                <a:solidFill>
                  <a:srgbClr val="AAB7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高影響度項目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507950" y="1879402"/>
            <a:ext cx="8128099" cy="1276052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38100" dist="19050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46050" y="1879402"/>
            <a:ext cx="0" cy="1276052"/>
          </a:xfrm>
          <a:prstGeom prst="line">
            <a:avLst/>
          </a:prstGeom>
          <a:noFill/>
          <a:ln w="76200">
            <a:solidFill>
              <a:srgbClr val="E74C3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838051" y="2084189"/>
            <a:ext cx="967907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JDK-8325203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1939379" y="2069902"/>
            <a:ext cx="657162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System.exit()による子プロセス終了問題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838051" y="2396877"/>
            <a:ext cx="3750335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変更内容</a:t>
            </a:r>
            <a:endParaRPr lang="en-US" sz="900" dirty="0"/>
          </a:p>
        </p:txBody>
      </p:sp>
      <p:sp>
        <p:nvSpPr>
          <p:cNvPr id="10" name="Text 8"/>
          <p:cNvSpPr/>
          <p:nvPr/>
        </p:nvSpPr>
        <p:spPr>
          <a:xfrm>
            <a:off x="838051" y="2609552"/>
            <a:ext cx="3750335" cy="3554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0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Windows環境でSystem.exit(0)が</a:t>
            </a:r>
            <a:pPr algn="l" indent="0" marL="0">
              <a:lnSpc>
                <a:spcPts val="1400"/>
              </a:lnSpc>
              <a:buNone/>
            </a:pPr>
            <a:r>
              <a:rPr lang="en-US" sz="10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Runtime.exec()で起動した子プロセスまで終了させてしまう</a:t>
            </a:r>
            <a:pPr algn="l" indent="0" marL="0">
              <a:lnSpc>
                <a:spcPts val="1400"/>
              </a:lnSpc>
              <a:buNone/>
            </a:pPr>
            <a:r>
              <a:rPr lang="en-US" sz="10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リグレッションを修正</a:t>
            </a:r>
            <a:endParaRPr lang="en-US" sz="1000" dirty="0"/>
          </a:p>
        </p:txBody>
      </p:sp>
      <p:sp>
        <p:nvSpPr>
          <p:cNvPr id="11" name="Text 9"/>
          <p:cNvSpPr/>
          <p:nvPr/>
        </p:nvSpPr>
        <p:spPr>
          <a:xfrm>
            <a:off x="4705350" y="2396877"/>
            <a:ext cx="3750335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影響評価</a:t>
            </a:r>
            <a:endParaRPr lang="en-US" sz="900" dirty="0"/>
          </a:p>
        </p:txBody>
      </p:sp>
      <p:sp>
        <p:nvSpPr>
          <p:cNvPr id="12" name="Text 10"/>
          <p:cNvSpPr/>
          <p:nvPr/>
        </p:nvSpPr>
        <p:spPr>
          <a:xfrm>
            <a:off x="4705350" y="2609552"/>
            <a:ext cx="3750335" cy="3554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0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外部ヘルパーツールやアップデータを起動するアプリケーションにとって致命的。21.0.8で正常動作に復元。</a:t>
            </a:r>
            <a:endParaRPr lang="en-US" sz="1000" dirty="0"/>
          </a:p>
        </p:txBody>
      </p:sp>
      <p:sp>
        <p:nvSpPr>
          <p:cNvPr id="13" name="Text 11"/>
          <p:cNvSpPr/>
          <p:nvPr/>
        </p:nvSpPr>
        <p:spPr>
          <a:xfrm>
            <a:off x="507950" y="3345954"/>
            <a:ext cx="8128099" cy="1453753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38100" dist="19050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546050" y="3345954"/>
            <a:ext cx="0" cy="1453753"/>
          </a:xfrm>
          <a:prstGeom prst="line">
            <a:avLst/>
          </a:prstGeom>
          <a:noFill/>
          <a:ln w="76200">
            <a:solidFill>
              <a:srgbClr val="E74C3C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838051" y="3550741"/>
            <a:ext cx="206545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JDK-8344993 / JDK-8351933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3015407" y="3536454"/>
            <a:ext cx="547407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ForkJoinPoolのクラスアンロード問題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838051" y="3863429"/>
            <a:ext cx="3750335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変更内容</a:t>
            </a:r>
            <a:endParaRPr lang="en-US" sz="900" dirty="0"/>
          </a:p>
        </p:txBody>
      </p:sp>
      <p:sp>
        <p:nvSpPr>
          <p:cNvPr id="18" name="Text 16"/>
          <p:cNvSpPr/>
          <p:nvPr/>
        </p:nvSpPr>
        <p:spPr>
          <a:xfrm>
            <a:off x="838051" y="4076105"/>
            <a:ext cx="3750335" cy="3554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0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ForkJoinPool.commonPool()がクラスのアンロードを妨げる問題と、</a:t>
            </a:r>
            <a:pPr algn="l" indent="0" marL="0">
              <a:lnSpc>
                <a:spcPts val="1400"/>
              </a:lnSpc>
              <a:buNone/>
            </a:pPr>
            <a:r>
              <a:rPr lang="en-US" sz="10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Thread.setContextClassLoader()の挙動破壊</a:t>
            </a:r>
            <a:pPr algn="l" indent="0" marL="0">
              <a:lnSpc>
                <a:spcPts val="1400"/>
              </a:lnSpc>
              <a:buNone/>
            </a:pPr>
            <a:r>
              <a:rPr lang="en-US" sz="10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を修正</a:t>
            </a:r>
            <a:endParaRPr lang="en-US" sz="1000" dirty="0"/>
          </a:p>
        </p:txBody>
      </p:sp>
      <p:sp>
        <p:nvSpPr>
          <p:cNvPr id="19" name="Text 17"/>
          <p:cNvSpPr/>
          <p:nvPr/>
        </p:nvSpPr>
        <p:spPr>
          <a:xfrm>
            <a:off x="4705350" y="3863429"/>
            <a:ext cx="3750335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900" b="1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影響評価</a:t>
            </a:r>
            <a:endParaRPr lang="en-US" sz="900" dirty="0"/>
          </a:p>
        </p:txBody>
      </p:sp>
      <p:sp>
        <p:nvSpPr>
          <p:cNvPr id="20" name="Text 18"/>
          <p:cNvSpPr/>
          <p:nvPr/>
        </p:nvSpPr>
        <p:spPr>
          <a:xfrm>
            <a:off x="4705350" y="4076105"/>
            <a:ext cx="3750335" cy="5331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0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並列ストリームや非同期フレームワークを使用するアプリケーションに広範囲な影響。多くのJavaライブラリ・フレームワークが影響を受けていた。</a:t>
            </a:r>
            <a:endParaRPr lang="en-US" sz="1000" dirty="0"/>
          </a:p>
        </p:txBody>
      </p:sp>
      <p:sp>
        <p:nvSpPr>
          <p:cNvPr id="21" name="Text 19"/>
          <p:cNvSpPr/>
          <p:nvPr/>
        </p:nvSpPr>
        <p:spPr>
          <a:xfrm>
            <a:off x="8686800" y="4800600"/>
            <a:ext cx="4572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5D6D7E"/>
                </a:solidFill>
              </a:rPr>
              <a:t>6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152227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253901"/>
            <a:ext cx="8290661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コアランタイム変更</a:t>
            </a:r>
            <a:endParaRPr lang="en-US" sz="2600" dirty="0"/>
          </a:p>
        </p:txBody>
      </p:sp>
      <p:sp>
        <p:nvSpPr>
          <p:cNvPr id="4" name="Text 2"/>
          <p:cNvSpPr/>
          <p:nvPr/>
        </p:nvSpPr>
        <p:spPr>
          <a:xfrm>
            <a:off x="507950" y="717352"/>
            <a:ext cx="8290661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200"/>
              </a:spcBef>
              <a:buNone/>
            </a:pPr>
            <a:r>
              <a:rPr lang="en-US" sz="1100" dirty="0">
                <a:solidFill>
                  <a:srgbClr val="AAB7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中～低影響度項目</a:t>
            </a:r>
            <a:endParaRPr lang="en-US" sz="1100" dirty="0"/>
          </a:p>
        </p:txBody>
      </p:sp>
      <p:sp>
        <p:nvSpPr>
          <p:cNvPr id="5" name="Text 3"/>
          <p:cNvSpPr/>
          <p:nvPr/>
        </p:nvSpPr>
        <p:spPr>
          <a:xfrm>
            <a:off x="507950" y="1460153"/>
            <a:ext cx="88850" cy="88850"/>
          </a:xfrm>
          <a:prstGeom prst="roundRect">
            <a:avLst>
              <a:gd name="adj" fmla="val 1029150"/>
            </a:avLst>
          </a:prstGeom>
          <a:solidFill>
            <a:srgbClr val="F39C12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73001" y="1380827"/>
            <a:ext cx="738378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中影響度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507950" y="1755428"/>
            <a:ext cx="3937099" cy="924818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38100" dist="19050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Shape 6"/>
          <p:cNvSpPr/>
          <p:nvPr/>
        </p:nvSpPr>
        <p:spPr>
          <a:xfrm>
            <a:off x="536525" y="1755428"/>
            <a:ext cx="0" cy="924818"/>
          </a:xfrm>
          <a:prstGeom prst="line">
            <a:avLst/>
          </a:prstGeom>
          <a:noFill/>
          <a:ln w="57150">
            <a:solidFill>
              <a:srgbClr val="F39C12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17500" y="1882378"/>
            <a:ext cx="3646652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000" b="1" dirty="0">
                <a:solidFill>
                  <a:srgbClr val="F39C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JDK-8349637</a:t>
            </a:r>
            <a:endParaRPr lang="en-US" sz="1000" dirty="0"/>
          </a:p>
        </p:txBody>
      </p:sp>
      <p:sp>
        <p:nvSpPr>
          <p:cNvPr id="10" name="Text 8"/>
          <p:cNvSpPr/>
          <p:nvPr/>
        </p:nvSpPr>
        <p:spPr>
          <a:xfrm>
            <a:off x="717500" y="2063353"/>
            <a:ext cx="3646652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1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Integer.numberOfLeadingZeros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717500" y="2279154"/>
            <a:ext cx="3646652" cy="27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ビット境界で不正な結果を返すバグを修正。ビット操作やハッシュ計算に影響。</a:t>
            </a:r>
            <a:endParaRPr lang="en-US" sz="900" dirty="0"/>
          </a:p>
        </p:txBody>
      </p:sp>
      <p:sp>
        <p:nvSpPr>
          <p:cNvPr id="12" name="Text 10"/>
          <p:cNvSpPr/>
          <p:nvPr/>
        </p:nvSpPr>
        <p:spPr>
          <a:xfrm>
            <a:off x="4698950" y="1460153"/>
            <a:ext cx="88850" cy="88850"/>
          </a:xfrm>
          <a:prstGeom prst="roundRect">
            <a:avLst>
              <a:gd name="adj" fmla="val 1029150"/>
            </a:avLst>
          </a:prstGeom>
          <a:solidFill>
            <a:srgbClr val="27AE6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4864001" y="1380827"/>
            <a:ext cx="738378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低影響度</a:t>
            </a:r>
            <a:endParaRPr lang="en-US" sz="1400" dirty="0"/>
          </a:p>
        </p:txBody>
      </p:sp>
      <p:sp>
        <p:nvSpPr>
          <p:cNvPr id="14" name="Text 12"/>
          <p:cNvSpPr/>
          <p:nvPr/>
        </p:nvSpPr>
        <p:spPr>
          <a:xfrm>
            <a:off x="4698950" y="1755428"/>
            <a:ext cx="3937099" cy="816322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38100" dist="19050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Shape 13"/>
          <p:cNvSpPr/>
          <p:nvPr/>
        </p:nvSpPr>
        <p:spPr>
          <a:xfrm>
            <a:off x="4727525" y="1755428"/>
            <a:ext cx="0" cy="816322"/>
          </a:xfrm>
          <a:prstGeom prst="line">
            <a:avLst/>
          </a:prstGeom>
          <a:noFill/>
          <a:ln w="57150">
            <a:solidFill>
              <a:srgbClr val="27AE60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4908500" y="1882378"/>
            <a:ext cx="3646652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000" b="1" dirty="0">
                <a:solidFill>
                  <a:srgbClr val="27AE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JDK-6956385</a:t>
            </a:r>
            <a:endParaRPr lang="en-US" sz="1000" dirty="0"/>
          </a:p>
        </p:txBody>
      </p:sp>
      <p:sp>
        <p:nvSpPr>
          <p:cNvPr id="17" name="Text 15"/>
          <p:cNvSpPr/>
          <p:nvPr/>
        </p:nvSpPr>
        <p:spPr>
          <a:xfrm>
            <a:off x="4908500" y="2063353"/>
            <a:ext cx="3646652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1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URLConnectionリソースリーク</a:t>
            </a:r>
            <a:endParaRPr lang="en-US" sz="1100" dirty="0"/>
          </a:p>
        </p:txBody>
      </p:sp>
      <p:sp>
        <p:nvSpPr>
          <p:cNvPr id="18" name="Text 16"/>
          <p:cNvSpPr/>
          <p:nvPr/>
        </p:nvSpPr>
        <p:spPr>
          <a:xfrm>
            <a:off x="4908500" y="2307729"/>
            <a:ext cx="3646652" cy="13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file:やjar: URLでファイルハンドルをリークする問題を修正。</a:t>
            </a:r>
            <a:endParaRPr lang="en-US" sz="900" dirty="0"/>
          </a:p>
        </p:txBody>
      </p:sp>
      <p:sp>
        <p:nvSpPr>
          <p:cNvPr id="19" name="Text 17"/>
          <p:cNvSpPr/>
          <p:nvPr/>
        </p:nvSpPr>
        <p:spPr>
          <a:xfrm>
            <a:off x="4698950" y="2698700"/>
            <a:ext cx="3937099" cy="816322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38100" dist="19050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Shape 18"/>
          <p:cNvSpPr/>
          <p:nvPr/>
        </p:nvSpPr>
        <p:spPr>
          <a:xfrm>
            <a:off x="4727525" y="2698700"/>
            <a:ext cx="0" cy="816322"/>
          </a:xfrm>
          <a:prstGeom prst="line">
            <a:avLst/>
          </a:prstGeom>
          <a:noFill/>
          <a:ln w="57150">
            <a:solidFill>
              <a:srgbClr val="27AE60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4908500" y="2825651"/>
            <a:ext cx="3646652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000" b="1" dirty="0">
                <a:solidFill>
                  <a:srgbClr val="27AE6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JDK-8136895</a:t>
            </a:r>
            <a:endParaRPr lang="en-US" sz="1000" dirty="0"/>
          </a:p>
        </p:txBody>
      </p:sp>
      <p:sp>
        <p:nvSpPr>
          <p:cNvPr id="22" name="Text 20"/>
          <p:cNvSpPr/>
          <p:nvPr/>
        </p:nvSpPr>
        <p:spPr>
          <a:xfrm>
            <a:off x="4908500" y="3006626"/>
            <a:ext cx="3646652" cy="180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1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BufferedWriterリソースリーク</a:t>
            </a:r>
            <a:endParaRPr lang="en-US" sz="1100" dirty="0"/>
          </a:p>
        </p:txBody>
      </p:sp>
      <p:sp>
        <p:nvSpPr>
          <p:cNvPr id="23" name="Text 21"/>
          <p:cNvSpPr/>
          <p:nvPr/>
        </p:nvSpPr>
        <p:spPr>
          <a:xfrm>
            <a:off x="4908500" y="3251002"/>
            <a:ext cx="3646652" cy="13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ディスクフルエラー時のファイルハンドルリークを修正。</a:t>
            </a:r>
            <a:endParaRPr lang="en-US" sz="900" dirty="0"/>
          </a:p>
        </p:txBody>
      </p:sp>
      <p:sp>
        <p:nvSpPr>
          <p:cNvPr id="24" name="Text 22"/>
          <p:cNvSpPr/>
          <p:nvPr/>
        </p:nvSpPr>
        <p:spPr>
          <a:xfrm>
            <a:off x="8686800" y="4800600"/>
            <a:ext cx="4572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5D6D7E"/>
                </a:solidFill>
              </a:rPr>
              <a:t>7</a:t>
            </a:r>
            <a:endParaRPr lang="en-US" sz="1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047601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コアライブラリAPI修正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507950" y="1301502"/>
            <a:ext cx="8128099" cy="898029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38100" dist="19050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507950" y="1301502"/>
            <a:ext cx="1650950" cy="898029"/>
          </a:xfrm>
          <a:prstGeom prst="rect">
            <a:avLst/>
          </a:prstGeom>
          <a:solidFill>
            <a:srgbClr val="2E405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938064" y="1679079"/>
            <a:ext cx="80638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JDK-8323562</a:t>
            </a:r>
            <a:endParaRPr lang="en-US" sz="1000" dirty="0"/>
          </a:p>
        </p:txBody>
      </p:sp>
      <p:sp>
        <p:nvSpPr>
          <p:cNvPr id="7" name="Text 5"/>
          <p:cNvSpPr/>
          <p:nvPr/>
        </p:nvSpPr>
        <p:spPr>
          <a:xfrm>
            <a:off x="2412802" y="1453902"/>
            <a:ext cx="479353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2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SaslInputStream.read()修正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2412802" y="1717328"/>
            <a:ext cx="4793537" cy="3298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符号付きバイトと符号なしバイトの扱いを修正。</a:t>
            </a:r>
            <a:pPr algn="l" indent="0" marL="0">
              <a:lnSpc>
                <a:spcPts val="1300"/>
              </a:lnSpc>
              <a:buNone/>
            </a:pPr>
            <a:r>
              <a:rPr lang="en-US" sz="10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SASL認証</a:t>
            </a:r>
            <a:pPr algn="l" indent="0" marL="0">
              <a:lnSpc>
                <a:spcPts val="1300"/>
              </a:lnSpc>
              <a:buNone/>
            </a:pPr>
            <a:r>
              <a:rPr lang="en-US" sz="10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を使用するアプリケーションで、以前の不正確な挙動に依存していた場合に影響。</a:t>
            </a:r>
            <a:endParaRPr lang="en-US" sz="1000" dirty="0"/>
          </a:p>
        </p:txBody>
      </p:sp>
      <p:sp>
        <p:nvSpPr>
          <p:cNvPr id="9" name="Text 7"/>
          <p:cNvSpPr/>
          <p:nvPr/>
        </p:nvSpPr>
        <p:spPr>
          <a:xfrm>
            <a:off x="7518648" y="1606153"/>
            <a:ext cx="711101" cy="288727"/>
          </a:xfrm>
          <a:prstGeom prst="roundRect">
            <a:avLst>
              <a:gd name="adj" fmla="val 52783"/>
            </a:avLst>
          </a:prstGeom>
          <a:solidFill>
            <a:srgbClr val="FEF5E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7645598" y="1669554"/>
            <a:ext cx="466344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39C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中影響度</a:t>
            </a:r>
            <a:endParaRPr lang="en-US" sz="900" dirty="0"/>
          </a:p>
        </p:txBody>
      </p:sp>
      <p:sp>
        <p:nvSpPr>
          <p:cNvPr id="11" name="Text 9"/>
          <p:cNvSpPr/>
          <p:nvPr/>
        </p:nvSpPr>
        <p:spPr>
          <a:xfrm>
            <a:off x="507950" y="2351931"/>
            <a:ext cx="8128099" cy="898029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38100" dist="19050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507950" y="2351931"/>
            <a:ext cx="1650950" cy="898029"/>
          </a:xfrm>
          <a:prstGeom prst="rect">
            <a:avLst/>
          </a:prstGeom>
          <a:solidFill>
            <a:srgbClr val="2E405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938064" y="2729508"/>
            <a:ext cx="80638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JDK-8337066</a:t>
            </a:r>
            <a:endParaRPr lang="en-US" sz="1000" dirty="0"/>
          </a:p>
        </p:txBody>
      </p:sp>
      <p:sp>
        <p:nvSpPr>
          <p:cNvPr id="14" name="Text 12"/>
          <p:cNvSpPr/>
          <p:nvPr/>
        </p:nvSpPr>
        <p:spPr>
          <a:xfrm>
            <a:off x="2412802" y="2504331"/>
            <a:ext cx="479353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2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StringBuffer.reverse()修正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2412802" y="2767757"/>
            <a:ext cx="4793537" cy="3298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2バイト文字列の反転処理を修正。</a:t>
            </a:r>
            <a:pPr algn="l" indent="0" marL="0">
              <a:lnSpc>
                <a:spcPts val="1300"/>
              </a:lnSpc>
              <a:buNone/>
            </a:pPr>
            <a:r>
              <a:rPr lang="en-US" sz="10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Unicode文字</a:t>
            </a:r>
            <a:pPr algn="l" indent="0" marL="0">
              <a:lnSpc>
                <a:spcPts val="1300"/>
              </a:lnSpc>
              <a:buNone/>
            </a:pPr>
            <a:r>
              <a:rPr lang="en-US" sz="10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を含む文字列の反転処理で、結果が変わる可能性。</a:t>
            </a:r>
            <a:endParaRPr lang="en-US" sz="1000" dirty="0"/>
          </a:p>
        </p:txBody>
      </p:sp>
      <p:sp>
        <p:nvSpPr>
          <p:cNvPr id="16" name="Text 14"/>
          <p:cNvSpPr/>
          <p:nvPr/>
        </p:nvSpPr>
        <p:spPr>
          <a:xfrm>
            <a:off x="7518648" y="2656582"/>
            <a:ext cx="711101" cy="288727"/>
          </a:xfrm>
          <a:prstGeom prst="roundRect">
            <a:avLst>
              <a:gd name="adj" fmla="val 52783"/>
            </a:avLst>
          </a:prstGeom>
          <a:solidFill>
            <a:srgbClr val="FEF5E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7645598" y="2719983"/>
            <a:ext cx="466344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39C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中影響度</a:t>
            </a:r>
            <a:endParaRPr lang="en-US" sz="900" dirty="0"/>
          </a:p>
        </p:txBody>
      </p:sp>
      <p:sp>
        <p:nvSpPr>
          <p:cNvPr id="18" name="Text 16"/>
          <p:cNvSpPr/>
          <p:nvPr/>
        </p:nvSpPr>
        <p:spPr>
          <a:xfrm>
            <a:off x="507950" y="3402360"/>
            <a:ext cx="8128099" cy="898029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38100" dist="19050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Text 17"/>
          <p:cNvSpPr/>
          <p:nvPr/>
        </p:nvSpPr>
        <p:spPr>
          <a:xfrm>
            <a:off x="507950" y="3402360"/>
            <a:ext cx="1650950" cy="898029"/>
          </a:xfrm>
          <a:prstGeom prst="rect">
            <a:avLst/>
          </a:prstGeom>
          <a:solidFill>
            <a:srgbClr val="2E405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938064" y="3779937"/>
            <a:ext cx="80638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JDK-8320575</a:t>
            </a:r>
            <a:endParaRPr lang="en-US" sz="1000" dirty="0"/>
          </a:p>
        </p:txBody>
      </p:sp>
      <p:sp>
        <p:nvSpPr>
          <p:cNvPr id="21" name="Text 19"/>
          <p:cNvSpPr/>
          <p:nvPr/>
        </p:nvSpPr>
        <p:spPr>
          <a:xfrm>
            <a:off x="2412802" y="3554760"/>
            <a:ext cx="479353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2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Recordリフレクション修正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2412802" y="3818186"/>
            <a:ext cx="4793537" cy="3298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300"/>
              </a:lnSpc>
              <a:buNone/>
            </a:pPr>
            <a:r>
              <a:rPr lang="en-US" sz="10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レコードのコンストラクタでリフレクション経由の</a:t>
            </a:r>
            <a:pPr algn="l" indent="0" marL="0">
              <a:lnSpc>
                <a:spcPts val="1300"/>
              </a:lnSpc>
              <a:buNone/>
            </a:pPr>
            <a:r>
              <a:rPr lang="en-US" sz="10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ジェネリック型情報</a:t>
            </a:r>
            <a:pPr algn="l" indent="0" marL="0">
              <a:lnSpc>
                <a:spcPts val="1300"/>
              </a:lnSpc>
              <a:buNone/>
            </a:pPr>
            <a:r>
              <a:rPr lang="en-US" sz="10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が失われる問題を修正。</a:t>
            </a:r>
            <a:endParaRPr lang="en-US" sz="1000" dirty="0"/>
          </a:p>
        </p:txBody>
      </p:sp>
      <p:sp>
        <p:nvSpPr>
          <p:cNvPr id="23" name="Text 21"/>
          <p:cNvSpPr/>
          <p:nvPr/>
        </p:nvSpPr>
        <p:spPr>
          <a:xfrm>
            <a:off x="7518648" y="3707011"/>
            <a:ext cx="711101" cy="288727"/>
          </a:xfrm>
          <a:prstGeom prst="roundRect">
            <a:avLst>
              <a:gd name="adj" fmla="val 52783"/>
            </a:avLst>
          </a:prstGeom>
          <a:solidFill>
            <a:srgbClr val="FEF5E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4" name="Text 22"/>
          <p:cNvSpPr/>
          <p:nvPr/>
        </p:nvSpPr>
        <p:spPr>
          <a:xfrm>
            <a:off x="7645598" y="3770412"/>
            <a:ext cx="466344" cy="1619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39C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中影響度</a:t>
            </a:r>
            <a:endParaRPr lang="en-US" sz="900" dirty="0"/>
          </a:p>
        </p:txBody>
      </p:sp>
      <p:sp>
        <p:nvSpPr>
          <p:cNvPr id="25" name="Text 23"/>
          <p:cNvSpPr/>
          <p:nvPr/>
        </p:nvSpPr>
        <p:spPr>
          <a:xfrm>
            <a:off x="8686800" y="4800600"/>
            <a:ext cx="4572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5D6D7E"/>
                </a:solidFill>
              </a:rPr>
              <a:t>8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349276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AWT/Swing変更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507950" y="831800"/>
            <a:ext cx="829066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300"/>
              </a:spcBef>
              <a:buNone/>
            </a:pPr>
            <a:r>
              <a:rPr lang="en-US" sz="1200" dirty="0">
                <a:solidFill>
                  <a:srgbClr val="AAB7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高影響度項目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507950" y="1603177"/>
            <a:ext cx="8128099" cy="1117848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38100" dist="19050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36525" y="1603177"/>
            <a:ext cx="0" cy="1117848"/>
          </a:xfrm>
          <a:prstGeom prst="line">
            <a:avLst/>
          </a:prstGeom>
          <a:noFill/>
          <a:ln w="57150">
            <a:solidFill>
              <a:srgbClr val="E74C3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55600" y="1779389"/>
            <a:ext cx="886691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JDK-8348625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1751856" y="1755577"/>
            <a:ext cx="682756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ヘッドレスモード挙動の差し戻し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755600" y="2057102"/>
            <a:ext cx="3768775" cy="511522"/>
          </a:xfrm>
          <a:prstGeom prst="roundRect">
            <a:avLst>
              <a:gd name="adj" fmla="val 4966"/>
            </a:avLst>
          </a:prstGeom>
          <a:solidFill>
            <a:srgbClr val="F8F9F9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857101" y="2158603"/>
            <a:ext cx="3637089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800" b="1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変更内容</a:t>
            </a:r>
            <a:endParaRPr lang="en-US" sz="800" dirty="0"/>
          </a:p>
        </p:txBody>
      </p:sp>
      <p:sp>
        <p:nvSpPr>
          <p:cNvPr id="11" name="Text 9"/>
          <p:cNvSpPr/>
          <p:nvPr/>
        </p:nvSpPr>
        <p:spPr>
          <a:xfrm>
            <a:off x="857101" y="2330053"/>
            <a:ext cx="3637089" cy="13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Windowsにおけるヘッドレスモード検出を</a:t>
            </a:r>
            <a:pPr algn="l" indent="0" marL="0">
              <a:lnSpc>
                <a:spcPts val="1080"/>
              </a:lnSpc>
              <a:buNone/>
            </a:pPr>
            <a:r>
              <a:rPr lang="en-US" sz="9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差し戻し</a:t>
            </a:r>
            <a:endParaRPr lang="en-US" sz="900" dirty="0"/>
          </a:p>
        </p:txBody>
      </p:sp>
      <p:sp>
        <p:nvSpPr>
          <p:cNvPr id="12" name="Text 10"/>
          <p:cNvSpPr/>
          <p:nvPr/>
        </p:nvSpPr>
        <p:spPr>
          <a:xfrm>
            <a:off x="4676775" y="2057102"/>
            <a:ext cx="3768775" cy="511522"/>
          </a:xfrm>
          <a:prstGeom prst="roundRect">
            <a:avLst>
              <a:gd name="adj" fmla="val 4966"/>
            </a:avLst>
          </a:prstGeom>
          <a:solidFill>
            <a:srgbClr val="F8F9F9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4778276" y="2158603"/>
            <a:ext cx="3637089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800" b="1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影響範囲</a:t>
            </a:r>
            <a:endParaRPr lang="en-US" sz="800" dirty="0"/>
          </a:p>
        </p:txBody>
      </p:sp>
      <p:sp>
        <p:nvSpPr>
          <p:cNvPr id="14" name="Text 12"/>
          <p:cNvSpPr/>
          <p:nvPr/>
        </p:nvSpPr>
        <p:spPr>
          <a:xfrm>
            <a:off x="4778276" y="2330053"/>
            <a:ext cx="3637089" cy="13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CI/CDエージェントやサービス環境で</a:t>
            </a:r>
            <a:pPr algn="l" indent="0" marL="0">
              <a:lnSpc>
                <a:spcPts val="1080"/>
              </a:lnSpc>
              <a:buNone/>
            </a:pPr>
            <a:r>
              <a:rPr lang="en-US" sz="9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初期化方法が変更</a:t>
            </a:r>
            <a:endParaRPr lang="en-US" sz="900" dirty="0"/>
          </a:p>
        </p:txBody>
      </p:sp>
      <p:sp>
        <p:nvSpPr>
          <p:cNvPr id="15" name="Text 13"/>
          <p:cNvSpPr/>
          <p:nvPr/>
        </p:nvSpPr>
        <p:spPr>
          <a:xfrm>
            <a:off x="507950" y="2873425"/>
            <a:ext cx="8128099" cy="1254919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38100" dist="19050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Shape 14"/>
          <p:cNvSpPr/>
          <p:nvPr/>
        </p:nvSpPr>
        <p:spPr>
          <a:xfrm>
            <a:off x="536525" y="2873425"/>
            <a:ext cx="0" cy="1254919"/>
          </a:xfrm>
          <a:prstGeom prst="line">
            <a:avLst/>
          </a:prstGeom>
          <a:noFill/>
          <a:ln w="57150">
            <a:solidFill>
              <a:srgbClr val="E74C3C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755600" y="3049637"/>
            <a:ext cx="886691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JDK-8270269</a:t>
            </a:r>
            <a:endParaRPr lang="en-US" sz="1100" dirty="0"/>
          </a:p>
        </p:txBody>
      </p:sp>
      <p:sp>
        <p:nvSpPr>
          <p:cNvPr id="18" name="Text 16"/>
          <p:cNvSpPr/>
          <p:nvPr/>
        </p:nvSpPr>
        <p:spPr>
          <a:xfrm>
            <a:off x="1751856" y="3025825"/>
            <a:ext cx="682756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Desktop.browse()メソッドの失敗修正</a:t>
            </a:r>
            <a:endParaRPr lang="en-US" sz="1200" dirty="0"/>
          </a:p>
        </p:txBody>
      </p:sp>
      <p:sp>
        <p:nvSpPr>
          <p:cNvPr id="19" name="Text 17"/>
          <p:cNvSpPr/>
          <p:nvPr/>
        </p:nvSpPr>
        <p:spPr>
          <a:xfrm>
            <a:off x="755600" y="3327350"/>
            <a:ext cx="3768775" cy="648593"/>
          </a:xfrm>
          <a:prstGeom prst="roundRect">
            <a:avLst>
              <a:gd name="adj" fmla="val 3916"/>
            </a:avLst>
          </a:prstGeom>
          <a:solidFill>
            <a:srgbClr val="F8F9F9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0" name="Text 18"/>
          <p:cNvSpPr/>
          <p:nvPr/>
        </p:nvSpPr>
        <p:spPr>
          <a:xfrm>
            <a:off x="857101" y="3428851"/>
            <a:ext cx="3637089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800" b="1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問題詳細</a:t>
            </a:r>
            <a:endParaRPr lang="en-US" sz="800" dirty="0"/>
          </a:p>
        </p:txBody>
      </p:sp>
      <p:sp>
        <p:nvSpPr>
          <p:cNvPr id="21" name="Text 19"/>
          <p:cNvSpPr/>
          <p:nvPr/>
        </p:nvSpPr>
        <p:spPr>
          <a:xfrm>
            <a:off x="857101" y="3600301"/>
            <a:ext cx="3637089" cy="27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JNI経由でCOMが</a:t>
            </a:r>
            <a:pPr algn="l" indent="0" marL="0">
              <a:lnSpc>
                <a:spcPts val="1080"/>
              </a:lnSpc>
              <a:buNone/>
            </a:pPr>
            <a:r>
              <a:rPr lang="en-US" sz="9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COINIT_MULTITHREADED</a:t>
            </a:r>
            <a:pPr algn="l" indent="0" marL="0">
              <a:lnSpc>
                <a:spcPts val="1080"/>
              </a:lnSpc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で初期化済みの場合に失敗</a:t>
            </a:r>
            <a:endParaRPr lang="en-US" sz="900" dirty="0"/>
          </a:p>
        </p:txBody>
      </p:sp>
      <p:sp>
        <p:nvSpPr>
          <p:cNvPr id="22" name="Text 20"/>
          <p:cNvSpPr/>
          <p:nvPr/>
        </p:nvSpPr>
        <p:spPr>
          <a:xfrm>
            <a:off x="4676775" y="3327350"/>
            <a:ext cx="3768775" cy="648593"/>
          </a:xfrm>
          <a:prstGeom prst="roundRect">
            <a:avLst>
              <a:gd name="adj" fmla="val 3916"/>
            </a:avLst>
          </a:prstGeom>
          <a:solidFill>
            <a:srgbClr val="F8F9F9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3" name="Text 21"/>
          <p:cNvSpPr/>
          <p:nvPr/>
        </p:nvSpPr>
        <p:spPr>
          <a:xfrm>
            <a:off x="4778276" y="3428851"/>
            <a:ext cx="3637089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800" b="1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修正効果</a:t>
            </a:r>
            <a:endParaRPr lang="en-US" sz="800" dirty="0"/>
          </a:p>
        </p:txBody>
      </p:sp>
      <p:sp>
        <p:nvSpPr>
          <p:cNvPr id="24" name="Text 22"/>
          <p:cNvSpPr/>
          <p:nvPr/>
        </p:nvSpPr>
        <p:spPr>
          <a:xfrm>
            <a:off x="4778276" y="3600301"/>
            <a:ext cx="3637089" cy="1370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080"/>
              </a:lnSpc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JNI使用Swingアプリの</a:t>
            </a:r>
            <a:pPr algn="l" indent="0" marL="0">
              <a:lnSpc>
                <a:spcPts val="1080"/>
              </a:lnSpc>
              <a:buNone/>
            </a:pPr>
            <a:r>
              <a:rPr lang="en-US" sz="900" b="1" dirty="0">
                <a:solidFill>
                  <a:srgbClr val="E74C3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デスクトップ統合機能</a:t>
            </a:r>
            <a:pPr algn="l" indent="0" marL="0">
              <a:lnSpc>
                <a:spcPts val="1080"/>
              </a:lnSpc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が正常動作</a:t>
            </a:r>
            <a:endParaRPr lang="en-US" sz="900" dirty="0"/>
          </a:p>
        </p:txBody>
      </p:sp>
      <p:sp>
        <p:nvSpPr>
          <p:cNvPr id="25" name="Text 23"/>
          <p:cNvSpPr/>
          <p:nvPr/>
        </p:nvSpPr>
        <p:spPr>
          <a:xfrm>
            <a:off x="8686800" y="4800600"/>
            <a:ext cx="4572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5D6D7E"/>
                </a:solidFill>
              </a:rPr>
              <a:t>9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349276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507950" y="317450"/>
            <a:ext cx="8290661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AWT/Swing変更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507950" y="831800"/>
            <a:ext cx="829066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Bef>
                <a:spcPts val="300"/>
              </a:spcBef>
              <a:buNone/>
            </a:pPr>
            <a:r>
              <a:rPr lang="en-US" sz="1200" dirty="0">
                <a:solidFill>
                  <a:srgbClr val="AAB7B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中影響度項目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507950" y="1666726"/>
            <a:ext cx="8128099" cy="2690515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38100" dist="19050" dir="5400000">
              <a:srgbClr val="000000">
                <a:alpha val="10000"/>
              </a:srgbClr>
            </a:outerShdw>
          </a:effectLst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531763" y="1666726"/>
            <a:ext cx="0" cy="2690515"/>
          </a:xfrm>
          <a:prstGeom prst="line">
            <a:avLst/>
          </a:prstGeom>
          <a:noFill/>
          <a:ln w="47625">
            <a:solidFill>
              <a:srgbClr val="F39C1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809476" y="1895326"/>
            <a:ext cx="886691" cy="152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100" b="1" dirty="0">
                <a:solidFill>
                  <a:srgbClr val="F39C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JDK-8339728</a:t>
            </a:r>
            <a:endParaRPr lang="en-US" sz="1100" dirty="0"/>
          </a:p>
        </p:txBody>
      </p:sp>
      <p:sp>
        <p:nvSpPr>
          <p:cNvPr id="8" name="Text 6"/>
          <p:cNvSpPr/>
          <p:nvPr/>
        </p:nvSpPr>
        <p:spPr>
          <a:xfrm>
            <a:off x="1805732" y="1857226"/>
            <a:ext cx="388270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Windows AccessBridgeショートカットキー不具合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809476" y="2238226"/>
            <a:ext cx="7724126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800" b="1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問題の詳細</a:t>
            </a:r>
            <a:endParaRPr lang="en-US" sz="800" dirty="0"/>
          </a:p>
        </p:txBody>
      </p:sp>
      <p:sp>
        <p:nvSpPr>
          <p:cNvPr id="10" name="Text 8"/>
          <p:cNvSpPr/>
          <p:nvPr/>
        </p:nvSpPr>
        <p:spPr>
          <a:xfrm>
            <a:off x="809476" y="2422327"/>
            <a:ext cx="7724126" cy="1485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2C3E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「Ctrl + Comma」のような非英数字キーを含むショートカットがスクリーンリーダーに誤って報告される問題を修正。</a:t>
            </a:r>
            <a:endParaRPr lang="en-US" sz="900" dirty="0"/>
          </a:p>
        </p:txBody>
      </p:sp>
      <p:sp>
        <p:nvSpPr>
          <p:cNvPr id="11" name="Text 9"/>
          <p:cNvSpPr/>
          <p:nvPr/>
        </p:nvSpPr>
        <p:spPr>
          <a:xfrm>
            <a:off x="809476" y="2723257"/>
            <a:ext cx="7724126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800" b="1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修正前の例</a:t>
            </a:r>
            <a:endParaRPr lang="en-US" sz="800" dirty="0"/>
          </a:p>
        </p:txBody>
      </p:sp>
      <p:sp>
        <p:nvSpPr>
          <p:cNvPr id="12" name="Text 10"/>
          <p:cNvSpPr/>
          <p:nvPr/>
        </p:nvSpPr>
        <p:spPr>
          <a:xfrm>
            <a:off x="809476" y="2907357"/>
            <a:ext cx="7572673" cy="469702"/>
          </a:xfrm>
          <a:prstGeom prst="roundRect">
            <a:avLst>
              <a:gd name="adj" fmla="val 5408"/>
            </a:avLst>
          </a:prstGeom>
          <a:solidFill>
            <a:srgbClr val="2C3E5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936427" y="3008858"/>
            <a:ext cx="7465147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800" dirty="0">
                <a:solidFill>
                  <a:srgbClr val="ABB2B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誤った報告例</a:t>
            </a:r>
            <a:endParaRPr lang="en-US" sz="800" dirty="0"/>
          </a:p>
        </p:txBody>
      </p:sp>
      <p:sp>
        <p:nvSpPr>
          <p:cNvPr id="14" name="Text 12"/>
          <p:cNvSpPr/>
          <p:nvPr/>
        </p:nvSpPr>
        <p:spPr>
          <a:xfrm>
            <a:off x="936427" y="3142208"/>
            <a:ext cx="7465147" cy="13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800" dirty="0">
                <a:solidFill>
                  <a:srgbClr val="ABB2B9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Ctrl+, → "Ctrl+" (カンマが欠落)</a:t>
            </a:r>
            <a:endParaRPr lang="en-US" sz="800" dirty="0"/>
          </a:p>
        </p:txBody>
      </p:sp>
      <p:sp>
        <p:nvSpPr>
          <p:cNvPr id="15" name="Text 13"/>
          <p:cNvSpPr/>
          <p:nvPr/>
        </p:nvSpPr>
        <p:spPr>
          <a:xfrm>
            <a:off x="809476" y="3529459"/>
            <a:ext cx="7572673" cy="637282"/>
          </a:xfrm>
          <a:prstGeom prst="roundRect">
            <a:avLst>
              <a:gd name="adj" fmla="val 3986"/>
            </a:avLst>
          </a:prstGeom>
          <a:solidFill>
            <a:srgbClr val="FEF5E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6" name="Text 14"/>
          <p:cNvSpPr/>
          <p:nvPr/>
        </p:nvSpPr>
        <p:spPr>
          <a:xfrm>
            <a:off x="961876" y="3656409"/>
            <a:ext cx="741323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500"/>
              </a:spcAft>
              <a:buNone/>
            </a:pPr>
            <a:r>
              <a:rPr lang="en-US" sz="1000" b="1" dirty="0">
                <a:solidFill>
                  <a:srgbClr val="F39C1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影響評価</a:t>
            </a:r>
            <a:endParaRPr lang="en-US" sz="1000" dirty="0"/>
          </a:p>
        </p:txBody>
      </p:sp>
      <p:sp>
        <p:nvSpPr>
          <p:cNvPr id="17" name="Text 15"/>
          <p:cNvSpPr/>
          <p:nvPr/>
        </p:nvSpPr>
        <p:spPr>
          <a:xfrm>
            <a:off x="961876" y="3891260"/>
            <a:ext cx="7413230" cy="1485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170"/>
              </a:lnSpc>
              <a:buNone/>
            </a:pPr>
            <a:r>
              <a:rPr lang="en-US" sz="900" dirty="0">
                <a:solidFill>
                  <a:srgbClr val="7D660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機能は破壊されないが、アクセシビリティクライアントへの情報が変更。支援技術利用ユーザーの体験が向上。</a:t>
            </a:r>
            <a:endParaRPr lang="en-US" sz="900" dirty="0"/>
          </a:p>
        </p:txBody>
      </p:sp>
      <p:sp>
        <p:nvSpPr>
          <p:cNvPr id="18" name="Text 16"/>
          <p:cNvSpPr/>
          <p:nvPr/>
        </p:nvSpPr>
        <p:spPr>
          <a:xfrm>
            <a:off x="8686800" y="4800600"/>
            <a:ext cx="4572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5D6D7E"/>
                </a:solidFill>
              </a:rPr>
              <a:t>10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Technical Assessment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OpenJDK 21.0.5→21.0.8 移行影響評価レポート</dc:title>
  <dc:subject>Windows 11 Swingアプリケーション対象</dc:subject>
  <dc:creator>OpenJDK移行評価チーム</dc:creator>
  <cp:lastModifiedBy>OpenJDK移行評価チーム</cp:lastModifiedBy>
  <cp:revision>1</cp:revision>
  <dcterms:created xsi:type="dcterms:W3CDTF">2025-09-29T00:21:54Z</dcterms:created>
  <dcterms:modified xsi:type="dcterms:W3CDTF">2025-09-29T00:21:54Z</dcterms:modified>
</cp:coreProperties>
</file>