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6"/>
  </p:notesMasterIdLst>
  <p:sldIdLst>
    <p:sldId id="256" r:id="rId4"/>
    <p:sldId id="257" r:id="rId5"/>
    <p:sldId id="289" r:id="rId6"/>
    <p:sldId id="325" r:id="rId7"/>
    <p:sldId id="326" r:id="rId8"/>
    <p:sldId id="327" r:id="rId9"/>
    <p:sldId id="328" r:id="rId10"/>
    <p:sldId id="364" r:id="rId11"/>
    <p:sldId id="329" r:id="rId12"/>
    <p:sldId id="330" r:id="rId13"/>
    <p:sldId id="331" r:id="rId14"/>
    <p:sldId id="332" r:id="rId15"/>
    <p:sldId id="333" r:id="rId16"/>
    <p:sldId id="379" r:id="rId17"/>
    <p:sldId id="290" r:id="rId18"/>
    <p:sldId id="348" r:id="rId19"/>
    <p:sldId id="291" r:id="rId20"/>
    <p:sldId id="349" r:id="rId21"/>
    <p:sldId id="335" r:id="rId22"/>
    <p:sldId id="336" r:id="rId23"/>
    <p:sldId id="337" r:id="rId24"/>
    <p:sldId id="33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92D4D8"/>
    <a:srgbClr val="70A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9ADE-05B3-4CB8-BD92-1240D6A71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4A5B-24AA-476F-907E-DD292D787E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en-US" dirty="0" smtClean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058" y="265374"/>
            <a:ext cx="10515600" cy="46614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ü"/>
              <a:defRPr sz="3200" b="1">
                <a:solidFill>
                  <a:srgbClr val="70AB9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365625" y="3559175"/>
            <a:ext cx="7561580" cy="127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求识</a:t>
            </a:r>
            <a:r>
              <a:rPr lang="zh-CN" altLang="en-US" sz="4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学苑信息部宋雨</a:t>
            </a:r>
            <a:endParaRPr lang="zh-CN" altLang="en-US" sz="4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54748" y="1867062"/>
            <a:ext cx="3669558" cy="132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9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endParaRPr lang="zh-CN" altLang="en-US" sz="9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" grpId="0" animBg="1"/>
      <p:bldP spid="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57500" y="2713990"/>
            <a:ext cx="7489825" cy="3579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665" dirty="0"/>
          </a:p>
          <a:p>
            <a:r>
              <a:rPr lang="en-US" altLang="zh-CN" sz="2800" dirty="0"/>
              <a:t>#</a:t>
            </a:r>
            <a:r>
              <a:rPr lang="en-US" altLang="zh-CN" sz="2800" dirty="0" err="1"/>
              <a:t>include”stdio.h</a:t>
            </a:r>
            <a:r>
              <a:rPr lang="en-US" altLang="zh-CN" sz="2800" dirty="0"/>
              <a:t>”</a:t>
            </a:r>
            <a:endParaRPr lang="en-US" altLang="zh-CN" sz="2800" dirty="0"/>
          </a:p>
          <a:p>
            <a:r>
              <a:rPr lang="en-US" altLang="zh-CN" sz="3200" dirty="0"/>
              <a:t>main</a:t>
            </a:r>
            <a:r>
              <a:rPr lang="en-US" altLang="zh-CN" sz="2800" dirty="0"/>
              <a:t>(){</a:t>
            </a:r>
            <a:endParaRPr lang="en-US" altLang="zh-CN" sz="2800" dirty="0"/>
          </a:p>
          <a:p>
            <a:r>
              <a:rPr lang="en-US" altLang="zh-CN" sz="2800" dirty="0"/>
              <a:t>      int sum=0,i;</a:t>
            </a:r>
            <a:endParaRPr lang="en-US" altLang="zh-CN" sz="2800" dirty="0"/>
          </a:p>
          <a:p>
            <a:r>
              <a:rPr lang="en-US" altLang="zh-CN" sz="2800" dirty="0"/>
              <a:t>    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=1;i&lt;=100;i++) sum+=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(“1+2+3+4+……+100=%d\</a:t>
            </a:r>
            <a:r>
              <a:rPr lang="en-US" altLang="zh-CN" sz="2800" dirty="0" err="1"/>
              <a:t>n”,sum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8600" y="836930"/>
            <a:ext cx="683641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</a:rPr>
              <a:t>例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：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endParaRPr lang="en-US" altLang="zh-CN" sz="3200" dirty="0">
              <a:solidFill>
                <a:schemeClr val="accent1"/>
              </a:solidFill>
            </a:endParaRPr>
          </a:p>
          <a:p>
            <a:r>
              <a:rPr lang="zh-CN" altLang="en-US" sz="3200" dirty="0">
                <a:sym typeface="+mn-ea"/>
              </a:rPr>
              <a:t>计算</a:t>
            </a:r>
            <a:r>
              <a:rPr lang="en-US" altLang="zh-CN" sz="3200" dirty="0">
                <a:sym typeface="+mn-ea"/>
              </a:rPr>
              <a:t>s=1+2+3+4+……+100</a:t>
            </a:r>
            <a:r>
              <a:rPr lang="zh-CN" altLang="en-US" sz="3200" dirty="0">
                <a:sym typeface="+mn-ea"/>
              </a:rPr>
              <a:t>用</a:t>
            </a:r>
            <a:r>
              <a:rPr lang="en-US" altLang="zh-CN" sz="3200" dirty="0">
                <a:sym typeface="+mn-ea"/>
              </a:rPr>
              <a:t>for</a:t>
            </a:r>
            <a:r>
              <a:rPr lang="zh-CN" altLang="en-US" sz="3200" dirty="0">
                <a:sym typeface="+mn-ea"/>
              </a:rPr>
              <a:t>语句实现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6241" y="1983180"/>
            <a:ext cx="6750423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break</a:t>
            </a:r>
            <a:r>
              <a:rPr lang="zh-CN" altLang="en-US" sz="3200" b="1" dirty="0"/>
              <a:t>语句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功能：中止当前循环语句的执行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作用：实现循环的非正常出口退出</a:t>
            </a:r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7460" y="1539240"/>
            <a:ext cx="68694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#</a:t>
            </a:r>
            <a:r>
              <a:rPr lang="en-US" altLang="zh-CN" sz="2800" dirty="0" err="1"/>
              <a:t>include”stdio.h</a:t>
            </a:r>
            <a:r>
              <a:rPr lang="en-US" altLang="zh-CN" sz="2800" dirty="0"/>
              <a:t>”</a:t>
            </a:r>
            <a:endParaRPr lang="en-US" altLang="zh-CN" sz="2800" dirty="0"/>
          </a:p>
          <a:p>
            <a:r>
              <a:rPr lang="en-US" altLang="zh-CN" sz="2800" dirty="0"/>
              <a:t>main(){</a:t>
            </a:r>
            <a:endParaRPr lang="en-US" altLang="zh-CN" sz="2800" dirty="0"/>
          </a:p>
          <a:p>
            <a:r>
              <a:rPr lang="en-US" altLang="zh-CN" sz="2800" dirty="0"/>
              <a:t>      char  x;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en-US" altLang="zh-CN" sz="2800"/>
              <a:t>while(</a:t>
            </a:r>
            <a:r>
              <a:rPr lang="en-US" altLang="zh-CN" sz="2800" dirty="0"/>
              <a:t>1</a:t>
            </a:r>
            <a:r>
              <a:rPr lang="en-US" altLang="zh-CN" sz="2800"/>
              <a:t>){</a:t>
            </a:r>
            <a:endParaRPr lang="en-US" altLang="zh-CN" sz="2800" dirty="0"/>
          </a:p>
          <a:p>
            <a:r>
              <a:rPr lang="en-US" altLang="zh-CN" sz="2800" dirty="0"/>
              <a:t>           x=</a:t>
            </a:r>
            <a:r>
              <a:rPr lang="en-US" altLang="zh-CN" sz="2800" dirty="0" err="1"/>
              <a:t>getchar</a:t>
            </a:r>
            <a:r>
              <a:rPr lang="en-US" altLang="zh-CN" sz="2800" dirty="0"/>
              <a:t>();</a:t>
            </a:r>
            <a:endParaRPr lang="en-US" altLang="zh-CN" sz="2800" dirty="0"/>
          </a:p>
          <a:p>
            <a:r>
              <a:rPr lang="en-US" altLang="zh-CN" sz="2800" dirty="0"/>
              <a:t>           if(x==‘\n’)</a:t>
            </a:r>
            <a:r>
              <a:rPr lang="en-US" altLang="zh-CN" sz="2800" dirty="0">
                <a:solidFill>
                  <a:srgbClr val="FF0000"/>
                </a:solidFill>
              </a:rPr>
              <a:t>break;</a:t>
            </a:r>
            <a:endParaRPr lang="en-US" altLang="zh-CN" sz="2800" dirty="0"/>
          </a:p>
          <a:p>
            <a:r>
              <a:rPr lang="en-US" altLang="zh-CN" sz="2800" dirty="0"/>
              <a:t>           if(x&gt;=‘a’&amp;&amp;x&lt;=‘z’)x=x-32;</a:t>
            </a:r>
            <a:endParaRPr lang="en-US" altLang="zh-CN" sz="2800" dirty="0"/>
          </a:p>
          <a:p>
            <a:r>
              <a:rPr lang="en-US" altLang="zh-CN" sz="2800" dirty="0"/>
              <a:t>           if(x&gt;=‘A’&amp;&amp;x&lt;=‘Z’)</a:t>
            </a:r>
            <a:r>
              <a:rPr lang="en-US" altLang="zh-CN" sz="2800" dirty="0" err="1"/>
              <a:t>putchar</a:t>
            </a:r>
            <a:r>
              <a:rPr lang="en-US" altLang="zh-CN" sz="2800" dirty="0"/>
              <a:t>(x);</a:t>
            </a:r>
            <a:endParaRPr lang="en-US" altLang="zh-CN" sz="2800" dirty="0"/>
          </a:p>
          <a:p>
            <a:r>
              <a:rPr lang="en-US" altLang="zh-CN" sz="2800" dirty="0"/>
              <a:t>      }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975485" y="885190"/>
            <a:ext cx="77920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ym typeface="+mn-ea"/>
              </a:rPr>
              <a:t>例四：</a:t>
            </a:r>
            <a:endParaRPr lang="zh-CN" altLang="en-US" sz="3200" b="1" dirty="0"/>
          </a:p>
          <a:p>
            <a:r>
              <a:rPr lang="zh-CN" altLang="en-US" sz="3200" b="1" dirty="0">
                <a:sym typeface="+mn-ea"/>
              </a:rPr>
              <a:t>将输入的若干字符中的字母按大写形式输出，以输入</a:t>
            </a:r>
            <a:r>
              <a:rPr lang="en-US" altLang="zh-CN" sz="3200" b="1" dirty="0">
                <a:sym typeface="+mn-ea"/>
              </a:rPr>
              <a:t>Enter</a:t>
            </a:r>
            <a:r>
              <a:rPr lang="zh-CN" altLang="en-US" sz="3200" b="1" dirty="0">
                <a:sym typeface="+mn-ea"/>
              </a:rPr>
              <a:t>键为结束。</a:t>
            </a:r>
            <a:endParaRPr lang="zh-CN" altLang="en-US" sz="3200" b="1" dirty="0"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9920" y="1866079"/>
            <a:ext cx="73241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Continue</a:t>
            </a:r>
            <a:r>
              <a:rPr lang="zh-CN" altLang="en-US" sz="3600" b="1" dirty="0"/>
              <a:t>语句</a:t>
            </a:r>
            <a:r>
              <a:rPr lang="en-US" altLang="zh-CN" sz="3600" b="1" dirty="0"/>
              <a:t>:</a:t>
            </a:r>
            <a:endParaRPr lang="en-US" altLang="zh-CN" sz="3600" b="1" dirty="0"/>
          </a:p>
          <a:p>
            <a:r>
              <a:rPr lang="zh-CN" altLang="en-US" sz="3600" b="1" dirty="0"/>
              <a:t>功能：跳过循环体余下的语句，直接进入下一层循环（的判断部分）</a:t>
            </a:r>
            <a:endParaRPr lang="en-US" altLang="zh-CN" sz="3600" dirty="0"/>
          </a:p>
          <a:p>
            <a:endParaRPr lang="zh-CN" altLang="en-US" sz="3600" dirty="0"/>
          </a:p>
          <a:p>
            <a:endParaRPr lang="en-US" altLang="zh-CN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1440" y="472440"/>
            <a:ext cx="7274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ym typeface="+mn-ea"/>
              </a:rPr>
              <a:t>例五：</a:t>
            </a:r>
            <a:endParaRPr lang="zh-CN" altLang="en-US" sz="3200" b="1"/>
          </a:p>
          <a:p>
            <a:r>
              <a:rPr lang="zh-CN" altLang="en-US" sz="3200" b="1" dirty="0">
                <a:sym typeface="+mn-ea"/>
              </a:rPr>
              <a:t>对输入的正整数求和，以输入</a:t>
            </a:r>
            <a:r>
              <a:rPr lang="en-US" altLang="zh-CN" sz="3200" b="1" dirty="0">
                <a:sym typeface="+mn-ea"/>
              </a:rPr>
              <a:t>0</a:t>
            </a:r>
            <a:r>
              <a:rPr lang="zh-CN" altLang="en-US" sz="3200" b="1" dirty="0">
                <a:sym typeface="+mn-ea"/>
              </a:rPr>
              <a:t>为结束求和过程。</a:t>
            </a:r>
            <a:endParaRPr lang="en-US" altLang="zh-CN" sz="3200" b="1" dirty="0"/>
          </a:p>
          <a:p>
            <a:endParaRPr lang="en-US" altLang="zh-CN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208020" y="2026285"/>
            <a:ext cx="4810125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ym typeface="+mn-ea"/>
              </a:rPr>
              <a:t>#</a:t>
            </a:r>
            <a:r>
              <a:rPr lang="en-US" altLang="zh-CN" sz="2800" dirty="0" err="1">
                <a:sym typeface="+mn-ea"/>
              </a:rPr>
              <a:t>include”stdio.h</a:t>
            </a:r>
            <a:r>
              <a:rPr lang="en-US" altLang="zh-CN" sz="2800" dirty="0">
                <a:sym typeface="+mn-ea"/>
              </a:rPr>
              <a:t>”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main(){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      int x=1,sum=0;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      while(x!=0){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           </a:t>
            </a:r>
            <a:r>
              <a:rPr lang="en-US" altLang="zh-CN" sz="2800" dirty="0" err="1">
                <a:sym typeface="+mn-ea"/>
              </a:rPr>
              <a:t>scanf</a:t>
            </a:r>
            <a:r>
              <a:rPr lang="en-US" altLang="zh-CN" sz="2800" dirty="0">
                <a:sym typeface="+mn-ea"/>
              </a:rPr>
              <a:t>(“%</a:t>
            </a:r>
            <a:r>
              <a:rPr lang="en-US" altLang="zh-CN" sz="2800" dirty="0" err="1">
                <a:sym typeface="+mn-ea"/>
              </a:rPr>
              <a:t>d”,&amp;x</a:t>
            </a:r>
            <a:r>
              <a:rPr lang="en-US" altLang="zh-CN" sz="2800" dirty="0">
                <a:sym typeface="+mn-ea"/>
              </a:rPr>
              <a:t>);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           if(x&lt;0)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continue;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           sum=</a:t>
            </a:r>
            <a:r>
              <a:rPr lang="en-US" altLang="zh-CN" sz="2800" dirty="0" err="1">
                <a:sym typeface="+mn-ea"/>
              </a:rPr>
              <a:t>sum+x</a:t>
            </a:r>
            <a:r>
              <a:rPr lang="en-US" altLang="zh-CN" sz="2800" dirty="0">
                <a:sym typeface="+mn-ea"/>
              </a:rPr>
              <a:t>;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      }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      </a:t>
            </a:r>
            <a:r>
              <a:rPr lang="en-US" altLang="zh-CN" sz="2800" dirty="0" err="1">
                <a:sym typeface="+mn-ea"/>
              </a:rPr>
              <a:t>printf</a:t>
            </a:r>
            <a:r>
              <a:rPr lang="en-US" altLang="zh-CN" sz="2800" dirty="0">
                <a:sym typeface="+mn-ea"/>
              </a:rPr>
              <a:t>(“sum=%d\</a:t>
            </a:r>
            <a:r>
              <a:rPr lang="en-US" altLang="zh-CN" sz="2800" dirty="0" err="1">
                <a:sym typeface="+mn-ea"/>
              </a:rPr>
              <a:t>n”,sum</a:t>
            </a:r>
            <a:r>
              <a:rPr lang="en-US" altLang="zh-CN" sz="2800" dirty="0">
                <a:sym typeface="+mn-ea"/>
              </a:rPr>
              <a:t>);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}</a:t>
            </a:r>
            <a:endParaRPr lang="en-US" altLang="zh-CN" sz="2800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/>
          <p:nvPr/>
        </p:nvSpPr>
        <p:spPr>
          <a:xfrm>
            <a:off x="4649831" y="3186598"/>
            <a:ext cx="32435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>
                    <a:lumMod val="90000"/>
                  </a:schemeClr>
                </a:solidFill>
                <a:latin typeface="Calibri" panose="020F0502020204030204" charset="0"/>
                <a:ea typeface="华康海报体W12(P)" panose="040B0C00000000000000" pitchFamily="82" charset="-122"/>
                <a:sym typeface="+mn-ea"/>
              </a:rPr>
              <a:t>输入</a:t>
            </a:r>
            <a:r>
              <a:rPr lang="zh-CN" altLang="en-US" sz="6000" b="1" dirty="0">
                <a:solidFill>
                  <a:schemeClr val="accent1">
                    <a:lumMod val="90000"/>
                  </a:schemeClr>
                </a:solidFill>
                <a:latin typeface="Calibri" panose="020F0502020204030204" charset="0"/>
                <a:ea typeface="华康海报体W12(P)" panose="040B0C00000000000000" pitchFamily="82" charset="-122"/>
                <a:sym typeface="+mn-ea"/>
              </a:rPr>
              <a:t>输出</a:t>
            </a:r>
            <a:endParaRPr lang="zh-CN" altLang="en-US" sz="6000" b="1" dirty="0">
              <a:solidFill>
                <a:schemeClr val="accent1">
                  <a:lumMod val="90000"/>
                </a:schemeClr>
              </a:solidFill>
              <a:latin typeface="Calibri" panose="020F0502020204030204" charset="0"/>
              <a:ea typeface="华康海报体W12(P)" panose="040B0C00000000000000" pitchFamily="82" charset="-122"/>
              <a:sym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915720" y="3032978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609553" y="1419165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4436" y="1342569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tx2"/>
                </a:solidFill>
                <a:latin typeface="+mj-ea"/>
                <a:ea typeface="+mj-ea"/>
              </a:rPr>
              <a:t>2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7445" y="341630"/>
            <a:ext cx="4910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1.格式字符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3300" y="924560"/>
            <a:ext cx="7473950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135" dirty="0"/>
              <a:t>（1）d格式字符。用来输出一个有字符的十进制整数</a:t>
            </a:r>
            <a:endParaRPr lang="en-US" altLang="zh-CN" sz="2135" dirty="0"/>
          </a:p>
          <a:p>
            <a:pPr algn="l">
              <a:buClrTx/>
              <a:buSzTx/>
              <a:buFontTx/>
            </a:pPr>
            <a:r>
              <a:rPr lang="en-US" altLang="zh-CN" sz="2135" dirty="0"/>
              <a:t>        例：printf（“%d“，12);</a:t>
            </a:r>
            <a:endParaRPr lang="en-US" altLang="zh-CN" sz="2135" dirty="0"/>
          </a:p>
          <a:p>
            <a:pPr algn="l">
              <a:buClrTx/>
              <a:buSzTx/>
              <a:buFontTx/>
            </a:pPr>
            <a:endParaRPr lang="en-US" altLang="zh-CN" sz="2135" dirty="0"/>
          </a:p>
        </p:txBody>
      </p:sp>
      <p:sp>
        <p:nvSpPr>
          <p:cNvPr id="8" name="文本框 7"/>
          <p:cNvSpPr txBox="1"/>
          <p:nvPr/>
        </p:nvSpPr>
        <p:spPr>
          <a:xfrm>
            <a:off x="2399030" y="1651000"/>
            <a:ext cx="4554220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35" dirty="0"/>
              <a:t>(2)c格式字符。用来输出一个字符</a:t>
            </a:r>
            <a:endParaRPr lang="en-US" altLang="zh-CN" sz="2135" dirty="0"/>
          </a:p>
          <a:p>
            <a:r>
              <a:rPr lang="en-US" altLang="zh-CN" sz="2135" dirty="0"/>
              <a:t> 例：char ch='a';</a:t>
            </a:r>
            <a:endParaRPr lang="en-US" altLang="zh-CN" sz="2135" dirty="0"/>
          </a:p>
          <a:p>
            <a:r>
              <a:rPr lang="en-US" altLang="zh-CN" sz="2135" dirty="0"/>
              <a:t>        printf(“%c”,ch);</a:t>
            </a:r>
            <a:endParaRPr lang="en-US" altLang="zh-CN" sz="2135" dirty="0"/>
          </a:p>
        </p:txBody>
      </p:sp>
      <p:sp>
        <p:nvSpPr>
          <p:cNvPr id="9" name="文本框 8"/>
          <p:cNvSpPr txBox="1"/>
          <p:nvPr/>
        </p:nvSpPr>
        <p:spPr>
          <a:xfrm>
            <a:off x="2273300" y="2729865"/>
            <a:ext cx="5353685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sz="2135" dirty="0"/>
              <a:t>（3）s格式符。用来输出整个字符串。</a:t>
            </a:r>
            <a:endParaRPr lang="en-US" altLang="zh-CN" sz="2135" dirty="0"/>
          </a:p>
          <a:p>
            <a:pPr algn="l">
              <a:buClrTx/>
              <a:buSzTx/>
              <a:buNone/>
            </a:pPr>
            <a:r>
              <a:rPr lang="en-US" altLang="zh-CN" sz="2135" dirty="0"/>
              <a:t>   例：printf(“%s”,”String”);</a:t>
            </a:r>
            <a:endParaRPr lang="en-US" altLang="zh-CN" sz="2135" dirty="0"/>
          </a:p>
        </p:txBody>
      </p:sp>
      <p:sp>
        <p:nvSpPr>
          <p:cNvPr id="11" name="文本框 10"/>
          <p:cNvSpPr txBox="1"/>
          <p:nvPr/>
        </p:nvSpPr>
        <p:spPr>
          <a:xfrm>
            <a:off x="2463165" y="3684270"/>
            <a:ext cx="6456045" cy="2065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135" dirty="0"/>
              <a:t>(4)f格式符。用来输出实数，以小数形式输出。</a:t>
            </a:r>
            <a:endParaRPr lang="en-US" altLang="zh-CN" sz="2135" dirty="0"/>
          </a:p>
          <a:p>
            <a:pPr algn="l">
              <a:buClrTx/>
              <a:buSzTx/>
              <a:buFontTx/>
            </a:pPr>
            <a:r>
              <a:rPr lang="en-US" altLang="zh-CN" sz="2135" dirty="0"/>
              <a:t>①基本型，用%f（只能得到6位小数）</a:t>
            </a:r>
            <a:endParaRPr lang="en-US" altLang="zh-CN" sz="2135" dirty="0"/>
          </a:p>
          <a:p>
            <a:pPr algn="l">
              <a:buClrTx/>
              <a:buSzTx/>
              <a:buFontTx/>
            </a:pPr>
            <a:r>
              <a:rPr lang="en-US" altLang="zh-CN" sz="2135" dirty="0"/>
              <a:t>例：double a=7.00;</a:t>
            </a:r>
            <a:endParaRPr lang="en-US" altLang="zh-CN" sz="2135" dirty="0"/>
          </a:p>
          <a:p>
            <a:pPr algn="l">
              <a:buClrTx/>
              <a:buSzTx/>
              <a:buFontTx/>
            </a:pPr>
            <a:r>
              <a:rPr lang="en-US" altLang="zh-CN" sz="2135" dirty="0"/>
              <a:t>        printf(“%f\n”,a/3);</a:t>
            </a:r>
            <a:endParaRPr lang="en-US" altLang="zh-CN" sz="2135" dirty="0"/>
          </a:p>
          <a:p>
            <a:pPr algn="l">
              <a:buClrTx/>
              <a:buSzTx/>
              <a:buFontTx/>
            </a:pPr>
            <a:r>
              <a:rPr lang="en-US" altLang="zh-CN" sz="2135" dirty="0"/>
              <a:t>②指定数据宽度和小数位数，用%m.nf。</a:t>
            </a:r>
            <a:endParaRPr lang="en-US" altLang="zh-CN" sz="2135" dirty="0"/>
          </a:p>
          <a:p>
            <a:pPr algn="l">
              <a:buClrTx/>
              <a:buSzTx/>
              <a:buFontTx/>
            </a:pPr>
            <a:r>
              <a:rPr lang="en-US" altLang="zh-CN" sz="2135" dirty="0"/>
              <a:t>例：printf(“%5.2f”,a);         </a:t>
            </a:r>
            <a:r>
              <a:rPr lang="en-US" altLang="zh-CN">
                <a:latin typeface="Calibri" panose="020F0502020204030204" charset="0"/>
              </a:rPr>
              <a:t>                                                                                                            </a:t>
            </a:r>
            <a:endParaRPr lang="en-US" altLang="zh-CN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5705" y="564515"/>
            <a:ext cx="7338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2.使用scanf函数应该要注意的问题</a:t>
            </a:r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0395" y="1377315"/>
            <a:ext cx="4231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1.scanf(“%f%f%f”,a,b,c);</a:t>
            </a:r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en-US" altLang="zh-CN" sz="4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400"/>
              <a:t>scanf(“%f%f%f”,&amp;a,&amp;b,&amp;c);</a:t>
            </a:r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</a:rPr>
              <a:t>√</a:t>
            </a:r>
            <a:endParaRPr lang="en-US" altLang="zh-CN" sz="4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0395" y="2734945"/>
            <a:ext cx="58331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2.scanf(“a=%f,b=%f,c=%f”,&amp;a,&amp;b,&amp;c);</a:t>
            </a:r>
            <a:endParaRPr lang="en-US" altLang="zh-CN" sz="2400"/>
          </a:p>
          <a:p>
            <a:r>
              <a:rPr lang="zh-CN" altLang="en-US" sz="2400"/>
              <a:t>输入：</a:t>
            </a:r>
            <a:r>
              <a:rPr lang="en-US" altLang="zh-CN" sz="2400"/>
              <a:t>1 3 2</a:t>
            </a:r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×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r>
              <a:rPr lang="en-US" altLang="zh-CN" sz="2400"/>
              <a:t>           a=1,b=2,c=3</a:t>
            </a:r>
            <a:r>
              <a:rPr lang="en-US" altLang="zh-CN" sz="3600" b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√</a:t>
            </a:r>
            <a:endParaRPr lang="en-US" altLang="zh-CN" sz="3600" b="1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90395" y="4197350"/>
            <a:ext cx="53536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3.scanf(“%c%c%c”,&amp;a,&amp;b,&amp;c);</a:t>
            </a:r>
            <a:endParaRPr lang="en-US" altLang="zh-CN" sz="2400"/>
          </a:p>
          <a:p>
            <a:r>
              <a:rPr lang="zh-CN" altLang="en-US" sz="2400"/>
              <a:t>输入： </a:t>
            </a:r>
            <a:r>
              <a:rPr lang="en-US" altLang="zh-CN" sz="2400"/>
              <a:t>a b c</a:t>
            </a:r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×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r>
              <a:rPr lang="zh-CN" altLang="en-US" sz="2400"/>
              <a:t>           </a:t>
            </a:r>
            <a:r>
              <a:rPr lang="en-US" altLang="zh-CN" sz="2400"/>
              <a:t>abc</a:t>
            </a:r>
            <a:r>
              <a:rPr lang="en-US" altLang="zh-CN" sz="4000" b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√</a:t>
            </a: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/>
          <p:nvPr/>
        </p:nvSpPr>
        <p:spPr>
          <a:xfrm>
            <a:off x="5265781" y="3186598"/>
            <a:ext cx="20116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2"/>
                </a:solidFill>
                <a:latin typeface="+mn-ea"/>
              </a:rPr>
              <a:t>习题</a:t>
            </a:r>
            <a:endParaRPr lang="zh-CN" altLang="en-US" sz="72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915720" y="3032978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609553" y="1419165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4436" y="1342569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095" y="1838960"/>
            <a:ext cx="7560310" cy="436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5" dirty="0"/>
          </a:p>
          <a:p>
            <a:endParaRPr lang="en-US" altLang="zh-CN" sz="2135" dirty="0"/>
          </a:p>
          <a:p>
            <a:r>
              <a:rPr lang="en-US" altLang="zh-CN" sz="2135" dirty="0"/>
              <a:t>#</a:t>
            </a:r>
            <a:r>
              <a:rPr lang="en-US" altLang="zh-CN" sz="2135" dirty="0" err="1"/>
              <a:t>include"stdio.h</a:t>
            </a:r>
            <a:r>
              <a:rPr lang="en-US" altLang="zh-CN" sz="2135" dirty="0"/>
              <a:t>"</a:t>
            </a:r>
            <a:endParaRPr lang="en-US" altLang="zh-CN" sz="2135" dirty="0"/>
          </a:p>
          <a:p>
            <a:r>
              <a:rPr lang="en-US" altLang="zh-CN" sz="2135" dirty="0"/>
              <a:t>main(){</a:t>
            </a:r>
            <a:endParaRPr lang="en-US" altLang="zh-CN" sz="2135" dirty="0"/>
          </a:p>
          <a:p>
            <a:r>
              <a:rPr lang="en-US" altLang="zh-CN" sz="2135" dirty="0"/>
              <a:t>	int </a:t>
            </a:r>
            <a:r>
              <a:rPr lang="en-US" altLang="zh-CN" sz="2135" dirty="0" err="1"/>
              <a:t>i,n,p</a:t>
            </a:r>
            <a:r>
              <a:rPr lang="en-US" altLang="zh-CN" sz="2135" dirty="0"/>
              <a:t>=1,sum=0;</a:t>
            </a:r>
            <a:endParaRPr lang="en-US" altLang="zh-CN" sz="2135" dirty="0"/>
          </a:p>
          <a:p>
            <a:r>
              <a:rPr lang="en-US" altLang="zh-CN" sz="2135" dirty="0"/>
              <a:t>	</a:t>
            </a:r>
            <a:r>
              <a:rPr lang="en-US" altLang="zh-CN" sz="2135" dirty="0" err="1"/>
              <a:t>printf</a:t>
            </a:r>
            <a:r>
              <a:rPr lang="en-US" altLang="zh-CN" sz="2135" dirty="0"/>
              <a:t>("</a:t>
            </a:r>
            <a:r>
              <a:rPr lang="zh-CN" altLang="en-US" sz="2135" dirty="0"/>
              <a:t>请输入</a:t>
            </a:r>
            <a:r>
              <a:rPr lang="en-US" altLang="zh-CN" sz="2135" dirty="0"/>
              <a:t>n</a:t>
            </a:r>
            <a:r>
              <a:rPr lang="zh-CN" altLang="en-US" sz="2135" dirty="0"/>
              <a:t>的值</a:t>
            </a:r>
            <a:r>
              <a:rPr lang="en-US" altLang="zh-CN" sz="2135" dirty="0"/>
              <a:t>");</a:t>
            </a:r>
            <a:endParaRPr lang="en-US" altLang="zh-CN" sz="2135" dirty="0"/>
          </a:p>
          <a:p>
            <a:r>
              <a:rPr lang="en-US" altLang="zh-CN" sz="2135" dirty="0"/>
              <a:t>	</a:t>
            </a:r>
            <a:r>
              <a:rPr lang="en-US" altLang="zh-CN" sz="2135" dirty="0" err="1"/>
              <a:t>scanf</a:t>
            </a:r>
            <a:r>
              <a:rPr lang="en-US" altLang="zh-CN" sz="2135" dirty="0"/>
              <a:t>("%</a:t>
            </a:r>
            <a:r>
              <a:rPr lang="en-US" altLang="zh-CN" sz="2135" dirty="0" err="1"/>
              <a:t>d",&amp;n</a:t>
            </a:r>
            <a:r>
              <a:rPr lang="en-US" altLang="zh-CN" sz="2135" dirty="0"/>
              <a:t>);</a:t>
            </a:r>
            <a:endParaRPr lang="en-US" altLang="zh-CN" sz="2135" dirty="0"/>
          </a:p>
          <a:p>
            <a:r>
              <a:rPr lang="en-US" altLang="zh-CN" sz="2135" dirty="0"/>
              <a:t>	for(</a:t>
            </a:r>
            <a:r>
              <a:rPr lang="en-US" altLang="zh-CN" sz="2135" dirty="0" err="1"/>
              <a:t>i</a:t>
            </a:r>
            <a:r>
              <a:rPr lang="en-US" altLang="zh-CN" sz="2135" dirty="0"/>
              <a:t>=1;i&lt;=</a:t>
            </a:r>
            <a:r>
              <a:rPr lang="en-US" altLang="zh-CN" sz="2135" dirty="0" err="1"/>
              <a:t>n;i</a:t>
            </a:r>
            <a:r>
              <a:rPr lang="en-US" altLang="zh-CN" sz="2135" dirty="0"/>
              <a:t>++){</a:t>
            </a:r>
            <a:endParaRPr lang="en-US" altLang="zh-CN" sz="2135" dirty="0"/>
          </a:p>
          <a:p>
            <a:r>
              <a:rPr lang="en-US" altLang="zh-CN" sz="2135" dirty="0"/>
              <a:t>		p=p*</a:t>
            </a:r>
            <a:r>
              <a:rPr lang="en-US" altLang="zh-CN" sz="2135" dirty="0" err="1"/>
              <a:t>i</a:t>
            </a:r>
            <a:r>
              <a:rPr lang="en-US" altLang="zh-CN" sz="2135" dirty="0"/>
              <a:t>;</a:t>
            </a:r>
            <a:endParaRPr lang="en-US" altLang="zh-CN" sz="2135" dirty="0"/>
          </a:p>
          <a:p>
            <a:r>
              <a:rPr lang="en-US" altLang="zh-CN" sz="2135" dirty="0"/>
              <a:t>		sum+=p;</a:t>
            </a:r>
            <a:endParaRPr lang="en-US" altLang="zh-CN" sz="2135" dirty="0"/>
          </a:p>
          <a:p>
            <a:r>
              <a:rPr lang="en-US" altLang="zh-CN" sz="2135" dirty="0"/>
              <a:t>	}</a:t>
            </a:r>
            <a:endParaRPr lang="en-US" altLang="zh-CN" sz="2135" dirty="0"/>
          </a:p>
          <a:p>
            <a:r>
              <a:rPr lang="en-US" altLang="zh-CN" sz="2135" dirty="0"/>
              <a:t>	</a:t>
            </a:r>
            <a:r>
              <a:rPr lang="en-US" altLang="zh-CN" sz="2135" dirty="0" err="1"/>
              <a:t>printf</a:t>
            </a:r>
            <a:r>
              <a:rPr lang="en-US" altLang="zh-CN" sz="2135" dirty="0"/>
              <a:t>("%d\</a:t>
            </a:r>
            <a:r>
              <a:rPr lang="en-US" altLang="zh-CN" sz="2135" dirty="0" err="1"/>
              <a:t>n",sum</a:t>
            </a:r>
            <a:r>
              <a:rPr lang="en-US" altLang="zh-CN" sz="2135" dirty="0"/>
              <a:t>);</a:t>
            </a:r>
            <a:endParaRPr lang="en-US" altLang="zh-CN" sz="2135" dirty="0"/>
          </a:p>
          <a:p>
            <a:r>
              <a:rPr lang="en-US" altLang="zh-CN" sz="2135" dirty="0"/>
              <a:t>}</a:t>
            </a:r>
            <a:endParaRPr lang="zh-CN" altLang="zh-CN" sz="2135" dirty="0"/>
          </a:p>
        </p:txBody>
      </p:sp>
      <p:sp>
        <p:nvSpPr>
          <p:cNvPr id="3" name="文本框 2"/>
          <p:cNvSpPr txBox="1"/>
          <p:nvPr/>
        </p:nvSpPr>
        <p:spPr>
          <a:xfrm>
            <a:off x="1384935" y="1143000"/>
            <a:ext cx="914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>
                <a:sym typeface="+mn-ea"/>
              </a:rPr>
              <a:t>1. </a:t>
            </a:r>
            <a:r>
              <a:rPr lang="zh-CN" altLang="zh-CN" sz="3200" b="1" dirty="0">
                <a:sym typeface="+mn-ea"/>
              </a:rPr>
              <a:t>编程实现求</a:t>
            </a:r>
            <a:r>
              <a:rPr lang="en-US" altLang="zh-CN" sz="3200" b="1" dirty="0">
                <a:sym typeface="+mn-ea"/>
              </a:rPr>
              <a:t>1!+2!+3!+…+n!</a:t>
            </a:r>
            <a:r>
              <a:rPr lang="zh-CN" altLang="zh-CN" sz="3200" b="1" dirty="0">
                <a:sym typeface="+mn-ea"/>
              </a:rPr>
              <a:t>的值，其中</a:t>
            </a:r>
            <a:r>
              <a:rPr lang="en-US" altLang="zh-CN" sz="3200" b="1" dirty="0">
                <a:sym typeface="+mn-ea"/>
              </a:rPr>
              <a:t>n</a:t>
            </a:r>
            <a:r>
              <a:rPr lang="zh-CN" altLang="zh-CN" sz="3200" b="1" dirty="0">
                <a:sym typeface="+mn-ea"/>
              </a:rPr>
              <a:t>值由键盘输入。</a:t>
            </a:r>
            <a:endParaRPr lang="zh-CN" altLang="zh-CN" sz="3200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00731" y="1413301"/>
            <a:ext cx="9718549" cy="4194820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5" name="组合 4"/>
          <p:cNvGrpSpPr/>
          <p:nvPr/>
        </p:nvGrpSpPr>
        <p:grpSpPr>
          <a:xfrm>
            <a:off x="6160191" y="477739"/>
            <a:ext cx="1395280" cy="1395280"/>
            <a:chOff x="1677608" y="2996952"/>
            <a:chExt cx="1395643" cy="1395643"/>
          </a:xfrm>
        </p:grpSpPr>
        <p:sp>
          <p:nvSpPr>
            <p:cNvPr id="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tx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Oval 60"/>
          <p:cNvSpPr>
            <a:spLocks noChangeAspect="1"/>
          </p:cNvSpPr>
          <p:nvPr/>
        </p:nvSpPr>
        <p:spPr>
          <a:xfrm>
            <a:off x="4687570" y="477520"/>
            <a:ext cx="1395095" cy="139509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175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29"/>
          <p:cNvSpPr>
            <a:spLocks noChangeAspect="1"/>
          </p:cNvSpPr>
          <p:nvPr/>
        </p:nvSpPr>
        <p:spPr>
          <a:xfrm>
            <a:off x="4860290" y="649605"/>
            <a:ext cx="1050290" cy="1050290"/>
          </a:xfrm>
          <a:prstGeom prst="ellipse">
            <a:avLst/>
          </a:prstGeom>
          <a:solidFill>
            <a:schemeClr val="tx2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2910" y="2125980"/>
            <a:ext cx="64065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dirty="0">
                <a:solidFill>
                  <a:schemeClr val="accent1">
                    <a:lumMod val="90000"/>
                  </a:schemeClr>
                </a:solidFill>
                <a:latin typeface="Calibri" panose="020F0502020204030204" charset="0"/>
                <a:ea typeface="华康海报体W12(P)" panose="040B0C00000000000000" pitchFamily="82" charset="-122"/>
                <a:sym typeface="+mn-ea"/>
              </a:rPr>
              <a:t>①</a:t>
            </a:r>
            <a:r>
              <a:rPr lang="zh-CN" altLang="en-US" sz="4800" b="1" dirty="0">
                <a:solidFill>
                  <a:schemeClr val="accent1">
                    <a:lumMod val="90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  <a:sym typeface="+mn-ea"/>
              </a:rPr>
              <a:t>循环结构与</a:t>
            </a:r>
            <a:r>
              <a:rPr lang="zh-CN" altLang="en-US" sz="4800" b="1" dirty="0">
                <a:solidFill>
                  <a:schemeClr val="accent1">
                    <a:lumMod val="90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  <a:sym typeface="+mn-ea"/>
              </a:rPr>
              <a:t>循环语句</a:t>
            </a:r>
            <a:endParaRPr lang="zh-CN" altLang="en-US" sz="4800" b="1" dirty="0">
              <a:solidFill>
                <a:schemeClr val="accent1">
                  <a:lumMod val="90000"/>
                </a:schemeClr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sym typeface="+mn-ea"/>
            </a:endParaRPr>
          </a:p>
          <a:p>
            <a:r>
              <a:rPr lang="zh-CN" altLang="en-US" sz="4800" b="1" dirty="0">
                <a:solidFill>
                  <a:schemeClr val="accent1">
                    <a:lumMod val="90000"/>
                  </a:schemeClr>
                </a:solidFill>
                <a:latin typeface="Calibri" panose="020F0502020204030204" charset="0"/>
                <a:ea typeface="华康海报体W12(P)" panose="040B0C00000000000000" pitchFamily="82" charset="-122"/>
                <a:sym typeface="+mn-ea"/>
              </a:rPr>
              <a:t>②输入</a:t>
            </a:r>
            <a:r>
              <a:rPr lang="zh-CN" altLang="en-US" sz="4800" b="1" dirty="0">
                <a:solidFill>
                  <a:schemeClr val="accent1">
                    <a:lumMod val="90000"/>
                  </a:schemeClr>
                </a:solidFill>
                <a:latin typeface="Calibri" panose="020F0502020204030204" charset="0"/>
                <a:ea typeface="华康海报体W12(P)" panose="040B0C00000000000000" pitchFamily="82" charset="-122"/>
                <a:sym typeface="+mn-ea"/>
              </a:rPr>
              <a:t>输出</a:t>
            </a:r>
            <a:endParaRPr lang="zh-CN" altLang="en-US" sz="4800" b="1" dirty="0">
              <a:solidFill>
                <a:schemeClr val="accent1">
                  <a:lumMod val="90000"/>
                </a:schemeClr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sym typeface="+mn-ea"/>
            </a:endParaRPr>
          </a:p>
          <a:p>
            <a:r>
              <a:rPr lang="zh-CN" altLang="en-US" sz="4800" b="1" dirty="0">
                <a:solidFill>
                  <a:schemeClr val="accent1">
                    <a:lumMod val="90000"/>
                  </a:schemeClr>
                </a:solidFill>
                <a:latin typeface="Calibri" panose="020F0502020204030204" charset="0"/>
                <a:ea typeface="华康海报体W12(P)" panose="040B0C00000000000000" pitchFamily="82" charset="-122"/>
                <a:sym typeface="+mn-ea"/>
              </a:rPr>
              <a:t>③</a:t>
            </a:r>
            <a:r>
              <a:rPr lang="zh-CN" altLang="en-US" sz="4800" b="1" dirty="0">
                <a:solidFill>
                  <a:schemeClr val="accent1">
                    <a:lumMod val="90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  <a:sym typeface="+mn-ea"/>
              </a:rPr>
              <a:t>习题</a:t>
            </a:r>
            <a:endParaRPr lang="zh-CN" altLang="en-US" dirty="0">
              <a:solidFill>
                <a:schemeClr val="accent1">
                  <a:lumMod val="90000"/>
                </a:schemeClr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3480" y="2254960"/>
            <a:ext cx="74676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#</a:t>
            </a:r>
            <a:r>
              <a:rPr lang="en-US" altLang="zh-CN" sz="2400" dirty="0" err="1"/>
              <a:t>include"stdio.h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r>
              <a:rPr lang="en-US" altLang="zh-CN" sz="2400" dirty="0"/>
              <a:t>main(){</a:t>
            </a:r>
            <a:endParaRPr lang="en-US" altLang="zh-CN" sz="2400" dirty="0"/>
          </a:p>
          <a:p>
            <a:r>
              <a:rPr lang="en-US" altLang="zh-CN" sz="2400" dirty="0"/>
              <a:t>	int </a:t>
            </a:r>
            <a:r>
              <a:rPr lang="en-US" altLang="zh-CN" sz="2400" dirty="0" err="1"/>
              <a:t>n,a,p</a:t>
            </a:r>
            <a:r>
              <a:rPr lang="en-US" altLang="zh-CN" sz="2400" dirty="0"/>
              <a:t>=0,i,sum=0;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zh-CN" altLang="en-US" sz="2400" dirty="0"/>
              <a:t>请分别输入</a:t>
            </a:r>
            <a:r>
              <a:rPr lang="en-US" altLang="zh-CN" sz="2400" dirty="0" err="1"/>
              <a:t>n,a</a:t>
            </a:r>
            <a:r>
              <a:rPr lang="zh-CN" altLang="en-US" sz="2400" dirty="0"/>
              <a:t>的值</a:t>
            </a:r>
            <a:r>
              <a:rPr lang="en-US" altLang="zh-CN" sz="2400" dirty="0"/>
              <a:t>\n");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d%d</a:t>
            </a:r>
            <a:r>
              <a:rPr lang="en-US" altLang="zh-CN" sz="2400" dirty="0"/>
              <a:t>",&amp;</a:t>
            </a:r>
            <a:r>
              <a:rPr lang="en-US" altLang="zh-CN" sz="2400" dirty="0" err="1"/>
              <a:t>n,&amp;a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=1;i&lt;=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++){</a:t>
            </a:r>
            <a:endParaRPr lang="en-US" altLang="zh-CN" sz="2400" dirty="0"/>
          </a:p>
          <a:p>
            <a:r>
              <a:rPr lang="en-US" altLang="zh-CN" sz="2400" dirty="0"/>
              <a:t>		p=p*10+a;</a:t>
            </a:r>
            <a:endParaRPr lang="en-US" altLang="zh-CN" sz="2400" dirty="0"/>
          </a:p>
          <a:p>
            <a:r>
              <a:rPr lang="en-US" altLang="zh-CN" sz="2400" dirty="0"/>
              <a:t>		sum+=p;</a:t>
            </a:r>
            <a:endParaRPr lang="en-US" altLang="zh-CN" sz="2400" dirty="0"/>
          </a:p>
          <a:p>
            <a:r>
              <a:rPr lang="en-US" altLang="zh-CN" sz="2400" dirty="0"/>
              <a:t>	}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d",sum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28140" y="675005"/>
            <a:ext cx="86550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2.</a:t>
            </a:r>
            <a:r>
              <a:rPr lang="zh-CN" altLang="zh-CN" sz="2800" b="1" dirty="0">
                <a:sym typeface="+mn-ea"/>
              </a:rPr>
              <a:t>求和值</a:t>
            </a:r>
            <a:r>
              <a:rPr lang="en-US" altLang="zh-CN" sz="2800" b="1" dirty="0">
                <a:sym typeface="+mn-ea"/>
              </a:rPr>
              <a:t>Sn=</a:t>
            </a:r>
            <a:r>
              <a:rPr lang="en-US" altLang="zh-CN" sz="2800" b="1" dirty="0" err="1">
                <a:sym typeface="+mn-ea"/>
              </a:rPr>
              <a:t>a+aa+aaa</a:t>
            </a:r>
            <a:r>
              <a:rPr lang="en-US" altLang="zh-CN" sz="2800" b="1" dirty="0">
                <a:sym typeface="+mn-ea"/>
              </a:rPr>
              <a:t>+</a:t>
            </a:r>
            <a:r>
              <a:rPr lang="zh-CN" altLang="zh-CN" sz="2800" b="1" dirty="0">
                <a:sym typeface="+mn-ea"/>
              </a:rPr>
              <a:t>……</a:t>
            </a:r>
            <a:r>
              <a:rPr lang="en-US" altLang="zh-CN" sz="2800" b="1" dirty="0">
                <a:sym typeface="+mn-ea"/>
              </a:rPr>
              <a:t>+</a:t>
            </a:r>
            <a:r>
              <a:rPr lang="en-US" altLang="zh-CN" sz="2800" b="1" dirty="0" err="1">
                <a:sym typeface="+mn-ea"/>
              </a:rPr>
              <a:t>aaaa</a:t>
            </a:r>
            <a:r>
              <a:rPr lang="zh-CN" altLang="zh-CN" sz="2800" b="1" dirty="0">
                <a:sym typeface="+mn-ea"/>
              </a:rPr>
              <a:t>…</a:t>
            </a:r>
            <a:r>
              <a:rPr lang="en-US" altLang="zh-CN" sz="2800" b="1" dirty="0">
                <a:sym typeface="+mn-ea"/>
              </a:rPr>
              <a:t>aa(n</a:t>
            </a:r>
            <a:r>
              <a:rPr lang="zh-CN" altLang="zh-CN" sz="2800" b="1" dirty="0">
                <a:sym typeface="+mn-ea"/>
              </a:rPr>
              <a:t>位</a:t>
            </a:r>
            <a:r>
              <a:rPr lang="en-US" altLang="zh-CN" sz="2800" b="1" dirty="0">
                <a:sym typeface="+mn-ea"/>
              </a:rPr>
              <a:t>)</a:t>
            </a:r>
            <a:r>
              <a:rPr lang="zh-CN" altLang="zh-CN" sz="2800" b="1" dirty="0">
                <a:sym typeface="+mn-ea"/>
              </a:rPr>
              <a:t>。如</a:t>
            </a:r>
            <a:r>
              <a:rPr lang="en-US" altLang="zh-CN" sz="2800" b="1" dirty="0">
                <a:sym typeface="+mn-ea"/>
              </a:rPr>
              <a:t>n=5,a=3,</a:t>
            </a:r>
            <a:r>
              <a:rPr lang="zh-CN" altLang="zh-CN" sz="2800" b="1" dirty="0">
                <a:sym typeface="+mn-ea"/>
              </a:rPr>
              <a:t>则是求</a:t>
            </a:r>
            <a:r>
              <a:rPr lang="en-US" altLang="zh-CN" sz="2800" b="1" dirty="0">
                <a:sym typeface="+mn-ea"/>
              </a:rPr>
              <a:t>S</a:t>
            </a:r>
            <a:r>
              <a:rPr lang="en-US" altLang="zh-CN" sz="2800" b="1" baseline="-25000" dirty="0">
                <a:sym typeface="+mn-ea"/>
              </a:rPr>
              <a:t>5</a:t>
            </a:r>
            <a:r>
              <a:rPr lang="en-US" altLang="zh-CN" sz="2800" b="1" dirty="0">
                <a:sym typeface="+mn-ea"/>
              </a:rPr>
              <a:t>=3+33+333+3333+33333</a:t>
            </a:r>
            <a:r>
              <a:rPr lang="zh-CN" altLang="zh-CN" sz="2800" b="1" dirty="0">
                <a:sym typeface="+mn-ea"/>
              </a:rPr>
              <a:t>。编写程序对于任意输入的</a:t>
            </a:r>
            <a:r>
              <a:rPr lang="en-US" altLang="zh-CN" sz="2800" b="1" dirty="0">
                <a:sym typeface="+mn-ea"/>
              </a:rPr>
              <a:t>a</a:t>
            </a:r>
            <a:r>
              <a:rPr lang="zh-CN" altLang="zh-CN" sz="2800" b="1" dirty="0">
                <a:sym typeface="+mn-ea"/>
              </a:rPr>
              <a:t>和</a:t>
            </a:r>
            <a:r>
              <a:rPr lang="en-US" altLang="zh-CN" sz="2800" b="1" dirty="0">
                <a:sym typeface="+mn-ea"/>
              </a:rPr>
              <a:t>n</a:t>
            </a:r>
            <a:r>
              <a:rPr lang="zh-CN" altLang="zh-CN" sz="2800" b="1" dirty="0">
                <a:sym typeface="+mn-ea"/>
              </a:rPr>
              <a:t>，求</a:t>
            </a:r>
            <a:r>
              <a:rPr lang="en-US" altLang="zh-CN" sz="2800" b="1" dirty="0">
                <a:sym typeface="+mn-ea"/>
              </a:rPr>
              <a:t>Sn</a:t>
            </a:r>
            <a:r>
              <a:rPr lang="zh-CN" altLang="zh-CN" sz="2800" b="1" dirty="0">
                <a:sym typeface="+mn-ea"/>
              </a:rPr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821" y="1327634"/>
            <a:ext cx="6203576" cy="536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65" dirty="0"/>
          </a:p>
          <a:p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en-US" altLang="zh-CN" sz="2000" dirty="0" err="1"/>
              <a:t>include"stdio.h</a:t>
            </a:r>
            <a:r>
              <a:rPr lang="en-US" altLang="zh-CN" sz="2000" dirty="0"/>
              <a:t>"</a:t>
            </a:r>
            <a:endParaRPr lang="en-US" altLang="zh-CN" sz="2000" dirty="0"/>
          </a:p>
          <a:p>
            <a:r>
              <a:rPr lang="en-US" altLang="zh-CN" sz="2000" dirty="0"/>
              <a:t>main(){</a:t>
            </a:r>
            <a:endParaRPr lang="en-US" altLang="zh-CN" sz="2000" dirty="0"/>
          </a:p>
          <a:p>
            <a:r>
              <a:rPr lang="en-US" altLang="zh-CN" sz="2000" dirty="0"/>
              <a:t>	float g=0,s=0,ave;</a:t>
            </a:r>
            <a:endParaRPr lang="en-US" altLang="zh-CN" sz="2000" dirty="0"/>
          </a:p>
          <a:p>
            <a:r>
              <a:rPr lang="en-US" altLang="zh-CN" sz="2000" dirty="0"/>
              <a:t>	int n=0;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请输入学生的成绩</a:t>
            </a:r>
            <a:r>
              <a:rPr lang="en-US" altLang="zh-CN" sz="2000" dirty="0"/>
              <a:t>\n");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400" dirty="0"/>
              <a:t>do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r>
              <a:rPr lang="en-US" altLang="zh-CN" sz="2000" dirty="0"/>
              <a:t>		s+=g;</a:t>
            </a:r>
            <a:endParaRPr lang="en-US" altLang="zh-CN" sz="2000" dirty="0"/>
          </a:p>
          <a:p>
            <a:r>
              <a:rPr lang="en-US" altLang="zh-CN" sz="2000" dirty="0"/>
              <a:t>		n++;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f",&amp;g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	}while(g!=-1);</a:t>
            </a:r>
            <a:endParaRPr lang="en-US" altLang="zh-CN" sz="2000" dirty="0"/>
          </a:p>
          <a:p>
            <a:r>
              <a:rPr lang="en-US" altLang="zh-CN" sz="2000" dirty="0"/>
              <a:t>	n-=1;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ave</a:t>
            </a:r>
            <a:r>
              <a:rPr lang="en-US" altLang="zh-CN" sz="2000" dirty="0"/>
              <a:t>=s/n;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学生的总人数为</a:t>
            </a:r>
            <a:r>
              <a:rPr lang="en-US" altLang="zh-CN" sz="2000" dirty="0"/>
              <a:t>%d,</a:t>
            </a:r>
            <a:r>
              <a:rPr lang="zh-CN" altLang="en-US" sz="2000" dirty="0"/>
              <a:t>平均成绩为</a:t>
            </a:r>
            <a:r>
              <a:rPr lang="en-US" altLang="zh-CN" sz="2000" dirty="0"/>
              <a:t>%.2f",n,ave);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2002790" y="715010"/>
            <a:ext cx="81870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3.</a:t>
            </a:r>
            <a:r>
              <a:rPr lang="zh-CN" altLang="zh-CN" sz="2800" b="1" dirty="0">
                <a:sym typeface="+mn-ea"/>
              </a:rPr>
              <a:t>输入一组学生的成绩，当输入</a:t>
            </a:r>
            <a:r>
              <a:rPr lang="en-US" altLang="zh-CN" sz="2800" b="1" dirty="0">
                <a:sym typeface="+mn-ea"/>
              </a:rPr>
              <a:t>-1</a:t>
            </a:r>
            <a:r>
              <a:rPr lang="zh-CN" altLang="zh-CN" sz="2800" b="1" dirty="0">
                <a:sym typeface="+mn-ea"/>
              </a:rPr>
              <a:t>时输入结束。输出学生的总人数和平均成绩。</a:t>
            </a:r>
            <a:endParaRPr lang="zh-CN" altLang="zh-CN" sz="2800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42362" y="2170237"/>
            <a:ext cx="47739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谢谢大家！</a:t>
            </a:r>
            <a:endParaRPr lang="zh-CN" altLang="en-US" sz="7200" b="1" dirty="0">
              <a:solidFill>
                <a:schemeClr val="accent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62630" y="3272706"/>
            <a:ext cx="55333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pc="300">
                <a:solidFill>
                  <a:schemeClr val="accent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THANK YOU FOR WATCHING</a:t>
            </a:r>
            <a:endParaRPr lang="en-US" altLang="zh-CN" sz="3200" b="1" spc="300">
              <a:solidFill>
                <a:schemeClr val="accent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90780" y="3100701"/>
            <a:ext cx="27709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/>
          <p:nvPr/>
        </p:nvSpPr>
        <p:spPr>
          <a:xfrm>
            <a:off x="3425551" y="3186598"/>
            <a:ext cx="569214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>
                    <a:lumMod val="90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  <a:sym typeface="+mn-ea"/>
              </a:rPr>
              <a:t>循环结构与循环语句</a:t>
            </a:r>
            <a:endParaRPr lang="zh-CN" altLang="en-US" sz="4800" b="1" dirty="0">
              <a:solidFill>
                <a:schemeClr val="accent1">
                  <a:lumMod val="90000"/>
                </a:schemeClr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sym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915720" y="3032978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609553" y="1419165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4436" y="1342569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6280" y="1498840"/>
            <a:ext cx="6723532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/>
              <a:t>While</a:t>
            </a:r>
            <a:r>
              <a:rPr lang="zh-CN" altLang="en-US" sz="2665" dirty="0"/>
              <a:t>语句</a:t>
            </a:r>
            <a:endParaRPr lang="en-US" altLang="zh-CN" sz="2665" dirty="0"/>
          </a:p>
          <a:p>
            <a:endParaRPr lang="en-US" altLang="zh-CN" sz="2665" dirty="0"/>
          </a:p>
          <a:p>
            <a:r>
              <a:rPr lang="zh-CN" altLang="en-US" sz="2665" dirty="0"/>
              <a:t>语句形式：</a:t>
            </a:r>
            <a:r>
              <a:rPr lang="en-US" altLang="zh-CN" sz="2665" dirty="0"/>
              <a:t>while</a:t>
            </a:r>
            <a:r>
              <a:rPr lang="zh-CN" altLang="en-US" sz="2665" dirty="0"/>
              <a:t>（条件表达式</a:t>
            </a:r>
            <a:r>
              <a:rPr lang="en-US" altLang="zh-CN" sz="2665" dirty="0"/>
              <a:t>e</a:t>
            </a:r>
            <a:r>
              <a:rPr lang="zh-CN" altLang="en-US" sz="2665" dirty="0"/>
              <a:t>）语句</a:t>
            </a:r>
            <a:r>
              <a:rPr lang="en-US" altLang="zh-CN" sz="2665" dirty="0"/>
              <a:t>s</a:t>
            </a:r>
            <a:endParaRPr lang="en-US" altLang="zh-CN" sz="2665" dirty="0"/>
          </a:p>
          <a:p>
            <a:endParaRPr lang="en-US" altLang="zh-CN" sz="2665" dirty="0"/>
          </a:p>
          <a:p>
            <a:r>
              <a:rPr lang="zh-CN" altLang="en-US" sz="2665" dirty="0"/>
              <a:t>功能：当</a:t>
            </a:r>
            <a:r>
              <a:rPr lang="en-US" altLang="zh-CN" sz="2665" dirty="0"/>
              <a:t>e</a:t>
            </a:r>
            <a:r>
              <a:rPr lang="zh-CN" altLang="en-US" sz="2665" dirty="0"/>
              <a:t>为真时，重复执行</a:t>
            </a:r>
            <a:r>
              <a:rPr lang="en-US" altLang="zh-CN" sz="2665" dirty="0"/>
              <a:t>s</a:t>
            </a:r>
            <a:endParaRPr lang="en-US" altLang="zh-CN" sz="2665" dirty="0"/>
          </a:p>
          <a:p>
            <a:endParaRPr lang="en-US" altLang="zh-CN" sz="2665" dirty="0"/>
          </a:p>
          <a:p>
            <a:r>
              <a:rPr lang="zh-CN" altLang="en-US" sz="2665" dirty="0"/>
              <a:t>说明：循环体</a:t>
            </a:r>
            <a:r>
              <a:rPr lang="en-US" altLang="zh-CN" sz="2665" dirty="0"/>
              <a:t>s</a:t>
            </a:r>
            <a:r>
              <a:rPr lang="zh-CN" altLang="en-US" sz="2665" dirty="0"/>
              <a:t>可以是一条语句，也可以         是</a:t>
            </a:r>
            <a:r>
              <a:rPr lang="en-US" altLang="zh-CN" sz="2665" dirty="0"/>
              <a:t>{}</a:t>
            </a:r>
            <a:r>
              <a:rPr lang="zh-CN" altLang="en-US" sz="2665" dirty="0"/>
              <a:t>组    成的复合语句</a:t>
            </a:r>
            <a:endParaRPr lang="zh-CN" altLang="en-US" sz="2665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1585" y="1922145"/>
            <a:ext cx="7148830" cy="530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665" dirty="0"/>
          </a:p>
          <a:p>
            <a:r>
              <a:rPr lang="en-US" altLang="zh-CN" sz="2665" dirty="0"/>
              <a:t>#</a:t>
            </a:r>
            <a:r>
              <a:rPr lang="en-US" altLang="zh-CN" sz="2665" dirty="0" err="1"/>
              <a:t>include”stdio.h</a:t>
            </a:r>
            <a:r>
              <a:rPr lang="en-US" altLang="zh-CN" sz="2665" dirty="0"/>
              <a:t>”</a:t>
            </a:r>
            <a:endParaRPr lang="en-US" altLang="zh-CN" sz="2665" dirty="0"/>
          </a:p>
          <a:p>
            <a:r>
              <a:rPr lang="en-US" altLang="zh-CN" sz="2665" dirty="0"/>
              <a:t>main(){</a:t>
            </a:r>
            <a:endParaRPr lang="en-US" altLang="zh-CN" sz="2665" dirty="0"/>
          </a:p>
          <a:p>
            <a:r>
              <a:rPr lang="en-US" altLang="zh-CN" sz="2665" dirty="0"/>
              <a:t>      int sum=0,i=1;</a:t>
            </a:r>
            <a:endParaRPr lang="en-US" altLang="zh-CN" sz="2665" dirty="0"/>
          </a:p>
          <a:p>
            <a:r>
              <a:rPr lang="en-US" altLang="zh-CN" sz="2665" dirty="0"/>
              <a:t>      while(</a:t>
            </a:r>
            <a:r>
              <a:rPr lang="en-US" altLang="zh-CN" sz="2665" dirty="0" err="1"/>
              <a:t>i</a:t>
            </a:r>
            <a:r>
              <a:rPr lang="en-US" altLang="zh-CN" sz="2665" dirty="0"/>
              <a:t>&lt;=100){</a:t>
            </a:r>
            <a:endParaRPr lang="en-US" altLang="zh-CN" sz="2665" dirty="0"/>
          </a:p>
          <a:p>
            <a:r>
              <a:rPr lang="en-US" altLang="zh-CN" sz="2665" dirty="0"/>
              <a:t>            sum+=</a:t>
            </a:r>
            <a:r>
              <a:rPr lang="en-US" altLang="zh-CN" sz="2665" dirty="0" err="1"/>
              <a:t>i</a:t>
            </a:r>
            <a:r>
              <a:rPr lang="en-US" altLang="zh-CN" sz="2665" dirty="0"/>
              <a:t>;</a:t>
            </a:r>
            <a:endParaRPr lang="en-US" altLang="zh-CN" sz="2665" dirty="0"/>
          </a:p>
          <a:p>
            <a:r>
              <a:rPr lang="en-US" altLang="zh-CN" sz="2665" dirty="0"/>
              <a:t>            </a:t>
            </a:r>
            <a:r>
              <a:rPr lang="en-US" altLang="zh-CN" sz="2665" dirty="0" err="1"/>
              <a:t>i</a:t>
            </a:r>
            <a:r>
              <a:rPr lang="en-US" altLang="zh-CN" sz="2665" dirty="0"/>
              <a:t>=i+1;</a:t>
            </a:r>
            <a:endParaRPr lang="en-US" altLang="zh-CN" sz="2665" dirty="0"/>
          </a:p>
          <a:p>
            <a:r>
              <a:rPr lang="en-US" altLang="zh-CN" sz="2665" dirty="0"/>
              <a:t>      }</a:t>
            </a:r>
            <a:endParaRPr lang="en-US" altLang="zh-CN" sz="2665" dirty="0"/>
          </a:p>
          <a:p>
            <a:r>
              <a:rPr lang="en-US" altLang="zh-CN" sz="2665" dirty="0"/>
              <a:t>    </a:t>
            </a:r>
            <a:r>
              <a:rPr lang="en-US" altLang="zh-CN" sz="2665" dirty="0" err="1"/>
              <a:t>printf</a:t>
            </a:r>
            <a:r>
              <a:rPr lang="en-US" altLang="zh-CN" sz="2665" dirty="0"/>
              <a:t>(“1+2+3+4+……+100 =%d\</a:t>
            </a:r>
            <a:r>
              <a:rPr lang="en-US" altLang="zh-CN" sz="2665" dirty="0" err="1"/>
              <a:t>n”,sum</a:t>
            </a:r>
            <a:r>
              <a:rPr lang="en-US" altLang="zh-CN" sz="2665" dirty="0"/>
              <a:t>);</a:t>
            </a:r>
            <a:endParaRPr lang="en-US" altLang="zh-CN" sz="2665" dirty="0"/>
          </a:p>
          <a:p>
            <a:r>
              <a:rPr lang="en-US" altLang="zh-CN" sz="2665" dirty="0"/>
              <a:t>}</a:t>
            </a:r>
            <a:endParaRPr lang="en-US" altLang="zh-CN" sz="2665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0595" y="421005"/>
            <a:ext cx="79432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例</a:t>
            </a:r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r>
              <a:rPr lang="en-US" altLang="zh-CN" sz="3200" dirty="0">
                <a:solidFill>
                  <a:schemeClr val="accent1"/>
                </a:solidFill>
              </a:rPr>
              <a:t>=</a:t>
            </a:r>
            <a:r>
              <a:rPr lang="zh-CN" altLang="en-US" sz="3200" dirty="0">
                <a:sym typeface="+mn-ea"/>
              </a:rPr>
              <a:t>计算</a:t>
            </a:r>
            <a:r>
              <a:rPr lang="en-US" altLang="zh-CN" sz="3200" dirty="0">
                <a:sym typeface="+mn-ea"/>
              </a:rPr>
              <a:t>s=1+2+3+4+……+100</a:t>
            </a:r>
            <a:r>
              <a:rPr lang="zh-CN" altLang="en-US" sz="3200" dirty="0">
                <a:sym typeface="+mn-ea"/>
              </a:rPr>
              <a:t>，用</a:t>
            </a:r>
            <a:r>
              <a:rPr lang="en-US" altLang="zh-CN" sz="3200" dirty="0">
                <a:sym typeface="+mn-ea"/>
              </a:rPr>
              <a:t>while</a:t>
            </a:r>
            <a:r>
              <a:rPr lang="zh-CN" altLang="en-US" sz="3200" dirty="0">
                <a:sym typeface="+mn-ea"/>
              </a:rPr>
              <a:t>语句实现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6965" y="1931153"/>
            <a:ext cx="6445624" cy="296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/>
              <a:t>do-while</a:t>
            </a:r>
            <a:r>
              <a:rPr lang="zh-CN" altLang="en-US" sz="2665" dirty="0"/>
              <a:t>型循环</a:t>
            </a:r>
            <a:endParaRPr lang="en-US" altLang="zh-CN" sz="2665" dirty="0"/>
          </a:p>
          <a:p>
            <a:endParaRPr lang="en-US" altLang="zh-CN" sz="2665" dirty="0"/>
          </a:p>
          <a:p>
            <a:r>
              <a:rPr lang="zh-CN" altLang="en-US" sz="2665" dirty="0"/>
              <a:t>语句形式：</a:t>
            </a:r>
            <a:r>
              <a:rPr lang="en-US" altLang="zh-CN" sz="2665" dirty="0"/>
              <a:t>do{</a:t>
            </a:r>
            <a:r>
              <a:rPr lang="zh-CN" altLang="en-US" sz="2665" dirty="0"/>
              <a:t>语句</a:t>
            </a:r>
            <a:r>
              <a:rPr lang="en-US" altLang="zh-CN" sz="2665" dirty="0"/>
              <a:t>s}while(</a:t>
            </a:r>
            <a:r>
              <a:rPr lang="zh-CN" altLang="en-US" sz="2665" dirty="0"/>
              <a:t>循环条件</a:t>
            </a:r>
            <a:r>
              <a:rPr lang="en-US" altLang="zh-CN" sz="2665" dirty="0"/>
              <a:t>e);</a:t>
            </a:r>
            <a:endParaRPr lang="en-US" altLang="zh-CN" sz="2665" dirty="0"/>
          </a:p>
          <a:p>
            <a:endParaRPr lang="en-US" altLang="zh-CN" sz="2665" dirty="0"/>
          </a:p>
          <a:p>
            <a:r>
              <a:rPr lang="zh-CN" altLang="en-US" sz="2665" dirty="0"/>
              <a:t>功能：在条件</a:t>
            </a:r>
            <a:r>
              <a:rPr lang="en-US" altLang="zh-CN" sz="2665" dirty="0"/>
              <a:t>e</a:t>
            </a:r>
            <a:r>
              <a:rPr lang="zh-CN" altLang="en-US" sz="2665" dirty="0"/>
              <a:t>为真的时候重复执行语句</a:t>
            </a:r>
            <a:r>
              <a:rPr lang="en-US" altLang="zh-CN" sz="2665" dirty="0"/>
              <a:t>s</a:t>
            </a:r>
            <a:r>
              <a:rPr lang="zh-CN" altLang="en-US" sz="2665" dirty="0"/>
              <a:t>；</a:t>
            </a:r>
            <a:endParaRPr lang="en-US" altLang="zh-CN" sz="2665" dirty="0"/>
          </a:p>
          <a:p>
            <a:endParaRPr lang="en-US" altLang="zh-CN" sz="2665" dirty="0"/>
          </a:p>
          <a:p>
            <a:r>
              <a:rPr lang="zh-CN" altLang="en-US" sz="2665" dirty="0"/>
              <a:t>说明：先执行一次语句，在判断条件</a:t>
            </a:r>
            <a:endParaRPr lang="zh-CN" altLang="en-US" sz="2665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5240" y="1973580"/>
            <a:ext cx="73183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/>
              <a:t>#</a:t>
            </a:r>
            <a:r>
              <a:rPr lang="en-US" altLang="zh-CN" sz="2665" dirty="0" err="1"/>
              <a:t>include”stdio.h</a:t>
            </a:r>
            <a:r>
              <a:rPr lang="en-US" altLang="zh-CN" sz="2665" dirty="0"/>
              <a:t>”</a:t>
            </a:r>
            <a:endParaRPr lang="en-US" altLang="zh-CN" sz="2665" dirty="0"/>
          </a:p>
          <a:p>
            <a:r>
              <a:rPr lang="en-US" altLang="zh-CN" sz="2665" dirty="0"/>
              <a:t>main(){</a:t>
            </a:r>
            <a:endParaRPr lang="en-US" altLang="zh-CN" sz="2665" dirty="0"/>
          </a:p>
          <a:p>
            <a:r>
              <a:rPr lang="en-US" altLang="zh-CN" sz="2665" dirty="0"/>
              <a:t>      int sum=0,i=1;</a:t>
            </a:r>
            <a:endParaRPr lang="en-US" altLang="zh-CN" sz="2665" dirty="0"/>
          </a:p>
          <a:p>
            <a:r>
              <a:rPr lang="en-US" altLang="zh-CN" sz="2665" dirty="0"/>
              <a:t>      do{</a:t>
            </a:r>
            <a:endParaRPr lang="en-US" altLang="zh-CN" sz="2665" dirty="0"/>
          </a:p>
          <a:p>
            <a:r>
              <a:rPr lang="en-US" altLang="zh-CN" sz="2665" dirty="0"/>
              <a:t>            sum+=</a:t>
            </a:r>
            <a:r>
              <a:rPr lang="en-US" altLang="zh-CN" sz="2665" dirty="0" err="1"/>
              <a:t>i</a:t>
            </a:r>
            <a:r>
              <a:rPr lang="en-US" altLang="zh-CN" sz="2665" dirty="0"/>
              <a:t>;</a:t>
            </a:r>
            <a:endParaRPr lang="en-US" altLang="zh-CN" sz="2665" dirty="0"/>
          </a:p>
          <a:p>
            <a:r>
              <a:rPr lang="en-US" altLang="zh-CN" sz="2665" dirty="0"/>
              <a:t>            </a:t>
            </a:r>
            <a:r>
              <a:rPr lang="en-US" altLang="zh-CN" sz="2665" dirty="0" err="1"/>
              <a:t>i</a:t>
            </a:r>
            <a:r>
              <a:rPr lang="en-US" altLang="zh-CN" sz="2665" dirty="0"/>
              <a:t>=i+1;</a:t>
            </a:r>
            <a:endParaRPr lang="en-US" altLang="zh-CN" sz="2665" dirty="0"/>
          </a:p>
          <a:p>
            <a:r>
              <a:rPr lang="en-US" altLang="zh-CN" sz="2665" dirty="0"/>
              <a:t>      } while(</a:t>
            </a:r>
            <a:r>
              <a:rPr lang="en-US" altLang="zh-CN" sz="2665" dirty="0" err="1"/>
              <a:t>i</a:t>
            </a:r>
            <a:r>
              <a:rPr lang="en-US" altLang="zh-CN" sz="2665" dirty="0"/>
              <a:t>&lt;=100)</a:t>
            </a:r>
            <a:r>
              <a:rPr lang="zh-CN" altLang="en-US" sz="2665" dirty="0"/>
              <a:t>；</a:t>
            </a:r>
            <a:endParaRPr lang="en-US" altLang="zh-CN" sz="2665" dirty="0"/>
          </a:p>
          <a:p>
            <a:r>
              <a:rPr lang="en-US" altLang="zh-CN" sz="2665" dirty="0"/>
              <a:t>    </a:t>
            </a:r>
            <a:r>
              <a:rPr lang="en-US" altLang="zh-CN" sz="2665" dirty="0" err="1"/>
              <a:t>printf</a:t>
            </a:r>
            <a:r>
              <a:rPr lang="en-US" altLang="zh-CN" sz="2665" dirty="0"/>
              <a:t>(“1+2+3+4+……+100 =%d\</a:t>
            </a:r>
            <a:r>
              <a:rPr lang="en-US" altLang="zh-CN" sz="2665" dirty="0" err="1"/>
              <a:t>n”,sum</a:t>
            </a:r>
            <a:r>
              <a:rPr lang="en-US" altLang="zh-CN" sz="2665" dirty="0"/>
              <a:t>);</a:t>
            </a:r>
            <a:endParaRPr lang="en-US" altLang="zh-CN" sz="2665" dirty="0"/>
          </a:p>
          <a:p>
            <a:r>
              <a:rPr lang="en-US" altLang="zh-CN" sz="2665" dirty="0"/>
              <a:t>}</a:t>
            </a:r>
            <a:endParaRPr lang="en-US" altLang="zh-CN" sz="2665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126615" y="410845"/>
            <a:ext cx="85344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例</a:t>
            </a:r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r>
              <a:rPr lang="zh-CN" altLang="en-US" sz="3200" dirty="0">
                <a:sym typeface="+mn-ea"/>
              </a:rPr>
              <a:t>计算</a:t>
            </a:r>
            <a:r>
              <a:rPr lang="en-US" altLang="zh-CN" sz="3200" dirty="0">
                <a:sym typeface="+mn-ea"/>
              </a:rPr>
              <a:t>s=1+2+3+4+……+100</a:t>
            </a:r>
            <a:r>
              <a:rPr lang="zh-CN" altLang="en-US" sz="3200" dirty="0">
                <a:sym typeface="+mn-ea"/>
              </a:rPr>
              <a:t>，用</a:t>
            </a:r>
            <a:r>
              <a:rPr lang="en-US" altLang="zh-CN" sz="3200" dirty="0">
                <a:sym typeface="+mn-ea"/>
              </a:rPr>
              <a:t>do-while</a:t>
            </a:r>
            <a:r>
              <a:rPr lang="zh-CN" altLang="en-US" sz="3200" dirty="0">
                <a:sym typeface="+mn-ea"/>
              </a:rPr>
              <a:t>语句实现</a:t>
            </a:r>
            <a:endParaRPr lang="zh-CN" altLang="en-US" sz="3200" dirty="0">
              <a:sym typeface="+mn-ea"/>
            </a:endParaRPr>
          </a:p>
          <a:p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7195" y="695325"/>
            <a:ext cx="5864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while</a:t>
            </a:r>
            <a:r>
              <a:rPr lang="zh-CN" altLang="en-US" sz="3200"/>
              <a:t>与</a:t>
            </a:r>
            <a:r>
              <a:rPr lang="en-US" altLang="zh-CN" sz="3200"/>
              <a:t>do -while </a:t>
            </a:r>
            <a:r>
              <a:rPr lang="zh-CN" altLang="en-US" sz="3200"/>
              <a:t>的区别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1686560" y="1778635"/>
            <a:ext cx="34982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#include"stdio.h"</a:t>
            </a:r>
            <a:endParaRPr lang="zh-CN" altLang="en-US" sz="2400"/>
          </a:p>
          <a:p>
            <a:r>
              <a:rPr lang="zh-CN" altLang="en-US" sz="2400"/>
              <a:t>main()</a:t>
            </a:r>
            <a:endParaRPr lang="zh-CN" altLang="en-US" sz="2400"/>
          </a:p>
          <a:p>
            <a:r>
              <a:rPr lang="zh-CN" altLang="en-US" sz="2400"/>
              <a:t>{	</a:t>
            </a:r>
            <a:endParaRPr lang="zh-CN" altLang="en-US" sz="2400"/>
          </a:p>
          <a:p>
            <a:r>
              <a:rPr lang="zh-CN" altLang="en-US" sz="2400"/>
              <a:t>	int i=1;</a:t>
            </a:r>
            <a:endParaRPr lang="zh-CN" altLang="en-US" sz="2400"/>
          </a:p>
          <a:p>
            <a:r>
              <a:rPr lang="zh-CN" altLang="en-US" sz="2400"/>
              <a:t>	while(i&gt;2)</a:t>
            </a:r>
            <a:endParaRPr lang="zh-CN" altLang="en-US" sz="2400"/>
          </a:p>
          <a:p>
            <a:r>
              <a:rPr lang="zh-CN" altLang="en-US" sz="2400"/>
              <a:t>	{</a:t>
            </a:r>
            <a:endParaRPr lang="zh-CN" altLang="en-US" sz="2400"/>
          </a:p>
          <a:p>
            <a:r>
              <a:rPr lang="zh-CN" altLang="en-US" sz="2400"/>
              <a:t>		i++;</a:t>
            </a:r>
            <a:endParaRPr lang="zh-CN" altLang="en-US" sz="2400"/>
          </a:p>
          <a:p>
            <a:r>
              <a:rPr lang="zh-CN" altLang="en-US" sz="2400"/>
              <a:t>	}</a:t>
            </a:r>
            <a:endParaRPr lang="zh-CN" altLang="en-US" sz="2400"/>
          </a:p>
          <a:p>
            <a:r>
              <a:rPr lang="zh-CN" altLang="en-US" sz="2400"/>
              <a:t>	printf("i=%d\n",i);</a:t>
            </a:r>
            <a:endParaRPr lang="zh-CN" altLang="en-US" sz="2400"/>
          </a:p>
          <a:p>
            <a:r>
              <a:rPr lang="zh-CN" altLang="en-US" sz="2400"/>
              <a:t>	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218555" y="1608455"/>
            <a:ext cx="39103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#include"stdio.h"</a:t>
            </a:r>
            <a:endParaRPr lang="zh-CN" altLang="en-US" sz="2400"/>
          </a:p>
          <a:p>
            <a:r>
              <a:rPr lang="zh-CN" altLang="en-US" sz="2400"/>
              <a:t>int main()</a:t>
            </a:r>
            <a:endParaRPr lang="zh-CN" altLang="en-US" sz="2400"/>
          </a:p>
          <a:p>
            <a:r>
              <a:rPr lang="zh-CN" altLang="en-US" sz="2400"/>
              <a:t>{	</a:t>
            </a:r>
            <a:endParaRPr lang="zh-CN" altLang="en-US" sz="2400"/>
          </a:p>
          <a:p>
            <a:r>
              <a:rPr lang="zh-CN" altLang="en-US" sz="2400"/>
              <a:t>	int i=1;</a:t>
            </a:r>
            <a:endParaRPr lang="zh-CN" altLang="en-US" sz="2400"/>
          </a:p>
          <a:p>
            <a:r>
              <a:rPr lang="zh-CN" altLang="en-US" sz="2400"/>
              <a:t>	do</a:t>
            </a:r>
            <a:endParaRPr lang="zh-CN" altLang="en-US" sz="2400"/>
          </a:p>
          <a:p>
            <a:r>
              <a:rPr lang="zh-CN" altLang="en-US" sz="2400"/>
              <a:t>	{</a:t>
            </a:r>
            <a:endParaRPr lang="zh-CN" altLang="en-US" sz="2400"/>
          </a:p>
          <a:p>
            <a:r>
              <a:rPr lang="zh-CN" altLang="en-US" sz="2400"/>
              <a:t>		i++;</a:t>
            </a:r>
            <a:endParaRPr lang="zh-CN" altLang="en-US" sz="2400"/>
          </a:p>
          <a:p>
            <a:r>
              <a:rPr lang="zh-CN" altLang="en-US" sz="2400"/>
              <a:t>	}while(i&gt;2);</a:t>
            </a:r>
            <a:endParaRPr lang="zh-CN" altLang="en-US" sz="2400"/>
          </a:p>
          <a:p>
            <a:r>
              <a:rPr lang="zh-CN" altLang="en-US" sz="2400"/>
              <a:t>	printf("i=%d\n",i);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2365" y="986155"/>
            <a:ext cx="804164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</a:t>
            </a:r>
            <a:r>
              <a:rPr lang="zh-CN" altLang="en-US" sz="2800" dirty="0"/>
              <a:t>循环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语句形式：</a:t>
            </a:r>
            <a:r>
              <a:rPr lang="en-US" altLang="zh-CN" sz="2800" dirty="0"/>
              <a:t>for</a:t>
            </a:r>
            <a:r>
              <a:rPr lang="zh-CN" altLang="en-US" sz="2800" dirty="0"/>
              <a:t>（语句</a:t>
            </a:r>
            <a:r>
              <a:rPr lang="en-US" altLang="zh-CN" sz="2800" dirty="0"/>
              <a:t>e1;</a:t>
            </a:r>
            <a:r>
              <a:rPr lang="zh-CN" altLang="en-US" sz="2800" dirty="0"/>
              <a:t>条件</a:t>
            </a:r>
            <a:r>
              <a:rPr lang="en-US" altLang="zh-CN" sz="2800" dirty="0"/>
              <a:t>e2;</a:t>
            </a:r>
            <a:r>
              <a:rPr lang="zh-CN" altLang="en-US" sz="2800" dirty="0"/>
              <a:t>语句</a:t>
            </a:r>
            <a:r>
              <a:rPr lang="en-US" altLang="zh-CN" sz="2800" dirty="0"/>
              <a:t>e3</a:t>
            </a:r>
            <a:r>
              <a:rPr lang="zh-CN" altLang="en-US" sz="2800" dirty="0"/>
              <a:t>）  </a:t>
            </a:r>
            <a:r>
              <a:rPr lang="en-US" altLang="zh-CN" sz="2800" dirty="0"/>
              <a:t>{</a:t>
            </a:r>
            <a:r>
              <a:rPr lang="zh-CN" altLang="en-US" sz="2800" dirty="0"/>
              <a:t>语句</a:t>
            </a:r>
            <a:r>
              <a:rPr lang="en-US" altLang="zh-CN" sz="2800" dirty="0"/>
              <a:t>s</a:t>
            </a:r>
            <a:r>
              <a:rPr lang="zh-CN" altLang="en-US" sz="2800" dirty="0"/>
              <a:t>；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功能：语句</a:t>
            </a:r>
            <a:r>
              <a:rPr lang="en-US" altLang="zh-CN" sz="2800" dirty="0"/>
              <a:t>e1</a:t>
            </a:r>
            <a:r>
              <a:rPr lang="zh-CN" altLang="en-US" sz="2800" dirty="0"/>
              <a:t>为初始化，</a:t>
            </a:r>
            <a:r>
              <a:rPr lang="en-US" altLang="zh-CN" sz="2800" dirty="0"/>
              <a:t>e2</a:t>
            </a:r>
            <a:r>
              <a:rPr lang="zh-CN" altLang="en-US" sz="2800" dirty="0"/>
              <a:t>条件为真时，执行语句</a:t>
            </a:r>
            <a:r>
              <a:rPr lang="en-US" altLang="zh-CN" sz="2800" dirty="0"/>
              <a:t>s</a:t>
            </a:r>
            <a:r>
              <a:rPr lang="zh-CN" altLang="en-US" sz="2800" dirty="0"/>
              <a:t>，再执行语句</a:t>
            </a:r>
            <a:r>
              <a:rPr lang="en-US" altLang="zh-CN" sz="2800" dirty="0"/>
              <a:t>e3</a:t>
            </a:r>
            <a:r>
              <a:rPr lang="zh-CN" altLang="en-US" sz="2800" dirty="0"/>
              <a:t>，</a:t>
            </a:r>
            <a:r>
              <a:rPr lang="en-US" altLang="zh-CN" sz="2800" dirty="0"/>
              <a:t>e3</a:t>
            </a:r>
            <a:r>
              <a:rPr lang="zh-CN" altLang="en-US" sz="2800" dirty="0"/>
              <a:t>一般为计数器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说明：</a:t>
            </a:r>
            <a:r>
              <a:rPr lang="en-US" altLang="zh-CN" sz="3600" dirty="0"/>
              <a:t>for</a:t>
            </a:r>
            <a:r>
              <a:rPr lang="zh-CN" altLang="en-US" sz="3600" dirty="0"/>
              <a:t>循环大部分用于知道循环次数时，用作计数器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457">
      <a:dk1>
        <a:sysClr val="windowText" lastClr="000000"/>
      </a:dk1>
      <a:lt1>
        <a:sysClr val="window" lastClr="FFFFFF"/>
      </a:lt1>
      <a:dk2>
        <a:srgbClr val="70AB9B"/>
      </a:dk2>
      <a:lt2>
        <a:srgbClr val="E7E6E6"/>
      </a:lt2>
      <a:accent1>
        <a:srgbClr val="92D4D8"/>
      </a:accent1>
      <a:accent2>
        <a:srgbClr val="70AB9B"/>
      </a:accent2>
      <a:accent3>
        <a:srgbClr val="92D4D8"/>
      </a:accent3>
      <a:accent4>
        <a:srgbClr val="70AB9B"/>
      </a:accent4>
      <a:accent5>
        <a:srgbClr val="92D4D8"/>
      </a:accent5>
      <a:accent6>
        <a:srgbClr val="70AB9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自定义 2">
      <a:dk1>
        <a:sysClr val="windowText" lastClr="000000"/>
      </a:dk1>
      <a:lt1>
        <a:sysClr val="window" lastClr="FFFFFF"/>
      </a:lt1>
      <a:dk2>
        <a:srgbClr val="00487E"/>
      </a:dk2>
      <a:lt2>
        <a:srgbClr val="007EAE"/>
      </a:lt2>
      <a:accent1>
        <a:srgbClr val="189CFF"/>
      </a:accent1>
      <a:accent2>
        <a:srgbClr val="0081E2"/>
      </a:accent2>
      <a:accent3>
        <a:srgbClr val="5DD3FF"/>
      </a:accent3>
      <a:accent4>
        <a:srgbClr val="5DD3FF"/>
      </a:accent4>
      <a:accent5>
        <a:srgbClr val="2FA6FF"/>
      </a:accent5>
      <a:accent6>
        <a:srgbClr val="0084B4"/>
      </a:accent6>
      <a:hlink>
        <a:srgbClr val="005390"/>
      </a:hlink>
      <a:folHlink>
        <a:srgbClr val="2DC7FF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WPS 演示</Application>
  <PresentationFormat>宽屏</PresentationFormat>
  <Paragraphs>251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华康海报体W12(P)</vt:lpstr>
      <vt:lpstr>Arial Unicode MS</vt:lpstr>
      <vt:lpstr>Arial Black</vt:lpstr>
      <vt:lpstr>Calibri</vt:lpstr>
      <vt:lpstr>Office 主题</vt:lpstr>
      <vt:lpstr>1_Custom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念Justin</cp:lastModifiedBy>
  <cp:revision>29</cp:revision>
  <dcterms:created xsi:type="dcterms:W3CDTF">2015-05-05T08:02:00Z</dcterms:created>
  <dcterms:modified xsi:type="dcterms:W3CDTF">2019-11-20T13:17:14Z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