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75" r:id="rId6"/>
    <p:sldId id="278" r:id="rId7"/>
    <p:sldId id="297" r:id="rId8"/>
    <p:sldId id="267" r:id="rId9"/>
    <p:sldId id="276" r:id="rId10"/>
    <p:sldId id="281" r:id="rId11"/>
    <p:sldId id="298" r:id="rId12"/>
    <p:sldId id="270" r:id="rId13"/>
    <p:sldId id="264" r:id="rId14"/>
    <p:sldId id="260" r:id="rId15"/>
    <p:sldId id="277" r:id="rId16"/>
    <p:sldId id="291" r:id="rId17"/>
    <p:sldId id="282" r:id="rId18"/>
    <p:sldId id="283" r:id="rId19"/>
    <p:sldId id="284" r:id="rId20"/>
    <p:sldId id="285" r:id="rId21"/>
    <p:sldId id="26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125C-B3D3-4F1C-9E49-FB03019F00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B7D4-1459-4796-9E4D-4FAE74883C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选择结构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61259" y="4525347"/>
            <a:ext cx="3392542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求识学苑信息部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张海峡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655" y="294550"/>
            <a:ext cx="286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  <a:sym typeface="+mn-ea"/>
              </a:rPr>
              <a:t>if</a:t>
            </a:r>
            <a:r>
              <a:rPr lang="zh-CN" altLang="en-US" sz="3200" dirty="0">
                <a:latin typeface="+mj-ea"/>
                <a:ea typeface="+mj-ea"/>
                <a:sym typeface="+mn-ea"/>
              </a:rPr>
              <a:t>语句练习</a:t>
            </a:r>
            <a:endParaRPr lang="zh-CN" altLang="en-US" sz="3200" dirty="0">
              <a:latin typeface="+mj-ea"/>
              <a:ea typeface="+mj-ea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9640" y="1303020"/>
            <a:ext cx="46672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有以下程序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main()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 int a=5,b=4,c=3,d=2;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if(a&gt;b&gt;C)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printf("%d\n",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if((c-1&gt;=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)==1)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printf("%d\n",d+1);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printf("%d\n",d+2)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1120" y="1303020"/>
            <a:ext cx="51212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执行后输出结果是(  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A.2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B.3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C.4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D.编译时有错，无结果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1600" y="3726180"/>
            <a:ext cx="749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答案：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490" y="343445"/>
            <a:ext cx="286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if</a:t>
            </a:r>
            <a:r>
              <a:rPr lang="zh-CN" altLang="en-US" sz="3200" dirty="0">
                <a:latin typeface="+mj-ea"/>
                <a:ea typeface="+mj-ea"/>
              </a:rPr>
              <a:t>语句练习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18260" y="1089025"/>
            <a:ext cx="824293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#include</a:t>
            </a:r>
            <a: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&lt;stdio.h&gt;</a:t>
            </a:r>
            <a:endParaRPr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main()</a:t>
            </a:r>
            <a:endParaRPr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</a:t>
            </a:r>
            <a:endParaRPr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int a=0,b=1,c=2;</a:t>
            </a:r>
            <a:endParaRPr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if(++a&gt;0||++b&gt;0)</a:t>
            </a:r>
            <a:endParaRPr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++c;</a:t>
            </a:r>
            <a:endParaRPr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printf("%d,%d,%d",a,b,c);</a:t>
            </a:r>
            <a:endParaRPr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A．0,1,2         B．1,2,3</a:t>
            </a:r>
            <a:endParaRPr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C．1,1,3         D．1,2,2</a:t>
            </a:r>
            <a:endParaRPr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6840" y="5814060"/>
            <a:ext cx="8991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正确答案：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01840" y="1734820"/>
            <a:ext cx="47396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i++是先赋值，然后再自增；++i是先自增，后赋值。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用代码表示就是：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若 a = i++; 则等价于 a=i;i=i+1;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而 a = ++i; 则等价于 i=i+1;a=i;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655" y="294550"/>
            <a:ext cx="286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if</a:t>
            </a:r>
            <a:r>
              <a:rPr lang="zh-CN" altLang="en-US" sz="3200" dirty="0">
                <a:latin typeface="+mj-ea"/>
                <a:ea typeface="+mj-ea"/>
              </a:rPr>
              <a:t>语句练习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325585" y="1088571"/>
            <a:ext cx="8862181" cy="483209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闽价电</a:t>
            </a:r>
            <a:r>
              <a:rPr lang="en-US" altLang="zh-CN" sz="2800" dirty="0">
                <a:latin typeface="+mj-ea"/>
                <a:ea typeface="+mj-ea"/>
              </a:rPr>
              <a:t>[2006]27</a:t>
            </a:r>
            <a:r>
              <a:rPr lang="zh-CN" altLang="en-US" sz="2800" dirty="0">
                <a:latin typeface="+mj-ea"/>
                <a:ea typeface="+mj-ea"/>
              </a:rPr>
              <a:t>号规定：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月用电量在</a:t>
            </a:r>
            <a:r>
              <a:rPr lang="en-US" altLang="zh-CN" sz="2800" dirty="0">
                <a:latin typeface="+mj-ea"/>
                <a:ea typeface="+mj-ea"/>
              </a:rPr>
              <a:t>150</a:t>
            </a:r>
            <a:r>
              <a:rPr lang="zh-CN" altLang="en-US" sz="2800" dirty="0">
                <a:latin typeface="+mj-ea"/>
                <a:ea typeface="+mj-ea"/>
              </a:rPr>
              <a:t>千瓦时及以下部分按每千瓦时</a:t>
            </a:r>
            <a:r>
              <a:rPr lang="en-US" altLang="zh-CN" sz="2800" dirty="0">
                <a:latin typeface="+mj-ea"/>
                <a:ea typeface="+mj-ea"/>
              </a:rPr>
              <a:t>0.4463</a:t>
            </a:r>
            <a:r>
              <a:rPr lang="zh-CN" altLang="en-US" sz="2800" dirty="0">
                <a:latin typeface="+mj-ea"/>
                <a:ea typeface="+mj-ea"/>
              </a:rPr>
              <a:t>元执行；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月用电量在</a:t>
            </a:r>
            <a:r>
              <a:rPr lang="en-US" altLang="zh-CN" sz="2800" dirty="0">
                <a:latin typeface="+mj-ea"/>
                <a:ea typeface="+mj-ea"/>
              </a:rPr>
              <a:t>151~400</a:t>
            </a:r>
            <a:r>
              <a:rPr lang="zh-CN" altLang="en-US" sz="2800" dirty="0">
                <a:latin typeface="+mj-ea"/>
                <a:ea typeface="+mj-ea"/>
              </a:rPr>
              <a:t>千瓦时的部分按每千瓦时</a:t>
            </a:r>
            <a:r>
              <a:rPr lang="en-US" altLang="zh-CN" sz="2800" dirty="0">
                <a:latin typeface="+mj-ea"/>
                <a:ea typeface="+mj-ea"/>
              </a:rPr>
              <a:t>0.4663</a:t>
            </a:r>
            <a:r>
              <a:rPr lang="zh-CN" altLang="en-US" sz="2800" dirty="0">
                <a:latin typeface="+mj-ea"/>
                <a:ea typeface="+mj-ea"/>
              </a:rPr>
              <a:t>元执行；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月用电量在</a:t>
            </a:r>
            <a:r>
              <a:rPr lang="en-US" altLang="zh-CN" sz="2800" dirty="0">
                <a:latin typeface="+mj-ea"/>
                <a:ea typeface="+mj-ea"/>
              </a:rPr>
              <a:t>401</a:t>
            </a:r>
            <a:r>
              <a:rPr lang="zh-CN" altLang="en-US" sz="2800" dirty="0">
                <a:latin typeface="+mj-ea"/>
                <a:ea typeface="+mj-ea"/>
              </a:rPr>
              <a:t>千瓦时及以上部分按每千瓦时</a:t>
            </a:r>
            <a:r>
              <a:rPr lang="en-US" altLang="zh-CN" sz="2800" dirty="0">
                <a:latin typeface="+mj-ea"/>
                <a:ea typeface="+mj-ea"/>
              </a:rPr>
              <a:t>0.5663</a:t>
            </a:r>
            <a:r>
              <a:rPr lang="zh-CN" altLang="en-US" sz="2800" dirty="0">
                <a:latin typeface="+mj-ea"/>
                <a:ea typeface="+mj-ea"/>
              </a:rPr>
              <a:t>元执行；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请编写一个程序，已知用电总计，根据电价规定，计算出应交的电费应该是多少。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284" y="2750564"/>
            <a:ext cx="2868930" cy="317009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输入格式：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输入一个整数，表示用电总计（单位以千瓦时计），不超过</a:t>
            </a:r>
            <a:r>
              <a:rPr lang="en-US" altLang="zh-CN" sz="2000" dirty="0">
                <a:latin typeface="+mj-ea"/>
                <a:ea typeface="+mj-ea"/>
              </a:rPr>
              <a:t>10000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zh-CN" altLang="en-US" sz="2000" dirty="0">
              <a:latin typeface="+mj-ea"/>
              <a:ea typeface="+mj-ea"/>
            </a:endParaRPr>
          </a:p>
          <a:p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输出格式：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输出一个数，保留到小数点后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位（单位以元计，保留到小数点后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位）。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655" y="294550"/>
            <a:ext cx="286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  <a:sym typeface="+mn-ea"/>
              </a:rPr>
              <a:t>if</a:t>
            </a:r>
            <a:r>
              <a:rPr lang="zh-CN" altLang="en-US" sz="3200" dirty="0">
                <a:latin typeface="+mj-ea"/>
                <a:ea typeface="+mj-ea"/>
                <a:sym typeface="+mn-ea"/>
              </a:rPr>
              <a:t>语句练习</a:t>
            </a:r>
            <a:endParaRPr lang="zh-CN" altLang="en-US" sz="3200" dirty="0">
              <a:latin typeface="+mj-ea"/>
              <a:ea typeface="+mj-ea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5686" y="0"/>
            <a:ext cx="901813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400" y="343535"/>
            <a:ext cx="3680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switch</a:t>
            </a:r>
            <a:r>
              <a:rPr lang="zh-CN" altLang="en-US" sz="3200" dirty="0">
                <a:latin typeface="+mj-ea"/>
                <a:ea typeface="+mj-ea"/>
              </a:rPr>
              <a:t>语句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18260" y="1089025"/>
            <a:ext cx="8242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51535" y="1534795"/>
            <a:ext cx="51066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switch (表达式)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case  常量表达式1：语句组1   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……                         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case  常量表达式n：语句组n   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default: 语句组n+1;           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  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【注】switch后为整数/字符表达式，case后是一个整数/字符常量，或常量表达式。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E:\期末复习1\多分支.jpg多分支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14515" y="927735"/>
            <a:ext cx="4297045" cy="487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400" y="343535"/>
            <a:ext cx="3680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switch</a:t>
            </a:r>
            <a:r>
              <a:rPr lang="zh-CN" altLang="en-US" sz="3200" dirty="0">
                <a:latin typeface="+mj-ea"/>
                <a:ea typeface="+mj-ea"/>
              </a:rPr>
              <a:t>语句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18260" y="1089025"/>
            <a:ext cx="8242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578485" y="927100"/>
            <a:ext cx="97224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实例</a:t>
            </a:r>
            <a:endParaRPr lang="zh-CN" altLang="en-US" sz="2000"/>
          </a:p>
          <a:p>
            <a:r>
              <a:rPr lang="zh-CN" altLang="en-US" sz="2000"/>
              <a:t>使用switch语句完成：输入一个简单的两个数字加减乘除运算的式子，使用switch通过转换加减乘除符号计算各种情况下式子的值，也就是一个简单的计算器：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780415" y="2216150"/>
            <a:ext cx="385000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#include &lt;stdio.h&gt;</a:t>
            </a:r>
            <a:endParaRPr lang="zh-CN" altLang="en-US" sz="2000"/>
          </a:p>
          <a:p>
            <a:r>
              <a:rPr lang="zh-CN" altLang="en-US" sz="2000"/>
              <a:t>main( )</a:t>
            </a:r>
            <a:endParaRPr lang="zh-CN" altLang="en-US" sz="2000"/>
          </a:p>
          <a:p>
            <a:r>
              <a:rPr lang="zh-CN" altLang="en-US" sz="2000"/>
              <a:t>{</a:t>
            </a:r>
            <a:endParaRPr lang="zh-CN" altLang="en-US" sz="2000"/>
          </a:p>
          <a:p>
            <a:r>
              <a:rPr lang="zh-CN" altLang="en-US" sz="2000"/>
              <a:t>   int a,b;</a:t>
            </a:r>
            <a:endParaRPr lang="zh-CN" altLang="en-US" sz="2000"/>
          </a:p>
          <a:p>
            <a:r>
              <a:rPr lang="zh-CN" altLang="en-US" sz="2000"/>
              <a:t>   float c;</a:t>
            </a:r>
            <a:endParaRPr lang="zh-CN" altLang="en-US" sz="2000"/>
          </a:p>
          <a:p>
            <a:r>
              <a:rPr lang="zh-CN" altLang="en-US" sz="2000"/>
              <a:t>   char sign;</a:t>
            </a:r>
            <a:endParaRPr lang="zh-CN" altLang="en-US" sz="2000"/>
          </a:p>
          <a:p>
            <a:r>
              <a:rPr lang="zh-CN" altLang="en-US" sz="2000"/>
              <a:t>   printf("请输入要运算的数字:");</a:t>
            </a:r>
            <a:endParaRPr lang="zh-CN" altLang="en-US" sz="2000"/>
          </a:p>
          <a:p>
            <a:r>
              <a:rPr lang="zh-CN" altLang="en-US" sz="2000"/>
              <a:t>   scanf("%d",&amp;a);</a:t>
            </a:r>
            <a:endParaRPr lang="zh-CN" altLang="en-US" sz="2000"/>
          </a:p>
          <a:p>
            <a:r>
              <a:rPr lang="zh-CN" altLang="en-US" sz="2000"/>
              <a:t>   printf("请输入要进行的运算:"); </a:t>
            </a:r>
            <a:endParaRPr lang="zh-CN" altLang="en-US" sz="2000"/>
          </a:p>
          <a:p>
            <a:r>
              <a:rPr lang="zh-CN" altLang="en-US" sz="2000"/>
              <a:t>   sign=getchar();</a:t>
            </a:r>
            <a:endParaRPr lang="zh-CN" altLang="en-US" sz="2000"/>
          </a:p>
          <a:p>
            <a:r>
              <a:rPr lang="zh-CN" altLang="en-US" sz="2000"/>
              <a:t>   printf("请输入要运算的数字:");</a:t>
            </a:r>
            <a:endParaRPr lang="zh-CN" altLang="en-US" sz="2000"/>
          </a:p>
          <a:p>
            <a:r>
              <a:rPr lang="zh-CN" altLang="en-US" sz="2000"/>
              <a:t>   scanf("%d",&amp;b);</a:t>
            </a:r>
            <a:endParaRPr lang="zh-CN" altLang="en-US" sz="2000"/>
          </a:p>
          <a:p>
            <a:r>
              <a:rPr lang="zh-CN" altLang="en-US" sz="2000"/>
              <a:t>  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071110" y="1941830"/>
            <a:ext cx="66579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switch(sign)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  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   	case '+':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   		c=a+b;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   	case '-':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   		c=a-b;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   	case '*':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   		c=a*b;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   	case '/':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   		if(b)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   			c=a/b;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	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		else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			printf("除数不能为零\n");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   }</a:t>
            </a:r>
            <a:endParaRPr lang="zh-CN" altLang="en-US"/>
          </a:p>
          <a:p>
            <a:r>
              <a:rPr lang="zh-CN" altLang="en-US">
                <a:sym typeface="+mn-ea"/>
              </a:rPr>
              <a:t>   printf("%d%c%d=%f",a,sign,b,c);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400" y="343535"/>
            <a:ext cx="3680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switch</a:t>
            </a:r>
            <a:r>
              <a:rPr lang="zh-CN" altLang="en-US" sz="3200" dirty="0">
                <a:latin typeface="+mj-ea"/>
                <a:ea typeface="+mj-ea"/>
              </a:rPr>
              <a:t>语句易错点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18260" y="1089025"/>
            <a:ext cx="8242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51535" y="1534795"/>
            <a:ext cx="7449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例如:根据考试成绩的等级打印出百分制数段。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5700" y="1995170"/>
            <a:ext cx="4472305" cy="2323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55700" y="1995170"/>
            <a:ext cx="60509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switch(grade)</a:t>
            </a:r>
            <a:endParaRPr lang="zh-CN" altLang="en-US"/>
          </a:p>
          <a:p>
            <a:r>
              <a:rPr lang="zh-CN" altLang="en-US"/>
              <a:t>{ </a:t>
            </a:r>
            <a:endParaRPr lang="zh-CN" altLang="en-US"/>
          </a:p>
          <a:p>
            <a:pPr lvl="1"/>
            <a:r>
              <a:rPr lang="zh-CN" altLang="en-US"/>
              <a:t>case 'A':printf("85~100\n");</a:t>
            </a:r>
            <a:endParaRPr lang="zh-CN" altLang="en-US"/>
          </a:p>
          <a:p>
            <a:pPr lvl="1"/>
            <a:r>
              <a:rPr lang="zh-CN" altLang="en-US"/>
              <a:t>case 'B':printf("70~84\n");</a:t>
            </a:r>
            <a:endParaRPr lang="zh-CN" altLang="en-US"/>
          </a:p>
          <a:p>
            <a:pPr lvl="1"/>
            <a:r>
              <a:rPr lang="zh-CN" altLang="en-US"/>
              <a:t>case 'C':printf("60~69\n");</a:t>
            </a:r>
            <a:endParaRPr lang="zh-CN" altLang="en-US"/>
          </a:p>
          <a:p>
            <a:pPr lvl="1"/>
            <a:r>
              <a:rPr lang="zh-CN" altLang="en-US"/>
              <a:t>case 'D':printf("&lt;60\n");</a:t>
            </a:r>
            <a:endParaRPr lang="zh-CN" altLang="en-US"/>
          </a:p>
          <a:p>
            <a:pPr lvl="1"/>
            <a:r>
              <a:rPr lang="zh-CN" altLang="en-US"/>
              <a:t>default:printf("error\n");</a:t>
            </a:r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155700" y="4579620"/>
            <a:ext cx="76638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由于漏写了break语句，case只起标号的作用,而不起判断作用。因此，当grade值为A时，printf函数在执行完第一个语句后接着执行第二、三、四、五个printf函数语句。正确写法应在每个分支后再加上“break;”。例如case 'A':printf("85~100\n");break;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2660" y="1165860"/>
            <a:ext cx="5832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遗漏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400" y="343535"/>
            <a:ext cx="3680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switch</a:t>
            </a:r>
            <a:r>
              <a:rPr lang="zh-CN" altLang="en-US" sz="3200" dirty="0">
                <a:latin typeface="+mj-ea"/>
                <a:ea typeface="+mj-ea"/>
              </a:rPr>
              <a:t>语句易错点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18260" y="1089025"/>
            <a:ext cx="8242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55700" y="1190625"/>
            <a:ext cx="7976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忘记在 switch 语句的结尾添加 default 语句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switch 语句中，default 语句主要用于检查默认情况，或者处理错误情况，如下面的示例代码所示：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5700" y="2670175"/>
            <a:ext cx="3073400" cy="977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55700" y="2670175"/>
            <a:ext cx="2470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default:</a:t>
            </a:r>
            <a:endParaRPr lang="zh-CN" altLang="en-US"/>
          </a:p>
          <a:p>
            <a:r>
              <a:rPr lang="zh-CN" altLang="en-US"/>
              <a:t>    printf("error\n");</a:t>
            </a:r>
            <a:endParaRPr lang="zh-CN" altLang="en-US"/>
          </a:p>
          <a:p>
            <a:r>
              <a:rPr lang="zh-CN" altLang="en-US"/>
              <a:t>    break;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64260" y="3737610"/>
            <a:ext cx="9428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如果在 switch 语句中去掉 default 语句，那么 switch 语句将失去对默认情况与错误情况的处理能力。所以，奉劝大家不要偷懒，老老实实把每一种情况都用 case 语句来完成，而把真正对默认情况的处理交给 default 语句来完成。即使程序真的不需要 default 处理，也应该保留此语句：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5700" y="5150485"/>
            <a:ext cx="3073400" cy="721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24280" y="5226050"/>
            <a:ext cx="2936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default:</a:t>
            </a:r>
            <a:endParaRPr lang="zh-CN" altLang="en-US"/>
          </a:p>
          <a:p>
            <a:r>
              <a:rPr lang="zh-CN" altLang="en-US"/>
              <a:t>    break;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96340" y="6131560"/>
            <a:ext cx="9189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这样做并非画蛇添足，可以避免令人误以为你忘记了 default 处理。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400" y="343535"/>
            <a:ext cx="3680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switch</a:t>
            </a:r>
            <a:r>
              <a:rPr lang="zh-CN" altLang="en-US" sz="3200" dirty="0">
                <a:latin typeface="+mj-ea"/>
                <a:ea typeface="+mj-ea"/>
              </a:rPr>
              <a:t>练习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18260" y="1089025"/>
            <a:ext cx="8242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545284" y="970973"/>
            <a:ext cx="3740331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有以下程序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#include &lt;stdio.h&gt;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main( )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s=0, n;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for(n=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n&lt;3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n++)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switch(s)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0: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case 1: s+=1;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case 2: s+=2;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case 3: s+=3;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default: s+=4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printf(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”,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s)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8230" y="1205865"/>
            <a:ext cx="6323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程序运行后的结果是（）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A． 1, 2, 4，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B． 1, 3, 6，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C． 3, 10, 14，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D． 3, 6, 10，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/>
              <a:t>提示：</a:t>
            </a:r>
            <a:r>
              <a:rPr lang="en-US" altLang="zh-CN"/>
              <a:t>s+=1</a:t>
            </a:r>
            <a:r>
              <a:rPr lang="zh-CN" altLang="en-US"/>
              <a:t>相当于</a:t>
            </a:r>
            <a:r>
              <a:rPr lang="en-US" altLang="zh-CN"/>
              <a:t>s=s+1;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847590" y="3078480"/>
            <a:ext cx="6029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答案：</a:t>
            </a:r>
            <a:r>
              <a:rPr lang="en-US" altLang="zh-CN">
                <a:solidFill>
                  <a:srgbClr val="C00000"/>
                </a:solidFill>
              </a:rPr>
              <a:t>c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第一次循环后s的值为3打印输出。第二次s的值为：s=s+3，s=s+4，即为10，打印输出。第三次没有匹配成功直接执行default语句，s=s+4，所以s的值为14，打印输出。</a:t>
            </a:r>
            <a:endParaRPr lang="en-US" altLang="zh-CN"/>
          </a:p>
        </p:txBody>
      </p:sp>
      <p:pic>
        <p:nvPicPr>
          <p:cNvPr id="8" name="图片 7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0565" y="4712335"/>
            <a:ext cx="7597140" cy="1569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400" y="343535"/>
            <a:ext cx="3680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switch</a:t>
            </a:r>
            <a:r>
              <a:rPr lang="zh-CN" altLang="en-US" sz="3200" dirty="0">
                <a:latin typeface="+mj-ea"/>
                <a:ea typeface="+mj-ea"/>
              </a:rPr>
              <a:t>提示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18260" y="1089025"/>
            <a:ext cx="8242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074420" y="1682115"/>
            <a:ext cx="79768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总是要包含一个default:分支，可以让你接住被忽略的输入。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不要允许“贯穿”执行，除非你真的想这么做，这种情况下最好添加一个//fallthrough的注释。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一定要先编写case和break，再编写其中的代码。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如果能够简化的话，用if语句代替。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 descr="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4130" y="1890395"/>
            <a:ext cx="2366010" cy="4315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15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-350" t="-602" r="34008"/>
          <a:stretch>
            <a:fillRect/>
          </a:stretch>
        </p:blipFill>
        <p:spPr>
          <a:xfrm rot="16200000">
            <a:off x="82859" y="-104631"/>
            <a:ext cx="2610138" cy="2819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80" y="283027"/>
            <a:ext cx="1834614" cy="1119046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endParaRPr lang="zh-CN" altLang="en-US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25884" y="2134235"/>
            <a:ext cx="286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逻辑运算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25884" y="3431463"/>
            <a:ext cx="286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if</a:t>
            </a:r>
            <a:r>
              <a:rPr lang="zh-CN" altLang="en-US" sz="3200" dirty="0">
                <a:latin typeface="+mj-ea"/>
                <a:ea typeface="+mj-ea"/>
              </a:rPr>
              <a:t>语句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25884" y="4563591"/>
            <a:ext cx="286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switch</a:t>
            </a:r>
            <a:r>
              <a:rPr lang="zh-CN" altLang="en-US" sz="3200" dirty="0">
                <a:latin typeface="+mj-ea"/>
                <a:ea typeface="+mj-ea"/>
              </a:rPr>
              <a:t>语句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224341" y="1643743"/>
            <a:ext cx="0" cy="2123924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224341" y="3767667"/>
            <a:ext cx="2" cy="2175934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27063" y="4080991"/>
            <a:ext cx="3052669" cy="1278409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latin typeface="+mj-ea"/>
              </a:rPr>
              <a:t>谢   谢</a:t>
            </a:r>
            <a:endParaRPr lang="zh-CN" altLang="en-US" dirty="0">
              <a:latin typeface="+mj-ea"/>
            </a:endParaRPr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直接连接符 6"/>
          <p:cNvCxnSpPr>
            <a:endCxn id="2" idx="2"/>
          </p:cNvCxnSpPr>
          <p:nvPr/>
        </p:nvCxnSpPr>
        <p:spPr>
          <a:xfrm>
            <a:off x="4127063" y="5359400"/>
            <a:ext cx="152633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2"/>
          </p:cNvCxnSpPr>
          <p:nvPr/>
        </p:nvCxnSpPr>
        <p:spPr>
          <a:xfrm>
            <a:off x="5653398" y="5359400"/>
            <a:ext cx="15263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655" y="294550"/>
            <a:ext cx="286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逻辑运算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20240" y="1089206"/>
            <a:ext cx="80771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逻辑值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“0”表示假        “1”表示真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非“0”表示真</a:t>
            </a:r>
            <a:endParaRPr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如6&amp;&amp;9为真，即为1；5||0为真，即为1</a:t>
            </a:r>
            <a:endParaRPr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&amp;&amp;(</a:t>
            </a:r>
            <a:r>
              <a:rPr lang="zh-CN" altLang="en-US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一假即假）       </a:t>
            </a:r>
            <a:r>
              <a:rPr lang="en-US" altLang="zh-CN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||</a:t>
            </a:r>
            <a:r>
              <a:rPr lang="zh-CN" altLang="en-US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（一真即真）</a:t>
            </a:r>
            <a:endParaRPr sz="28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8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170" y="3599815"/>
            <a:ext cx="8637270" cy="2124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655" y="294550"/>
            <a:ext cx="286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逻辑运算练习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41070" y="878205"/>
            <a:ext cx="101669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main(void)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int a=1;    //a同意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int b=0;    //b反对 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int c=0;    //c反对 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int d=1;    //d同意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} 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8825" y="375920"/>
            <a:ext cx="7452995" cy="2095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58900" y="2809875"/>
            <a:ext cx="70250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//a与b都必须要同意才能通过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if(a&amp;&amp;b)</a:t>
            </a:r>
            <a:endParaRPr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printf("1通过\n"); </a:t>
            </a:r>
            <a:endParaRPr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//a与b必须有一人同意才能通过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if(a||b) </a:t>
            </a:r>
            <a:endParaRPr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printf("2通过\n");</a:t>
            </a:r>
            <a:endParaRPr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//a为反对才能通过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if(!a)</a:t>
            </a:r>
            <a:endParaRPr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printf("3通过\n");</a:t>
            </a:r>
            <a:endParaRPr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//c与d中必须有且只有一人同意才能通过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if(c^d)</a:t>
            </a:r>
            <a:endParaRPr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printf("4通过\n");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565" y="294640"/>
            <a:ext cx="7757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条件运算符和条件表达式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7850" y="1303020"/>
            <a:ext cx="1139507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条件运算符和条件表达式:</a:t>
            </a:r>
            <a:r>
              <a:rPr lang="zh-CN" altLang="en-US" sz="2000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表达式１？表达式２：表达式３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若表达式1为真，取表达式2的值；否则取表达式3的值。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例如：if(a&gt;b) max=a;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else max=b;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可用条件表达式写为：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max=(a&gt;b)?a:b;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语义：若a&gt;b为真，则把a赋予max，否则把b赋予max。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（1）条件运算符的运算优先级低于关系运算符和算术运算符，但高于赋值运算符。</a:t>
            </a:r>
            <a:endParaRPr lang="zh-CN" altLang="en-US" sz="20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因此max=(a&gt;b)?a:b;可改为max=a&gt;b?a:b;</a:t>
            </a:r>
            <a:endParaRPr lang="zh-CN" altLang="en-US" sz="20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（2）条件运算符？和：是一对运算符，不能分开单独使用。</a:t>
            </a:r>
            <a:endParaRPr lang="zh-CN" altLang="en-US" sz="20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（3）条件运算符的结合方向是自右向左。如：a&gt;b?a:c&gt;d?c:d应理解为a&gt;b?a:(c&gt;d?c:d)</a:t>
            </a:r>
            <a:endParaRPr lang="zh-CN" altLang="en-US" sz="20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565" y="294640"/>
            <a:ext cx="7757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条件运算符和条件表达式练习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7850" y="1405255"/>
            <a:ext cx="113950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假设变量a,b均为整型,表达式 （</a:t>
            </a:r>
            <a:r>
              <a:rPr lang="zh-CN" altLang="en-US" sz="2800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a=5,b=2,a&gt;b?a++:b++,a+b）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的值是()</a:t>
            </a:r>
            <a:endParaRPr lang="zh-CN" altLang="en-US" sz="28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2625" y="2593340"/>
            <a:ext cx="110032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从左到右依次计算每个逗号表达式，返回最后一个逗号表达式的值</a:t>
            </a:r>
            <a:endParaRPr lang="zh-CN" altLang="en-US" sz="2800"/>
          </a:p>
          <a:p>
            <a:r>
              <a:rPr lang="zh-CN" altLang="en-US" sz="2800"/>
              <a:t>a=5</a:t>
            </a:r>
            <a:endParaRPr lang="zh-CN" altLang="en-US" sz="2800"/>
          </a:p>
          <a:p>
            <a:r>
              <a:rPr lang="zh-CN" altLang="en-US" sz="2800"/>
              <a:t>b=2</a:t>
            </a:r>
            <a:endParaRPr lang="zh-CN" altLang="en-US" sz="2800"/>
          </a:p>
          <a:p>
            <a:r>
              <a:rPr lang="zh-CN" altLang="en-US" sz="2800"/>
              <a:t>a&gt;b成立，执行a++，a=6</a:t>
            </a:r>
            <a:endParaRPr lang="zh-CN" altLang="en-US" sz="2800"/>
          </a:p>
          <a:p>
            <a:r>
              <a:rPr lang="zh-CN" altLang="en-US" sz="2800"/>
              <a:t>a+b=6+2=8</a:t>
            </a:r>
            <a:endParaRPr lang="zh-CN" altLang="en-US" sz="2800"/>
          </a:p>
          <a:p>
            <a:r>
              <a:rPr lang="zh-CN" altLang="en-US" sz="2800"/>
              <a:t>返回8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6655" y="294550"/>
            <a:ext cx="286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  <a:sym typeface="+mn-ea"/>
              </a:rPr>
              <a:t>if</a:t>
            </a:r>
            <a:r>
              <a:rPr lang="zh-CN" altLang="en-US" sz="3200" dirty="0">
                <a:latin typeface="+mj-ea"/>
                <a:ea typeface="+mj-ea"/>
                <a:sym typeface="+mn-ea"/>
              </a:rPr>
              <a:t>语句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21460" y="1351280"/>
            <a:ext cx="4003040" cy="4660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</a:t>
            </a:r>
            <a:r>
              <a:rPr lang="zh-CN" altLang="en-US" dirty="0">
                <a:solidFill>
                  <a:srgbClr val="9966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形式：</a:t>
            </a:r>
            <a:endParaRPr lang="zh-CN" altLang="en-US" dirty="0">
              <a:solidFill>
                <a:srgbClr val="9966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 (</a:t>
            </a:r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表达式</a:t>
            </a:r>
            <a:r>
              <a:rPr lang="en-US" altLang="zh-CN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语句</a:t>
            </a: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;</a:t>
            </a:r>
            <a:endParaRPr lang="en-US" altLang="zh-CN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if-else</a:t>
            </a:r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形式：</a:t>
            </a:r>
            <a:endParaRPr lang="zh-CN" altLang="en-US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 (</a:t>
            </a:r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表达式</a:t>
            </a:r>
            <a:r>
              <a:rPr lang="en-US" altLang="zh-CN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 </a:t>
            </a:r>
            <a:endParaRPr lang="en-US" altLang="zh-CN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语句</a:t>
            </a: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1;</a:t>
            </a:r>
            <a:endParaRPr lang="en-US" altLang="zh-CN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else  </a:t>
            </a:r>
            <a:endParaRPr lang="en-US" altLang="zh-CN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语句</a:t>
            </a: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2;</a:t>
            </a:r>
            <a:endParaRPr lang="en-US" altLang="zh-CN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else-if</a:t>
            </a:r>
            <a:r>
              <a:rPr lang="zh-CN" altLang="en-US" dirty="0">
                <a:solidFill>
                  <a:srgbClr val="9966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形式 </a:t>
            </a:r>
            <a:endParaRPr lang="zh-CN" altLang="en-US" dirty="0">
              <a:solidFill>
                <a:srgbClr val="9966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 (</a:t>
            </a:r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表达式</a:t>
            </a: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1) </a:t>
            </a:r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语句</a:t>
            </a: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1;</a:t>
            </a:r>
            <a:endParaRPr lang="en-US" altLang="zh-CN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else if (</a:t>
            </a:r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表达式</a:t>
            </a: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2) </a:t>
            </a:r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语句</a:t>
            </a: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2; </a:t>
            </a:r>
            <a:endParaRPr lang="en-US" altLang="zh-CN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……</a:t>
            </a:r>
            <a:endParaRPr lang="en-US" altLang="zh-CN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else </a:t>
            </a:r>
            <a:r>
              <a:rPr lang="zh-CN" altLang="en-US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语句</a:t>
            </a:r>
            <a:r>
              <a:rPr lang="en-US" altLang="zh-CN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n;</a:t>
            </a:r>
            <a:endParaRPr lang="en-US" altLang="zh-CN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9630" y="1743075"/>
            <a:ext cx="5530215" cy="2896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400" y="343535"/>
            <a:ext cx="4217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if</a:t>
            </a:r>
            <a:r>
              <a:rPr lang="zh-CN" altLang="en-US" sz="3200" dirty="0">
                <a:latin typeface="+mj-ea"/>
                <a:ea typeface="+mj-ea"/>
              </a:rPr>
              <a:t>语句常见错误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665605" y="1172210"/>
            <a:ext cx="886142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if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a=b) or if(a==b)???</a:t>
            </a:r>
            <a:endParaRPr lang="en-US" altLang="zh-CN" sz="280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indent="-457200"/>
            <a:endParaRPr lang="en-US" sz="280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indent="-457200"/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忽略了“=”与“==”的区别。</a:t>
            </a:r>
            <a:endParaRPr sz="280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indent="-457200"/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在</a:t>
            </a:r>
            <a:r>
              <a:rPr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C语言中,</a:t>
            </a: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endParaRPr sz="280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indent="-457200"/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“=”是赋值运算符,“==”是关系运算符</a:t>
            </a:r>
            <a:r>
              <a:rPr 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endParaRPr lang="zh-CN" sz="2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indent="-457200"/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如:       if (a==3)       </a:t>
            </a:r>
            <a:endParaRPr sz="280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indent="-457200"/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		</a:t>
            </a:r>
            <a:r>
              <a:rPr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a=b;</a:t>
            </a:r>
            <a:endParaRPr sz="280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indent="-457200"/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前者是进行比较,a是否和3相等,后者表示如果a和3相等,把b值赋给a.</a:t>
            </a:r>
            <a:endParaRPr sz="280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indent="-457200"/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</a:t>
            </a:r>
            <a:r>
              <a:rPr sz="28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由于习惯问题,初学者往往会犯这样的错误。</a:t>
            </a:r>
            <a:endParaRPr sz="280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400" y="343535"/>
            <a:ext cx="4217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if</a:t>
            </a:r>
            <a:r>
              <a:rPr lang="zh-CN" altLang="en-US" sz="3200" dirty="0">
                <a:latin typeface="+mj-ea"/>
                <a:ea typeface="+mj-ea"/>
              </a:rPr>
              <a:t>语句的嵌套</a:t>
            </a:r>
            <a:endParaRPr lang="zh-CN" altLang="en-US" sz="3200" dirty="0"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9284" y="183275"/>
            <a:ext cx="0" cy="905296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09675" y="1172210"/>
            <a:ext cx="43084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当if语句中的执行语句又是if语句时，则构成了if语句的嵌套情形。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其一般形式可表示为：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if()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if()……;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或：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if()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if()语句1；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else 语句2；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else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if()语句3；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else 语句4；</a:t>
            </a:r>
            <a:endParaRPr sz="20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72480" y="1172210"/>
            <a:ext cx="64350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在嵌套内的if语句可能又是if-else型，这将会出现多</a:t>
            </a:r>
            <a:r>
              <a:rPr lang="zh-CN"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</a:t>
            </a:r>
            <a:r>
              <a:rPr lang="zh-CN"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多个else重叠的情况，这时要特别注意if和else</a:t>
            </a:r>
            <a:r>
              <a:rPr lang="zh-CN"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配对问题。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例：if（表达式1）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if（表达式2）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　　语句1；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else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　　语句2；</a:t>
            </a:r>
            <a:endParaRPr sz="2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 sz="2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思考：else究竟与哪一个if配对呢？</a:t>
            </a:r>
            <a:endParaRPr lang="zh-CN" altLang="en-US" sz="200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5691505" y="1172210"/>
            <a:ext cx="7620" cy="440436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49910" y="5572125"/>
            <a:ext cx="10949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注：</a:t>
            </a:r>
            <a:r>
              <a:rPr lang="en-US" altLang="zh-CN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if语句的嵌套不要太多，最好不超过5个。（避免逻辑错误）</a:t>
            </a:r>
            <a:endParaRPr lang="zh-CN" altLang="en-US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2.</a:t>
            </a:r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嵌套结构实质上是为了进行多分支选择，实际上有三种选择，即：A&gt;B、A&lt;B或A=B。这种问题用if-else-if语句也可以完成，而且程序更加清晰。因此，在一般情况下较少使用if语句的嵌套结构，以使程序更便于阅读理解。</a:t>
            </a:r>
            <a:endParaRPr lang="zh-CN" altLang="en-US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72480" y="3942080"/>
            <a:ext cx="62128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就近原则：为避免二义性，C语言规定，else总是与它</a:t>
            </a:r>
            <a:r>
              <a:rPr lang="zh-CN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</a:t>
            </a:r>
            <a:endParaRPr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/>
            <a:r>
              <a:rPr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面</a:t>
            </a:r>
            <a:r>
              <a:rPr lang="zh-CN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就</a:t>
            </a:r>
            <a:r>
              <a:rPr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近的if配对。所以应理解为</a:t>
            </a:r>
            <a:r>
              <a:rPr lang="zh-CN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828800" lvl="3" indent="-457200"/>
            <a:r>
              <a:rPr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if(表达式1)</a:t>
            </a:r>
            <a:endParaRPr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828800" lvl="3" indent="-457200"/>
            <a:r>
              <a:rPr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if(表达式2)</a:t>
            </a:r>
            <a:endParaRPr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828800" lvl="3" indent="-457200"/>
            <a:r>
              <a:rPr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　　语句1；</a:t>
            </a:r>
            <a:endParaRPr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828800" lvl="3" indent="-457200"/>
            <a:r>
              <a:rPr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else</a:t>
            </a:r>
            <a:endParaRPr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828800" lvl="3" indent="-457200"/>
            <a:r>
              <a:rPr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　　语句2；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4183</Words>
  <Application>WPS 演示</Application>
  <PresentationFormat>宽屏</PresentationFormat>
  <Paragraphs>347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 Light</vt:lpstr>
      <vt:lpstr>Times New Roman</vt:lpstr>
      <vt:lpstr>微软雅黑</vt:lpstr>
      <vt:lpstr>Arial Unicode MS</vt:lpstr>
      <vt:lpstr>Arial Black</vt:lpstr>
      <vt:lpstr>黑体</vt:lpstr>
      <vt:lpstr>Office 主题​​</vt:lpstr>
      <vt:lpstr>选择结构</vt:lpstr>
      <vt:lpstr>C语言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C语言期末复习</dc:title>
  <dc:creator>Huazhen Chen</dc:creator>
  <cp:lastModifiedBy>安海</cp:lastModifiedBy>
  <cp:revision>16</cp:revision>
  <dcterms:created xsi:type="dcterms:W3CDTF">2018-12-21T06:33:00Z</dcterms:created>
  <dcterms:modified xsi:type="dcterms:W3CDTF">2019-11-21T12:24:49Z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