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540" r:id="rId2"/>
    <p:sldId id="541" r:id="rId3"/>
    <p:sldId id="539" r:id="rId4"/>
    <p:sldId id="256" r:id="rId5"/>
    <p:sldId id="542" r:id="rId6"/>
    <p:sldId id="543" r:id="rId7"/>
    <p:sldId id="544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558" r:id="rId22"/>
    <p:sldId id="559" r:id="rId23"/>
    <p:sldId id="560" r:id="rId24"/>
    <p:sldId id="561" r:id="rId25"/>
    <p:sldId id="562" r:id="rId26"/>
    <p:sldId id="56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任翱" initials="欧" lastIdx="4" clrIdx="0">
    <p:extLst>
      <p:ext uri="{19B8F6BF-5375-455C-9EA6-DF929625EA0E}">
        <p15:presenceInfo xmlns:p15="http://schemas.microsoft.com/office/powerpoint/2012/main" userId="f6cc7e8d0d3e7b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DBB4235-49B1-4AA2-A809-644817E80EB7}" type="datetimeFigureOut">
              <a:rPr lang="zh-CN" altLang="en-US" smtClean="0"/>
              <a:t>2019-12-2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352032D-EC43-41C5-89DA-864EBD308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47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4235-49B1-4AA2-A809-644817E80EB7}" type="datetimeFigureOut">
              <a:rPr lang="zh-CN" altLang="en-US" smtClean="0"/>
              <a:t>2019-12-2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032D-EC43-41C5-89DA-864EBD308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38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4235-49B1-4AA2-A809-644817E80EB7}" type="datetimeFigureOut">
              <a:rPr lang="zh-CN" altLang="en-US" smtClean="0"/>
              <a:t>2019-12-2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032D-EC43-41C5-89DA-864EBD308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541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4235-49B1-4AA2-A809-644817E80EB7}" type="datetimeFigureOut">
              <a:rPr lang="zh-CN" altLang="en-US" smtClean="0"/>
              <a:t>2019-12-2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032D-EC43-41C5-89DA-864EBD308B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8496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4235-49B1-4AA2-A809-644817E80EB7}" type="datetimeFigureOut">
              <a:rPr lang="zh-CN" altLang="en-US" smtClean="0"/>
              <a:t>2019-12-2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032D-EC43-41C5-89DA-864EBD308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58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4235-49B1-4AA2-A809-644817E80EB7}" type="datetimeFigureOut">
              <a:rPr lang="zh-CN" altLang="en-US" smtClean="0"/>
              <a:t>2019-12-2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032D-EC43-41C5-89DA-864EBD308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871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4235-49B1-4AA2-A809-644817E80EB7}" type="datetimeFigureOut">
              <a:rPr lang="zh-CN" altLang="en-US" smtClean="0"/>
              <a:t>2019-12-2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032D-EC43-41C5-89DA-864EBD308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660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4235-49B1-4AA2-A809-644817E80EB7}" type="datetimeFigureOut">
              <a:rPr lang="zh-CN" altLang="en-US" smtClean="0"/>
              <a:t>2019-12-2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032D-EC43-41C5-89DA-864EBD308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49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4235-49B1-4AA2-A809-644817E80EB7}" type="datetimeFigureOut">
              <a:rPr lang="zh-CN" altLang="en-US" smtClean="0"/>
              <a:t>2019-12-2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032D-EC43-41C5-89DA-864EBD308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48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4235-49B1-4AA2-A809-644817E80EB7}" type="datetimeFigureOut">
              <a:rPr lang="zh-CN" altLang="en-US" smtClean="0"/>
              <a:t>2019-12-2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032D-EC43-41C5-89DA-864EBD308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19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4235-49B1-4AA2-A809-644817E80EB7}" type="datetimeFigureOut">
              <a:rPr lang="zh-CN" altLang="en-US" smtClean="0"/>
              <a:t>2019-12-2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032D-EC43-41C5-89DA-864EBD308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51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4235-49B1-4AA2-A809-644817E80EB7}" type="datetimeFigureOut">
              <a:rPr lang="zh-CN" altLang="en-US" smtClean="0"/>
              <a:t>2019-12-2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032D-EC43-41C5-89DA-864EBD308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3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4235-49B1-4AA2-A809-644817E80EB7}" type="datetimeFigureOut">
              <a:rPr lang="zh-CN" altLang="en-US" smtClean="0"/>
              <a:t>2019-12-2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032D-EC43-41C5-89DA-864EBD308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60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4235-49B1-4AA2-A809-644817E80EB7}" type="datetimeFigureOut">
              <a:rPr lang="zh-CN" altLang="en-US" smtClean="0"/>
              <a:t>2019-12-2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032D-EC43-41C5-89DA-864EBD308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90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4235-49B1-4AA2-A809-644817E80EB7}" type="datetimeFigureOut">
              <a:rPr lang="zh-CN" altLang="en-US" smtClean="0"/>
              <a:t>2019-12-2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032D-EC43-41C5-89DA-864EBD308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24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4235-49B1-4AA2-A809-644817E80EB7}" type="datetimeFigureOut">
              <a:rPr lang="zh-CN" altLang="en-US" smtClean="0"/>
              <a:t>2019-12-2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032D-EC43-41C5-89DA-864EBD308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19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4235-49B1-4AA2-A809-644817E80EB7}" type="datetimeFigureOut">
              <a:rPr lang="zh-CN" altLang="en-US" smtClean="0"/>
              <a:t>2019-12-2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032D-EC43-41C5-89DA-864EBD308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23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B4235-49B1-4AA2-A809-644817E80EB7}" type="datetimeFigureOut">
              <a:rPr lang="zh-CN" altLang="en-US" smtClean="0"/>
              <a:t>2019-12-2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2032D-EC43-41C5-89DA-864EBD308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756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7DF8E-5927-47A6-90A5-D3E0909F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68" y="917165"/>
            <a:ext cx="9906001" cy="251183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欧任翱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0E125B-9784-4EFF-90F7-E6A7116DB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3670300"/>
            <a:ext cx="9904505" cy="1140644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求识学苑信息部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F972FF-D7CE-44A2-8944-9577CE04B1E1}"/>
              </a:ext>
            </a:extLst>
          </p:cNvPr>
          <p:cNvSpPr txBox="1"/>
          <p:nvPr/>
        </p:nvSpPr>
        <p:spPr>
          <a:xfrm>
            <a:off x="4121150" y="4595044"/>
            <a:ext cx="499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路漫漫其修远兮，吾将上下而求索。</a:t>
            </a:r>
            <a:r>
              <a:rPr lang="en-US" altLang="zh-CN" dirty="0"/>
              <a:t>——</a:t>
            </a:r>
            <a:r>
              <a:rPr lang="zh-CN" altLang="en-US" dirty="0"/>
              <a:t>屈子</a:t>
            </a:r>
          </a:p>
        </p:txBody>
      </p:sp>
    </p:spTree>
    <p:extLst>
      <p:ext uri="{BB962C8B-B14F-4D97-AF65-F5344CB8AC3E}">
        <p14:creationId xmlns:p14="http://schemas.microsoft.com/office/powerpoint/2010/main" val="85227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94551-0233-4021-B141-093F8EBE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1C810-658A-4856-B295-7A894D85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BIGBANG</a:t>
            </a:r>
            <a:r>
              <a:rPr lang="zh-CN" altLang="en-US" dirty="0"/>
              <a:t>权志龙（</a:t>
            </a:r>
            <a:r>
              <a:rPr lang="en-US" altLang="zh-CN" dirty="0"/>
              <a:t>6</a:t>
            </a:r>
            <a:r>
              <a:rPr lang="zh-CN" altLang="en-US" dirty="0"/>
              <a:t>号）</a:t>
            </a:r>
            <a:r>
              <a:rPr lang="en-US" altLang="zh-CN" dirty="0"/>
              <a:t>		</a:t>
            </a:r>
            <a:r>
              <a:rPr lang="zh-CN" altLang="en-US" dirty="0"/>
              <a:t>关晓彤（</a:t>
            </a:r>
            <a:r>
              <a:rPr lang="en-US" altLang="zh-CN" dirty="0"/>
              <a:t>7</a:t>
            </a:r>
            <a:r>
              <a:rPr lang="zh-CN" altLang="en-US" dirty="0"/>
              <a:t>号）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男神（</a:t>
            </a:r>
            <a:r>
              <a:rPr lang="en-US" altLang="zh-CN" dirty="0"/>
              <a:t>8</a:t>
            </a:r>
            <a:r>
              <a:rPr lang="zh-CN" altLang="en-US" dirty="0"/>
              <a:t>号）</a:t>
            </a:r>
            <a:r>
              <a:rPr lang="en-US" altLang="zh-CN" dirty="0"/>
              <a:t>			</a:t>
            </a:r>
            <a:r>
              <a:rPr lang="zh-CN" altLang="en-US" dirty="0"/>
              <a:t>成龙大哥（</a:t>
            </a:r>
            <a:r>
              <a:rPr lang="en-US" altLang="zh-CN" dirty="0"/>
              <a:t>9</a:t>
            </a:r>
            <a:r>
              <a:rPr lang="zh-CN" altLang="en-US" dirty="0"/>
              <a:t>号）</a:t>
            </a:r>
            <a:r>
              <a:rPr lang="en-US" altLang="zh-CN" dirty="0"/>
              <a:t>	</a:t>
            </a:r>
            <a:r>
              <a:rPr lang="zh-CN" altLang="en-US" dirty="0"/>
              <a:t>杨幂（</a:t>
            </a:r>
            <a:r>
              <a:rPr lang="en-US" altLang="zh-CN" dirty="0"/>
              <a:t>10</a:t>
            </a:r>
            <a:r>
              <a:rPr lang="zh-CN" altLang="en-US" dirty="0"/>
              <a:t>号）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E844B6-EF84-4631-A37E-8EFE97EEC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805190"/>
            <a:ext cx="3609524" cy="11238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B8E750-F357-4147-8F7F-78B65F34B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45" y="2805190"/>
            <a:ext cx="3276190" cy="12476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3BC2E0-6D5C-4C77-80D2-8D87E6C9C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2" y="4429296"/>
            <a:ext cx="2980952" cy="1361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86259D-7A47-404F-A1FB-9DA6B705D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581" y="4429296"/>
            <a:ext cx="2695238" cy="14666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2FF1A3-B346-48E3-B6AF-CA749D53F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1533" y="4418191"/>
            <a:ext cx="3095238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4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27505C0-B5D4-4DFF-AA45-03BC1B89A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148047"/>
            <a:ext cx="4390476" cy="45619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7F8AB20-6FFD-488A-8DB5-3995F2EA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究竟谁的粉丝数最多呢？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182A45-C7FA-478C-A554-AF7C82A9F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891" y="1754188"/>
            <a:ext cx="5814358" cy="18018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B2774C-821A-4F54-BA3D-99E3A23FC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93" y="2676364"/>
            <a:ext cx="11525570" cy="35417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052AF0-61A8-49A7-929B-637F42976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5101" y="363712"/>
            <a:ext cx="4780952" cy="2780952"/>
          </a:xfrm>
          <a:prstGeom prst="rect">
            <a:avLst/>
          </a:prstGeom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9D493F70-7800-4B1E-827D-F5DE4674A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09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CE4BE-6E38-4CD7-9687-8F0D5858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互联网公司华山论剑（排序）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61E06-88B5-4E57-8B46-492235AFA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9261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给</a:t>
            </a:r>
            <a:r>
              <a:rPr lang="en-US" altLang="zh-CN" dirty="0"/>
              <a:t>9</a:t>
            </a:r>
            <a:r>
              <a:rPr lang="zh-CN" altLang="en-US" dirty="0"/>
              <a:t>家互联网公司按市值排序，并由大到小输出公司市值（单位：亿元人民币）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腾讯控股</a:t>
            </a:r>
            <a:r>
              <a:rPr lang="en-US" altLang="zh-CN" dirty="0"/>
              <a:t>	</a:t>
            </a:r>
            <a:r>
              <a:rPr lang="zh-CN" altLang="en-US" dirty="0"/>
              <a:t>百度</a:t>
            </a:r>
            <a:r>
              <a:rPr lang="en-US" altLang="zh-CN" dirty="0"/>
              <a:t>		</a:t>
            </a:r>
            <a:r>
              <a:rPr lang="zh-CN" altLang="en-US" dirty="0"/>
              <a:t>阿里巴巴集团</a:t>
            </a:r>
            <a:r>
              <a:rPr lang="en-US" altLang="zh-CN" dirty="0"/>
              <a:t>		</a:t>
            </a:r>
            <a:r>
              <a:rPr lang="zh-CN" altLang="en-US" dirty="0"/>
              <a:t>美团点评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2.9</a:t>
            </a:r>
            <a:r>
              <a:rPr lang="zh-CN" altLang="en-US" dirty="0"/>
              <a:t>万</a:t>
            </a:r>
            <a:r>
              <a:rPr lang="en-US" altLang="zh-CN" dirty="0"/>
              <a:t>		 2913		3.78</a:t>
            </a:r>
            <a:r>
              <a:rPr lang="zh-CN" altLang="en-US" dirty="0"/>
              <a:t>万</a:t>
            </a:r>
            <a:r>
              <a:rPr lang="en-US" altLang="zh-CN" dirty="0"/>
              <a:t>			5543	</a:t>
            </a:r>
          </a:p>
          <a:p>
            <a:pPr marL="0" indent="0">
              <a:buNone/>
            </a:pPr>
            <a:r>
              <a:rPr lang="zh-CN" altLang="en-US" dirty="0"/>
              <a:t>拼多多</a:t>
            </a:r>
            <a:r>
              <a:rPr lang="en-US" altLang="zh-CN" dirty="0"/>
              <a:t>		</a:t>
            </a:r>
            <a:r>
              <a:rPr lang="zh-CN" altLang="en-US" dirty="0"/>
              <a:t>网易</a:t>
            </a:r>
            <a:r>
              <a:rPr lang="en-US" altLang="zh-CN" dirty="0"/>
              <a:t>		</a:t>
            </a:r>
            <a:r>
              <a:rPr lang="zh-CN" altLang="en-US" dirty="0"/>
              <a:t>小米集团</a:t>
            </a:r>
            <a:r>
              <a:rPr lang="en-US" altLang="zh-CN" dirty="0"/>
              <a:t>	</a:t>
            </a:r>
            <a:r>
              <a:rPr lang="zh-CN" altLang="en-US" dirty="0"/>
              <a:t>腾讯音乐</a:t>
            </a:r>
            <a:r>
              <a:rPr lang="en-US" altLang="zh-CN" dirty="0"/>
              <a:t>	</a:t>
            </a:r>
            <a:r>
              <a:rPr lang="zh-CN" altLang="en-US" dirty="0"/>
              <a:t>京东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2933		2901		1977		1430		3406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1600" dirty="0"/>
              <a:t>数据来自：</a:t>
            </a:r>
            <a:r>
              <a:rPr lang="en-US" altLang="zh-CN" sz="1600" dirty="0"/>
              <a:t> http://www.sohu.com/a/357187268_100106891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6CF120-B568-4966-B687-E34AD72E1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55" y="564265"/>
            <a:ext cx="5466667" cy="56666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B9D4F2-5D7A-4AF7-A1C3-989726799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756" y="1120305"/>
            <a:ext cx="6041009" cy="36406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A0F45D-8A22-4B33-9498-A85FB9176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664" y="618518"/>
            <a:ext cx="6332436" cy="55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9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9568C-877D-4FE2-8C40-F3F341E8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C0B24-0F8B-4315-8B51-59D6BAF2E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二维数组定义的一般形式为</a:t>
            </a:r>
          </a:p>
          <a:p>
            <a:pPr>
              <a:buNone/>
            </a:pPr>
            <a:r>
              <a:rPr lang="en-US" altLang="zh-CN" dirty="0"/>
              <a:t>  </a:t>
            </a:r>
            <a:r>
              <a:rPr lang="zh-CN" altLang="zh-CN" dirty="0"/>
              <a:t>类型符 数组名</a:t>
            </a:r>
            <a:r>
              <a:rPr lang="en-US" altLang="zh-CN" dirty="0"/>
              <a:t>[</a:t>
            </a:r>
            <a:r>
              <a:rPr lang="zh-CN" altLang="zh-CN" dirty="0"/>
              <a:t>常量表达式</a:t>
            </a:r>
            <a:r>
              <a:rPr lang="en-US" altLang="zh-CN" dirty="0"/>
              <a:t>][</a:t>
            </a:r>
            <a:r>
              <a:rPr lang="zh-CN" altLang="zh-CN" dirty="0"/>
              <a:t>常量表达式</a:t>
            </a:r>
            <a:r>
              <a:rPr lang="en-US" altLang="zh-CN" dirty="0"/>
              <a:t>];</a:t>
            </a:r>
          </a:p>
          <a:p>
            <a:pPr>
              <a:buNone/>
            </a:pPr>
            <a:r>
              <a:rPr lang="zh-CN" altLang="en-US" dirty="0"/>
              <a:t>      如：</a:t>
            </a:r>
            <a:r>
              <a:rPr lang="en-US" altLang="zh-CN" dirty="0"/>
              <a:t>float a[3][4],b[5][10];</a:t>
            </a:r>
          </a:p>
          <a:p>
            <a:r>
              <a:rPr lang="zh-CN" altLang="zh-CN" dirty="0"/>
              <a:t>二维数组可被看作是一种特殊的一维数组：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它的元素又是一个一维数组</a:t>
            </a:r>
            <a:endParaRPr lang="en-US" altLang="zh-CN" dirty="0"/>
          </a:p>
          <a:p>
            <a:r>
              <a:rPr lang="zh-CN" altLang="zh-CN" dirty="0"/>
              <a:t>例如，把</a:t>
            </a:r>
            <a:r>
              <a:rPr lang="en-US" altLang="zh-CN" dirty="0"/>
              <a:t>a</a:t>
            </a:r>
            <a:r>
              <a:rPr lang="zh-CN" altLang="zh-CN" dirty="0"/>
              <a:t>看作是一个一维数组，它有</a:t>
            </a:r>
            <a:r>
              <a:rPr lang="en-US" altLang="zh-CN" dirty="0"/>
              <a:t>3</a:t>
            </a:r>
            <a:r>
              <a:rPr lang="zh-CN" altLang="zh-CN" dirty="0"/>
              <a:t>个元素：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a[0]</a:t>
            </a:r>
            <a:r>
              <a:rPr lang="zh-CN" altLang="zh-CN" dirty="0"/>
              <a:t>、</a:t>
            </a:r>
            <a:r>
              <a:rPr lang="en-US" altLang="zh-CN" dirty="0"/>
              <a:t>a[1]</a:t>
            </a:r>
            <a:r>
              <a:rPr lang="zh-CN" altLang="zh-CN" dirty="0"/>
              <a:t>、</a:t>
            </a:r>
            <a:r>
              <a:rPr lang="en-US" altLang="zh-CN" dirty="0"/>
              <a:t>a[2]</a:t>
            </a:r>
            <a:endParaRPr lang="zh-CN" altLang="zh-CN" dirty="0"/>
          </a:p>
          <a:p>
            <a:r>
              <a:rPr lang="zh-CN" altLang="zh-CN" dirty="0"/>
              <a:t>每个元素又是一个包含</a:t>
            </a:r>
            <a:r>
              <a:rPr lang="en-US" altLang="zh-CN" dirty="0"/>
              <a:t>4</a:t>
            </a:r>
            <a:r>
              <a:rPr lang="zh-CN" altLang="zh-CN" dirty="0"/>
              <a:t>个元素的一维数组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3BD2CD-FD32-4547-93B6-05B65E9E2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757" y="2971895"/>
            <a:ext cx="5514286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E1A87-E1E0-46AB-B84C-448E1FA3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引用二维数组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E022B-BE18-4275-9B74-63EFD2200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二维数组元素的表示形式为</a:t>
            </a:r>
            <a:r>
              <a:rPr lang="zh-CN" altLang="en-US" dirty="0"/>
              <a:t>：</a:t>
            </a:r>
            <a:endParaRPr lang="zh-CN" altLang="zh-CN" dirty="0"/>
          </a:p>
          <a:p>
            <a:pPr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数组名［下标］［下标］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</a:t>
            </a:r>
          </a:p>
          <a:p>
            <a:r>
              <a:rPr lang="en-US" altLang="zh-CN" dirty="0"/>
              <a:t>b[1][2]=a[2][3]/2    </a:t>
            </a:r>
            <a:r>
              <a:rPr lang="zh-CN" altLang="en-US" dirty="0">
                <a:solidFill>
                  <a:srgbClr val="FF0000"/>
                </a:solidFill>
              </a:rPr>
              <a:t>合法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m;i</a:t>
            </a:r>
            <a:r>
              <a:rPr lang="en-US" altLang="zh-CN" dirty="0"/>
              <a:t>++)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%</a:t>
            </a:r>
            <a:r>
              <a:rPr lang="en-US" altLang="zh-CN" dirty="0" err="1"/>
              <a:t>d,%d</a:t>
            </a:r>
            <a:r>
              <a:rPr lang="en-US" altLang="zh-CN" dirty="0"/>
              <a:t>\</a:t>
            </a:r>
            <a:r>
              <a:rPr lang="en-US" altLang="zh-CN" dirty="0" err="1"/>
              <a:t>n</a:t>
            </a:r>
            <a:r>
              <a:rPr lang="en-US" altLang="zh-CN" dirty="0" err="1">
                <a:latin typeface="Arial" panose="020B0604020202020204" pitchFamily="34" charset="0"/>
              </a:rPr>
              <a:t>”</a:t>
            </a:r>
            <a:r>
              <a:rPr lang="en-US" altLang="zh-CN" dirty="0" err="1"/>
              <a:t>,a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][0],a[0][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r>
              <a:rPr lang="zh-CN" altLang="en-US" dirty="0">
                <a:solidFill>
                  <a:srgbClr val="FF0000"/>
                </a:solidFill>
              </a:rPr>
              <a:t>合法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582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384C2-C137-4056-961C-0823DCB4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二维数组的初始化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4FD37-81B0-4CB6-9DC1-117FE984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806" y="2249486"/>
            <a:ext cx="10717211" cy="412750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sz="3400" dirty="0"/>
              <a:t>int a[3][4]={{1,2,3,4},{5,6,7,8},</a:t>
            </a:r>
          </a:p>
          <a:p>
            <a:pPr>
              <a:buNone/>
            </a:pPr>
            <a:r>
              <a:rPr lang="en-US" altLang="zh-CN" sz="3400" dirty="0"/>
              <a:t>                      {9,10,11,12}};</a:t>
            </a:r>
          </a:p>
          <a:p>
            <a:pPr>
              <a:buNone/>
            </a:pPr>
            <a:r>
              <a:rPr lang="en-US" altLang="zh-CN" sz="3400" dirty="0">
                <a:solidFill>
                  <a:srgbClr val="FFFF00"/>
                </a:solidFill>
              </a:rPr>
              <a:t>int a[3][4]={1,2,3,4,5,6,7,8,9,10,11,12};</a:t>
            </a:r>
          </a:p>
          <a:p>
            <a:pPr>
              <a:buNone/>
            </a:pPr>
            <a:r>
              <a:rPr lang="en-US" altLang="zh-CN" sz="3400" dirty="0">
                <a:solidFill>
                  <a:srgbClr val="FFC000"/>
                </a:solidFill>
              </a:rPr>
              <a:t>int a[3][4]={{1},{5},{9}};</a:t>
            </a:r>
            <a:r>
              <a:rPr lang="zh-CN" altLang="en-US" sz="3400" dirty="0">
                <a:solidFill>
                  <a:srgbClr val="FFC000"/>
                </a:solidFill>
              </a:rPr>
              <a:t>等价于</a:t>
            </a:r>
            <a:endParaRPr lang="en-US" altLang="zh-CN" sz="3400" dirty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altLang="zh-CN" sz="3400" dirty="0">
                <a:solidFill>
                  <a:srgbClr val="FFC000"/>
                </a:solidFill>
              </a:rPr>
              <a:t>int a[3][4]={{1,0,0,0},{5,0,0,0},</a:t>
            </a:r>
          </a:p>
          <a:p>
            <a:pPr>
              <a:buNone/>
            </a:pPr>
            <a:r>
              <a:rPr lang="en-US" altLang="zh-CN" sz="3400" dirty="0">
                <a:solidFill>
                  <a:srgbClr val="FFC000"/>
                </a:solidFill>
              </a:rPr>
              <a:t>                                      {9,0,0,0}};</a:t>
            </a:r>
          </a:p>
          <a:p>
            <a:pPr>
              <a:buNone/>
            </a:pPr>
            <a:r>
              <a:rPr lang="en-US" altLang="zh-CN" sz="3400" dirty="0"/>
              <a:t>int a[3][4]={{1},{5,6}};</a:t>
            </a:r>
            <a:r>
              <a:rPr lang="zh-CN" altLang="en-US" sz="3400" dirty="0"/>
              <a:t>相当于</a:t>
            </a:r>
            <a:endParaRPr lang="en-US" altLang="zh-CN" sz="3400" dirty="0"/>
          </a:p>
          <a:p>
            <a:pPr>
              <a:buNone/>
            </a:pPr>
            <a:r>
              <a:rPr lang="en-US" altLang="zh-CN" sz="3400" dirty="0"/>
              <a:t>int a[3][4]={{1},{5,6},{0}};</a:t>
            </a:r>
            <a:endParaRPr lang="zh-CN" altLang="zh-CN" sz="3400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3DCBA2-0C68-443D-88F3-0EF723301E8B}"/>
              </a:ext>
            </a:extLst>
          </p:cNvPr>
          <p:cNvSpPr txBox="1"/>
          <p:nvPr/>
        </p:nvSpPr>
        <p:spPr>
          <a:xfrm>
            <a:off x="6221410" y="2249486"/>
            <a:ext cx="541020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int a[3][4]={1,2,3,4,5,6,7,8,9,10,11,12};</a:t>
            </a:r>
            <a:endParaRPr lang="zh-CN" altLang="zh-CN" sz="2400" dirty="0"/>
          </a:p>
          <a:p>
            <a:r>
              <a:rPr lang="zh-CN" altLang="zh-CN" sz="2400" dirty="0">
                <a:solidFill>
                  <a:srgbClr val="FFFF00"/>
                </a:solidFill>
              </a:rPr>
              <a:t>等价</a:t>
            </a:r>
            <a:r>
              <a:rPr lang="zh-CN" altLang="en-US" sz="2400" dirty="0">
                <a:solidFill>
                  <a:srgbClr val="FFFF00"/>
                </a:solidFill>
              </a:rPr>
              <a:t>于</a:t>
            </a:r>
            <a:r>
              <a:rPr lang="zh-CN" altLang="zh-CN" sz="2400" dirty="0">
                <a:solidFill>
                  <a:srgbClr val="FFFF00"/>
                </a:solidFill>
              </a:rPr>
              <a:t>：</a:t>
            </a:r>
          </a:p>
          <a:p>
            <a:r>
              <a:rPr lang="en-US" altLang="zh-CN" sz="2400" dirty="0"/>
              <a:t>int a[ ][4]={1,2,3,4,5,6,7,8,9,10,11,12};</a:t>
            </a:r>
          </a:p>
          <a:p>
            <a:endParaRPr lang="en-US" altLang="zh-CN" sz="2400" dirty="0"/>
          </a:p>
          <a:p>
            <a:r>
              <a:rPr lang="en-US" altLang="zh-CN" sz="2400" dirty="0"/>
              <a:t>int a[][4]={{0,0,3},{ },{0,10}};</a:t>
            </a:r>
            <a:r>
              <a:rPr lang="zh-CN" altLang="en-US" sz="2400" dirty="0">
                <a:solidFill>
                  <a:srgbClr val="FFFF00"/>
                </a:solidFill>
              </a:rPr>
              <a:t>合法</a:t>
            </a:r>
            <a:endParaRPr lang="zh-CN" altLang="zh-CN" sz="2400" dirty="0">
              <a:solidFill>
                <a:srgbClr val="FFFF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982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97CBD-2191-4DB8-BAB8-5EC923E2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9708"/>
            <a:ext cx="9905998" cy="147857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将一个二维数组行和列的元素互换，存到另一个二维数组中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C795268-8C1A-49C4-8BCE-0FB218759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082" y="1377084"/>
            <a:ext cx="4171429" cy="24571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F11EF3-A108-4B66-9EE4-5F0053227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959" y="4144244"/>
            <a:ext cx="2114286" cy="22666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0C0E94-A6AD-4809-B25D-681916E74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517" y="1377084"/>
            <a:ext cx="3590476" cy="24857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BC4FFE-B586-4627-9E2D-D797FDD97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612" y="4144244"/>
            <a:ext cx="2314286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83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0E640-748D-4B38-BCC3-E6EBC3B0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5F7E0C-5B31-423D-B1E4-843A990F9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3602" y="2097088"/>
            <a:ext cx="4323809" cy="18857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E524177-9C9E-4B7E-8276-B5A69F5B1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618518"/>
            <a:ext cx="5380952" cy="5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17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D7976-6715-443C-8705-3EF9BFC4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Verdana" panose="020B0604030504040204" pitchFamily="34" charset="0"/>
                <a:sym typeface="+mn-ea"/>
              </a:rPr>
              <a:t>2.</a:t>
            </a:r>
            <a:r>
              <a:rPr lang="zh-CN" altLang="en-US" dirty="0">
                <a:latin typeface="Verdana" panose="020B0604030504040204" pitchFamily="34" charset="0"/>
                <a:sym typeface="+mn-ea"/>
              </a:rPr>
              <a:t>已知一个</a:t>
            </a:r>
            <a:r>
              <a:rPr lang="en-US" altLang="zh-CN" dirty="0">
                <a:latin typeface="Verdana" panose="020B0604030504040204" pitchFamily="34" charset="0"/>
                <a:sym typeface="+mn-ea"/>
              </a:rPr>
              <a:t>3</a:t>
            </a:r>
            <a:r>
              <a:rPr lang="zh-CN" altLang="en-US" dirty="0">
                <a:latin typeface="Verdana" panose="020B0604030504040204" pitchFamily="34" charset="0"/>
                <a:sym typeface="+mn-ea"/>
              </a:rPr>
              <a:t>行</a:t>
            </a:r>
            <a:r>
              <a:rPr lang="en-US" altLang="zh-CN" dirty="0">
                <a:latin typeface="Verdana" panose="020B0604030504040204" pitchFamily="34" charset="0"/>
                <a:sym typeface="+mn-ea"/>
              </a:rPr>
              <a:t>3</a:t>
            </a:r>
            <a:r>
              <a:rPr lang="zh-CN" altLang="en-US" dirty="0">
                <a:latin typeface="Verdana" panose="020B0604030504040204" pitchFamily="34" charset="0"/>
                <a:sym typeface="+mn-ea"/>
              </a:rPr>
              <a:t>列的二维数组，从键盘输入一个合法的行号</a:t>
            </a:r>
            <a:r>
              <a:rPr lang="en-US" altLang="zh-CN" dirty="0">
                <a:latin typeface="Verdana" panose="020B0604030504040204" pitchFamily="34" charset="0"/>
                <a:sym typeface="+mn-ea"/>
              </a:rPr>
              <a:t>row</a:t>
            </a:r>
            <a:r>
              <a:rPr lang="zh-CN" altLang="en-US" dirty="0">
                <a:latin typeface="Verdana" panose="020B0604030504040204" pitchFamily="34" charset="0"/>
                <a:sym typeface="+mn-ea"/>
              </a:rPr>
              <a:t>和列号</a:t>
            </a:r>
            <a:r>
              <a:rPr lang="en-US" altLang="zh-CN" dirty="0">
                <a:latin typeface="Verdana" panose="020B0604030504040204" pitchFamily="34" charset="0"/>
                <a:sym typeface="+mn-ea"/>
              </a:rPr>
              <a:t>col</a:t>
            </a:r>
            <a:r>
              <a:rPr lang="zh-CN" altLang="en-US" dirty="0">
                <a:latin typeface="Verdana" panose="020B0604030504040204" pitchFamily="34" charset="0"/>
                <a:sym typeface="+mn-ea"/>
              </a:rPr>
              <a:t>，分别找出第</a:t>
            </a:r>
            <a:r>
              <a:rPr lang="en-US" altLang="zh-CN" dirty="0">
                <a:latin typeface="Verdana" panose="020B0604030504040204" pitchFamily="34" charset="0"/>
                <a:sym typeface="+mn-ea"/>
              </a:rPr>
              <a:t>row</a:t>
            </a:r>
            <a:r>
              <a:rPr lang="zh-CN" altLang="en-US" dirty="0">
                <a:latin typeface="Verdana" panose="020B0604030504040204" pitchFamily="34" charset="0"/>
                <a:sym typeface="+mn-ea"/>
              </a:rPr>
              <a:t>行中最大的元素值，和第</a:t>
            </a:r>
            <a:r>
              <a:rPr lang="en-US" altLang="zh-CN" dirty="0">
                <a:latin typeface="Verdana" panose="020B0604030504040204" pitchFamily="34" charset="0"/>
                <a:sym typeface="+mn-ea"/>
              </a:rPr>
              <a:t>col</a:t>
            </a:r>
            <a:r>
              <a:rPr lang="zh-CN" altLang="en-US" dirty="0">
                <a:latin typeface="Verdana" panose="020B0604030504040204" pitchFamily="34" charset="0"/>
                <a:sym typeface="+mn-ea"/>
              </a:rPr>
              <a:t>列最小的元素值。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A6439-9EC2-495E-BD48-900499739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133	64	42</a:t>
            </a:r>
          </a:p>
          <a:p>
            <a:r>
              <a:rPr lang="en-US" altLang="zh-CN" dirty="0"/>
              <a:t>51	53	57</a:t>
            </a:r>
          </a:p>
          <a:p>
            <a:r>
              <a:rPr lang="en-US" altLang="zh-CN" dirty="0"/>
              <a:t>21	31	36</a:t>
            </a:r>
          </a:p>
          <a:p>
            <a:pPr marL="3657600" lvl="8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C0AC5B-7FCA-4340-A33C-04B8FCC582A6}"/>
              </a:ext>
            </a:extLst>
          </p:cNvPr>
          <p:cNvSpPr txBox="1"/>
          <p:nvPr/>
        </p:nvSpPr>
        <p:spPr>
          <a:xfrm rot="10800000" flipH="1" flipV="1">
            <a:off x="5739100" y="4038508"/>
            <a:ext cx="4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武汉军运会部分奖牌数据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D8D43BA-C580-403F-842D-9B1EC214E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711" y="2325804"/>
            <a:ext cx="3647619" cy="15904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7F39264-F808-44AF-8944-66C78AAC4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14" y="42780"/>
            <a:ext cx="6638095" cy="674285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C12EB68-7E02-4742-8697-87C9B07F1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471" y="4038508"/>
            <a:ext cx="4742857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1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EEA68-E2D0-4442-906F-FED90D75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A5946-F3A1-4CB4-8B00-F2BD8394D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用来存放</a:t>
            </a:r>
            <a:r>
              <a:rPr lang="zh-CN" altLang="zh-CN" dirty="0">
                <a:solidFill>
                  <a:srgbClr val="FF0000"/>
                </a:solidFill>
              </a:rPr>
              <a:t>字符数据</a:t>
            </a:r>
            <a:r>
              <a:rPr lang="zh-CN" altLang="zh-CN" dirty="0"/>
              <a:t>的数组是字符数组</a:t>
            </a:r>
            <a:endParaRPr lang="en-US" altLang="zh-CN" dirty="0"/>
          </a:p>
          <a:p>
            <a:r>
              <a:rPr lang="zh-CN" altLang="zh-CN" dirty="0"/>
              <a:t>字符数组中的</a:t>
            </a:r>
            <a:r>
              <a:rPr lang="zh-CN" altLang="zh-CN" dirty="0">
                <a:solidFill>
                  <a:srgbClr val="FF0000"/>
                </a:solidFill>
              </a:rPr>
              <a:t>一个元素存放一个字符</a:t>
            </a:r>
          </a:p>
          <a:p>
            <a:r>
              <a:rPr lang="zh-CN" altLang="zh-CN" dirty="0"/>
              <a:t>定义字符数组的方法与定义数值型数组的方法类似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6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C2CE1-9FB2-4A84-95CC-8FDC3CB82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两个数排序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B89140-8CC7-42AD-AF7E-DE2853E1F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12" y="5932487"/>
            <a:ext cx="9905999" cy="3541714"/>
          </a:xfrm>
        </p:spPr>
        <p:txBody>
          <a:bodyPr/>
          <a:lstStyle/>
          <a:p>
            <a:r>
              <a:rPr lang="zh-CN" altLang="en-US" dirty="0"/>
              <a:t>思考：如果是</a:t>
            </a:r>
            <a:r>
              <a:rPr lang="en-US" altLang="zh-CN" dirty="0"/>
              <a:t>10</a:t>
            </a:r>
            <a:r>
              <a:rPr lang="zh-CN" altLang="en-US" dirty="0"/>
              <a:t>个数、</a:t>
            </a:r>
            <a:r>
              <a:rPr lang="en-US" altLang="zh-CN" dirty="0"/>
              <a:t>100</a:t>
            </a:r>
            <a:r>
              <a:rPr lang="zh-CN" altLang="en-US" dirty="0"/>
              <a:t>个数、</a:t>
            </a:r>
            <a:r>
              <a:rPr lang="en-US" altLang="zh-CN" dirty="0"/>
              <a:t>1000</a:t>
            </a:r>
            <a:r>
              <a:rPr lang="zh-CN" altLang="en-US" dirty="0"/>
              <a:t>个数，还能这样做吗？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993E80-CA1A-426C-B1E2-6F4E6F43A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90938"/>
            <a:ext cx="6866667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8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6D995-6AED-4632-8084-65E4ED27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定义字符数组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D8E54-28CE-4389-B633-80CC74E1A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9905999" cy="41656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/>
              <a:t>char c[10];</a:t>
            </a:r>
            <a:endParaRPr lang="zh-CN" altLang="zh-CN" dirty="0"/>
          </a:p>
          <a:p>
            <a:pPr>
              <a:buNone/>
            </a:pPr>
            <a:r>
              <a:rPr lang="en-US" altLang="zh-CN" dirty="0"/>
              <a:t>c[0]=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I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;   c[1]=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 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c[2]=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a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;   c[3]=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m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c[4]=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  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;   c[5]=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h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; </a:t>
            </a:r>
          </a:p>
          <a:p>
            <a:pPr>
              <a:buNone/>
            </a:pPr>
            <a:r>
              <a:rPr lang="en-US" altLang="zh-CN" dirty="0"/>
              <a:t>c[6]=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a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;  c[7]=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p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; </a:t>
            </a:r>
          </a:p>
          <a:p>
            <a:pPr>
              <a:buNone/>
            </a:pPr>
            <a:r>
              <a:rPr lang="en-US" altLang="zh-CN" dirty="0"/>
              <a:t>c[8]=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p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;  c[9]=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y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352AA1-BC49-4C12-8F37-03AD734FD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980" y="5067390"/>
            <a:ext cx="6179343" cy="104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24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65758-97AC-4B3C-B784-A77A97C2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字符数组的初始化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5A9FDE-64BD-4F7C-8BCA-48FCB109B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char c[10]={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I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,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 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,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 err="1"/>
              <a:t>a</a:t>
            </a:r>
            <a:r>
              <a:rPr lang="en-US" altLang="zh-CN" dirty="0" err="1">
                <a:latin typeface="Arial" panose="020B0604020202020204" pitchFamily="34" charset="0"/>
              </a:rPr>
              <a:t>’</a:t>
            </a:r>
            <a:r>
              <a:rPr lang="en-US" altLang="zh-CN" dirty="0" err="1"/>
              <a:t>,</a:t>
            </a:r>
            <a:r>
              <a:rPr lang="en-US" altLang="zh-CN" dirty="0" err="1">
                <a:latin typeface="Arial" panose="020B0604020202020204" pitchFamily="34" charset="0"/>
              </a:rPr>
              <a:t>’</a:t>
            </a:r>
            <a:r>
              <a:rPr lang="en-US" altLang="zh-CN" dirty="0" err="1"/>
              <a:t>m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,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 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,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 err="1"/>
              <a:t>h</a:t>
            </a:r>
            <a:r>
              <a:rPr lang="en-US" altLang="zh-CN" dirty="0" err="1">
                <a:latin typeface="Arial" panose="020B0604020202020204" pitchFamily="34" charset="0"/>
              </a:rPr>
              <a:t>’</a:t>
            </a:r>
            <a:r>
              <a:rPr lang="en-US" altLang="zh-CN" dirty="0" err="1"/>
              <a:t>,</a:t>
            </a:r>
            <a:r>
              <a:rPr lang="en-US" altLang="zh-CN" dirty="0" err="1">
                <a:latin typeface="Arial" panose="020B0604020202020204" pitchFamily="34" charset="0"/>
              </a:rPr>
              <a:t>’</a:t>
            </a:r>
            <a:r>
              <a:rPr lang="en-US" altLang="zh-CN" dirty="0" err="1"/>
              <a:t>a</a:t>
            </a:r>
            <a:r>
              <a:rPr lang="en-US" altLang="zh-CN" dirty="0" err="1">
                <a:latin typeface="Arial" panose="020B0604020202020204" pitchFamily="34" charset="0"/>
              </a:rPr>
              <a:t>’</a:t>
            </a:r>
            <a:r>
              <a:rPr lang="en-US" altLang="zh-CN" dirty="0" err="1"/>
              <a:t>,</a:t>
            </a:r>
            <a:r>
              <a:rPr lang="en-US" altLang="zh-CN" dirty="0" err="1">
                <a:latin typeface="Arial" panose="020B0604020202020204" pitchFamily="34" charset="0"/>
              </a:rPr>
              <a:t>’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Arial" panose="020B0604020202020204" pitchFamily="34" charset="0"/>
              </a:rPr>
              <a:t>’</a:t>
            </a:r>
            <a:r>
              <a:rPr lang="en-US" altLang="zh-CN" dirty="0" err="1"/>
              <a:t>,</a:t>
            </a:r>
            <a:r>
              <a:rPr lang="en-US" altLang="zh-CN" dirty="0" err="1">
                <a:latin typeface="Arial" panose="020B0604020202020204" pitchFamily="34" charset="0"/>
              </a:rPr>
              <a:t>’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Arial" panose="020B0604020202020204" pitchFamily="34" charset="0"/>
              </a:rPr>
              <a:t>’</a:t>
            </a:r>
            <a:r>
              <a:rPr lang="en-US" altLang="zh-CN" dirty="0" err="1"/>
              <a:t>,</a:t>
            </a:r>
            <a:r>
              <a:rPr lang="en-US" altLang="zh-CN" dirty="0" err="1">
                <a:latin typeface="Arial" panose="020B0604020202020204" pitchFamily="34" charset="0"/>
              </a:rPr>
              <a:t>’</a:t>
            </a:r>
            <a:r>
              <a:rPr lang="en-US" altLang="zh-CN" dirty="0" err="1"/>
              <a:t>y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};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char c[10]={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c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,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 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,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 err="1"/>
              <a:t>p</a:t>
            </a:r>
            <a:r>
              <a:rPr lang="en-US" altLang="zh-CN" dirty="0" err="1">
                <a:latin typeface="Arial" panose="020B0604020202020204" pitchFamily="34" charset="0"/>
              </a:rPr>
              <a:t>’</a:t>
            </a:r>
            <a:r>
              <a:rPr lang="en-US" altLang="zh-CN" dirty="0" err="1"/>
              <a:t>,</a:t>
            </a:r>
            <a:r>
              <a:rPr lang="en-US" altLang="zh-CN" dirty="0" err="1">
                <a:latin typeface="Arial" panose="020B0604020202020204" pitchFamily="34" charset="0"/>
              </a:rPr>
              <a:t>’</a:t>
            </a:r>
            <a:r>
              <a:rPr lang="en-US" altLang="zh-CN" dirty="0" err="1"/>
              <a:t>r</a:t>
            </a:r>
            <a:r>
              <a:rPr lang="en-US" altLang="zh-CN" dirty="0" err="1">
                <a:latin typeface="Arial" panose="020B0604020202020204" pitchFamily="34" charset="0"/>
              </a:rPr>
              <a:t>’</a:t>
            </a:r>
            <a:r>
              <a:rPr lang="en-US" altLang="zh-CN" dirty="0" err="1"/>
              <a:t>,</a:t>
            </a:r>
            <a:r>
              <a:rPr lang="en-US" altLang="zh-CN" dirty="0" err="1">
                <a:latin typeface="Arial" panose="020B0604020202020204" pitchFamily="34" charset="0"/>
              </a:rPr>
              <a:t>’</a:t>
            </a:r>
            <a:r>
              <a:rPr lang="en-US" altLang="zh-CN" dirty="0" err="1"/>
              <a:t>o</a:t>
            </a:r>
            <a:r>
              <a:rPr lang="en-US" altLang="zh-CN" dirty="0" err="1">
                <a:latin typeface="Arial" panose="020B0604020202020204" pitchFamily="34" charset="0"/>
              </a:rPr>
              <a:t>’</a:t>
            </a:r>
            <a:r>
              <a:rPr lang="en-US" altLang="zh-CN" dirty="0" err="1"/>
              <a:t>,</a:t>
            </a:r>
            <a:r>
              <a:rPr lang="en-US" altLang="zh-CN" dirty="0" err="1">
                <a:latin typeface="Arial" panose="020B0604020202020204" pitchFamily="34" charset="0"/>
              </a:rPr>
              <a:t>’</a:t>
            </a:r>
            <a:r>
              <a:rPr lang="en-US" altLang="zh-CN" dirty="0" err="1"/>
              <a:t>g</a:t>
            </a:r>
            <a:r>
              <a:rPr lang="en-US" altLang="zh-CN" dirty="0" err="1">
                <a:latin typeface="Arial" panose="020B0604020202020204" pitchFamily="34" charset="0"/>
              </a:rPr>
              <a:t>’</a:t>
            </a:r>
            <a:r>
              <a:rPr lang="en-US" altLang="zh-CN" dirty="0" err="1"/>
              <a:t>,</a:t>
            </a:r>
            <a:r>
              <a:rPr lang="en-US" altLang="zh-CN" dirty="0" err="1">
                <a:latin typeface="Arial" panose="020B0604020202020204" pitchFamily="34" charset="0"/>
              </a:rPr>
              <a:t>’</a:t>
            </a:r>
            <a:r>
              <a:rPr lang="en-US" altLang="zh-CN" dirty="0" err="1"/>
              <a:t>r</a:t>
            </a:r>
            <a:r>
              <a:rPr lang="en-US" altLang="zh-CN" dirty="0" err="1">
                <a:latin typeface="Arial" panose="020B0604020202020204" pitchFamily="34" charset="0"/>
              </a:rPr>
              <a:t>’</a:t>
            </a:r>
            <a:r>
              <a:rPr lang="en-US" altLang="zh-CN" dirty="0" err="1"/>
              <a:t>,</a:t>
            </a:r>
            <a:r>
              <a:rPr lang="en-US" altLang="zh-CN" dirty="0" err="1">
                <a:latin typeface="Arial" panose="020B0604020202020204" pitchFamily="34" charset="0"/>
              </a:rPr>
              <a:t>’</a:t>
            </a:r>
            <a:r>
              <a:rPr lang="en-US" altLang="zh-CN" dirty="0" err="1"/>
              <a:t>a</a:t>
            </a:r>
            <a:r>
              <a:rPr lang="en-US" altLang="zh-CN" dirty="0" err="1">
                <a:latin typeface="Arial" panose="020B0604020202020204" pitchFamily="34" charset="0"/>
              </a:rPr>
              <a:t>’</a:t>
            </a:r>
            <a:r>
              <a:rPr lang="en-US" altLang="zh-CN" dirty="0" err="1"/>
              <a:t>,</a:t>
            </a:r>
            <a:r>
              <a:rPr lang="en-US" altLang="zh-CN" dirty="0" err="1">
                <a:latin typeface="Arial" panose="020B0604020202020204" pitchFamily="34" charset="0"/>
              </a:rPr>
              <a:t>’</a:t>
            </a:r>
            <a:r>
              <a:rPr lang="en-US" altLang="zh-CN" dirty="0" err="1"/>
              <a:t>m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};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244F03-1BFD-40B3-9930-6E300D61F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985" y="2908386"/>
            <a:ext cx="5535530" cy="8683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5D3C965-43C4-4EBF-8A80-6CEF379E0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555" y="4503780"/>
            <a:ext cx="5506960" cy="88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32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7B5D9-8114-42A2-99C5-3E360500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字符数组的初始化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D7C2F-B0C7-4944-96DF-E15DFC112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char diamond[5][5]={{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 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 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>
                <a:solidFill>
                  <a:srgbClr val="0000CC"/>
                </a:solidFill>
              </a:rPr>
              <a:t>*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},</a:t>
            </a:r>
          </a:p>
          <a:p>
            <a:pPr>
              <a:buNone/>
            </a:pPr>
            <a:r>
              <a:rPr lang="en-US" altLang="zh-CN" dirty="0"/>
              <a:t>                                {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 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>
                <a:solidFill>
                  <a:srgbClr val="0000CC"/>
                </a:solidFill>
              </a:rPr>
              <a:t>*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 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>
                <a:solidFill>
                  <a:srgbClr val="0000CC"/>
                </a:solidFill>
              </a:rPr>
              <a:t>*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},</a:t>
            </a:r>
          </a:p>
          <a:p>
            <a:pPr>
              <a:buNone/>
            </a:pPr>
            <a:r>
              <a:rPr lang="en-US" altLang="zh-CN" dirty="0"/>
              <a:t>                                {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>
                <a:solidFill>
                  <a:srgbClr val="0000CC"/>
                </a:solidFill>
              </a:rPr>
              <a:t>*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 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 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 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>
                <a:solidFill>
                  <a:srgbClr val="0000CC"/>
                </a:solidFill>
              </a:rPr>
              <a:t>*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},</a:t>
            </a:r>
          </a:p>
          <a:p>
            <a:pPr>
              <a:buNone/>
            </a:pPr>
            <a:r>
              <a:rPr lang="en-US" altLang="zh-CN" dirty="0"/>
              <a:t>                                 {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 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>
                <a:solidFill>
                  <a:srgbClr val="0000CC"/>
                </a:solidFill>
              </a:rPr>
              <a:t>*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 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>
                <a:solidFill>
                  <a:srgbClr val="0000CC"/>
                </a:solidFill>
              </a:rPr>
              <a:t>*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},</a:t>
            </a:r>
          </a:p>
          <a:p>
            <a:pPr>
              <a:buNone/>
            </a:pPr>
            <a:r>
              <a:rPr lang="en-US" altLang="zh-CN" dirty="0"/>
              <a:t>                                  {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 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’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’</a:t>
            </a:r>
            <a:r>
              <a:rPr lang="en-US" altLang="zh-CN" dirty="0">
                <a:solidFill>
                  <a:srgbClr val="0000CC"/>
                </a:solidFill>
              </a:rPr>
              <a:t>*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’</a:t>
            </a:r>
            <a:r>
              <a:rPr lang="en-US" altLang="zh-CN" dirty="0"/>
              <a:t>}  };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644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9BDD5-8277-48FF-85FA-9FD89EB9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字符数组的引用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3E08B-0F7A-4EC8-8322-C2E6E6DB5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举例：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59BB8E-76DC-43C7-9F2C-CB8A3B5FD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90" y="2470385"/>
            <a:ext cx="9247619" cy="37714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340AFC-D135-4CA9-9FAF-41C82B75E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924" y="2097088"/>
            <a:ext cx="7370572" cy="18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6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3ACF7-483C-46A6-843E-48D541BA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字符串和字符串结束的标志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B3D3C-15FE-4FAE-833D-9DD9F8B2C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C</a:t>
            </a:r>
            <a:r>
              <a:rPr lang="zh-CN" altLang="zh-CN" dirty="0"/>
              <a:t>语言中，是将字符串作为</a:t>
            </a:r>
            <a:r>
              <a:rPr lang="zh-CN" altLang="zh-CN" dirty="0">
                <a:solidFill>
                  <a:srgbClr val="0000CC"/>
                </a:solidFill>
              </a:rPr>
              <a:t>字符数组</a:t>
            </a:r>
            <a:r>
              <a:rPr lang="zh-CN" altLang="zh-CN" dirty="0"/>
              <a:t>来处理的</a:t>
            </a:r>
            <a:endParaRPr lang="en-US" altLang="zh-CN" dirty="0"/>
          </a:p>
          <a:p>
            <a:r>
              <a:rPr lang="zh-CN" altLang="zh-CN" dirty="0"/>
              <a:t>关心的是字符串的</a:t>
            </a:r>
            <a:r>
              <a:rPr lang="zh-CN" altLang="zh-CN" dirty="0">
                <a:solidFill>
                  <a:srgbClr val="0000CC"/>
                </a:solidFill>
              </a:rPr>
              <a:t>有效长度</a:t>
            </a:r>
            <a:r>
              <a:rPr lang="zh-CN" altLang="zh-CN" dirty="0"/>
              <a:t>而不是字符数组的长度</a:t>
            </a:r>
            <a:endParaRPr lang="en-US" altLang="zh-CN" dirty="0"/>
          </a:p>
          <a:p>
            <a:r>
              <a:rPr lang="zh-CN" altLang="zh-CN" dirty="0"/>
              <a:t>为了测定字符串的实际长度，</a:t>
            </a:r>
            <a:r>
              <a:rPr lang="en-US" altLang="zh-CN" dirty="0"/>
              <a:t>C</a:t>
            </a:r>
            <a:r>
              <a:rPr lang="zh-CN" altLang="zh-CN" dirty="0"/>
              <a:t>语言规定了字符串结束标志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en-US" altLang="zh-CN" dirty="0">
                <a:solidFill>
                  <a:srgbClr val="FF0000"/>
                </a:solidFill>
              </a:rPr>
              <a:t>\0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\0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zh-CN" altLang="zh-CN" dirty="0"/>
              <a:t>代表</a:t>
            </a:r>
            <a:r>
              <a:rPr lang="en-US" altLang="zh-CN" dirty="0"/>
              <a:t>ASCII</a:t>
            </a:r>
            <a:r>
              <a:rPr lang="zh-CN" altLang="zh-CN" dirty="0"/>
              <a:t>码为</a:t>
            </a:r>
            <a:r>
              <a:rPr lang="en-US" altLang="zh-CN" dirty="0"/>
              <a:t>0</a:t>
            </a:r>
            <a:r>
              <a:rPr lang="zh-CN" altLang="zh-CN" dirty="0"/>
              <a:t>的字符</a:t>
            </a:r>
            <a:endParaRPr lang="en-US" altLang="zh-CN" dirty="0"/>
          </a:p>
          <a:p>
            <a:r>
              <a:rPr lang="zh-CN" altLang="zh-CN" dirty="0"/>
              <a:t>从</a:t>
            </a:r>
            <a:r>
              <a:rPr lang="en-US" altLang="zh-CN" dirty="0"/>
              <a:t>ASCII</a:t>
            </a:r>
            <a:r>
              <a:rPr lang="zh-CN" altLang="zh-CN" dirty="0"/>
              <a:t>码表可以查到</a:t>
            </a:r>
            <a:r>
              <a:rPr lang="zh-CN" altLang="zh-CN" dirty="0">
                <a:solidFill>
                  <a:srgbClr val="FFFF00"/>
                </a:solidFill>
              </a:rPr>
              <a:t>什么也不做</a:t>
            </a:r>
            <a:r>
              <a:rPr lang="zh-CN" altLang="zh-CN" dirty="0"/>
              <a:t>，</a:t>
            </a:r>
            <a:r>
              <a:rPr lang="en-US" altLang="zh-CN" dirty="0"/>
              <a:t>ASCII</a:t>
            </a:r>
            <a:r>
              <a:rPr lang="zh-CN" altLang="zh-CN" dirty="0"/>
              <a:t>码为</a:t>
            </a:r>
            <a:r>
              <a:rPr lang="en-US" altLang="zh-CN" dirty="0"/>
              <a:t>0</a:t>
            </a:r>
            <a:r>
              <a:rPr lang="zh-CN" altLang="zh-CN" dirty="0"/>
              <a:t>的字符不是一个可以显示的字符，而是一个</a:t>
            </a:r>
            <a:r>
              <a:rPr lang="zh-CN" altLang="zh-CN" dirty="0">
                <a:latin typeface="Arial" panose="020B0604020202020204" pitchFamily="34" charset="0"/>
              </a:rPr>
              <a:t>“</a:t>
            </a:r>
            <a:r>
              <a:rPr lang="zh-CN" altLang="zh-CN" dirty="0"/>
              <a:t>空操作符</a:t>
            </a:r>
            <a:r>
              <a:rPr lang="zh-CN" altLang="zh-CN" dirty="0">
                <a:latin typeface="Arial" panose="020B0604020202020204" pitchFamily="34" charset="0"/>
              </a:rPr>
              <a:t>”</a:t>
            </a:r>
            <a:r>
              <a:rPr lang="zh-CN" altLang="zh-CN" dirty="0"/>
              <a:t>，即它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zh-CN" dirty="0"/>
              <a:t>用它作为字符串结束标志不会产生附加的操作或增加有效字符，只起一个供辨别的标志</a:t>
            </a:r>
          </a:p>
          <a:p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064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499AF6D-E6AB-4973-9D48-9ECC26C4B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714" y="343285"/>
            <a:ext cx="8828571" cy="617142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DDA9B18-2C85-4019-B723-C471A4F4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70917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Verdana" panose="020B0604030504040204" pitchFamily="34" charset="0"/>
              </a:rPr>
              <a:t>1.</a:t>
            </a:r>
            <a:r>
              <a:rPr lang="zh-CN" altLang="en-US" dirty="0">
                <a:latin typeface="Verdana" panose="020B0604030504040204" pitchFamily="34" charset="0"/>
              </a:rPr>
              <a:t>利用选择结构和循环结构实现密码验证的功能：用户可以从键盘输入密码，若出错三次，程序退出。密码正确 提示密码正确即可。</a:t>
            </a:r>
            <a:br>
              <a:rPr lang="zh-CN" altLang="en-US" dirty="0">
                <a:latin typeface="Verdana" panose="020B0604030504040204" pitchFamily="34" charset="0"/>
              </a:rPr>
            </a:b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A7CCF3-3A84-4831-92B0-EF5A3E6EE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52" y="1467000"/>
            <a:ext cx="6469805" cy="3663800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281FF6D-EBCD-4CE2-AF1A-7B2FA0CA4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65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0331D-5780-4891-9F29-513DB9A1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9713" y="3429000"/>
            <a:ext cx="9905998" cy="1478570"/>
          </a:xfrm>
        </p:spPr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36248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内容占位符 2">
            <a:extLst>
              <a:ext uri="{FF2B5EF4-FFF2-40B4-BE49-F238E27FC236}">
                <a16:creationId xmlns:a16="http://schemas.microsoft.com/office/drawing/2014/main" id="{B9D998B2-677B-4443-9054-88C358DE33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0580" y="1236661"/>
            <a:ext cx="6546850" cy="5621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if ( a1&gt;a2) {t=a1;a1=a2;a2=t; 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if ( a1&gt;a3) {t=a1;a1=a3;a3=t; 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if ( a1&gt;a4) {t=a1;a1=a4;a4=t; 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if ( a1&gt;a5) {t=a1;a1=a5;a5=t; 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if ( a1&gt;a6) {t=a1;a1=a6;a6=t; 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if ( a1&gt;a7) {t=a1;a1=a7;a7=t; 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if ( a1&gt;a8) {t=a1;a1=a8;a2=t; 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sym typeface="宋体" panose="02010600030101010101" pitchFamily="2" charset="-122"/>
              </a:rPr>
              <a:t>if ( a1&gt;a9) {t=a1;a1=a9;a2=t; 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sym typeface="宋体" panose="02010600030101010101" pitchFamily="2" charset="-122"/>
              </a:rPr>
              <a:t>if ( a1&gt;a10) {t=a1;a1=a10;a2=t; 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sym typeface="宋体" panose="02010600030101010101" pitchFamily="2" charset="-122"/>
              </a:rPr>
              <a:t>·········································································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AEE3C545-CB42-488C-8D21-082F46C44D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657671"/>
              </p:ext>
            </p:extLst>
          </p:nvPr>
        </p:nvGraphicFramePr>
        <p:xfrm>
          <a:off x="4662488" y="3123157"/>
          <a:ext cx="1058862" cy="924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r:id="rId3" imgW="685793" imgH="586865" progId="Paint.Picture">
                  <p:embed/>
                </p:oleObj>
              </mc:Choice>
              <mc:Fallback>
                <p:oleObj r:id="rId3" imgW="685793" imgH="586865" progId="Paint.Picture">
                  <p:embed/>
                  <p:pic>
                    <p:nvPicPr>
                      <p:cNvPr id="2" name="Object 6">
                        <a:extLst>
                          <a:ext uri="{FF2B5EF4-FFF2-40B4-BE49-F238E27FC236}">
                            <a16:creationId xmlns:a16="http://schemas.microsoft.com/office/drawing/2014/main" id="{AEE3C545-CB42-488C-8D21-082F46C44D9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0000"/>
                          </a:clrFrom>
                          <a:clrTo>
                            <a:srgbClr val="FF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3123157"/>
                        <a:ext cx="1058862" cy="924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39DC337-A439-4A03-8574-0E998CCE84D0}"/>
              </a:ext>
            </a:extLst>
          </p:cNvPr>
          <p:cNvSpPr txBox="1"/>
          <p:nvPr/>
        </p:nvSpPr>
        <p:spPr>
          <a:xfrm>
            <a:off x="310580" y="645730"/>
            <a:ext cx="82486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36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给</a:t>
            </a:r>
            <a:r>
              <a:rPr lang="en-US" altLang="zh-CN" sz="36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10</a:t>
            </a:r>
            <a:r>
              <a:rPr lang="zh-CN" altLang="en-US" sz="36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个数</a:t>
            </a:r>
            <a:r>
              <a:rPr lang="zh-CN" altLang="en-US" sz="3600" cap="all" dirty="0">
                <a:solidFill>
                  <a:schemeClr val="bg1"/>
                </a:solidFill>
              </a:rPr>
              <a:t>由大到小</a:t>
            </a:r>
            <a:r>
              <a:rPr lang="zh-CN" altLang="en-US" sz="36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排序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EA2EBD0D-0273-40E9-B2F9-5FA20776AC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55550"/>
              </p:ext>
            </p:extLst>
          </p:nvPr>
        </p:nvGraphicFramePr>
        <p:xfrm>
          <a:off x="10645775" y="3123157"/>
          <a:ext cx="5635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r:id="rId5" imgW="638264" imgH="647619" progId="Paint.Picture">
                  <p:embed/>
                </p:oleObj>
              </mc:Choice>
              <mc:Fallback>
                <p:oleObj r:id="rId5" imgW="638264" imgH="647619" progId="Paint.Picture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5ABAFE0C-17DB-40AC-9ECE-641C5E44BE7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00FF00"/>
                          </a:clrFrom>
                          <a:clrTo>
                            <a:srgbClr val="00FF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5775" y="3123157"/>
                        <a:ext cx="5635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540953B5-C11A-42DD-8A8F-E6B0BB95E8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600" y="1453790"/>
            <a:ext cx="4993705" cy="3950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E72FA-AB82-4948-A32D-87C9C0B6C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89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C</a:t>
            </a:r>
            <a:r>
              <a:rPr lang="zh-CN" altLang="en-US" sz="4000" dirty="0">
                <a:solidFill>
                  <a:schemeClr val="bg1"/>
                </a:solidFill>
              </a:rPr>
              <a:t>语言程序设计之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819908-91AE-4D90-A394-71093430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656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zh-CN" altLang="en-US" sz="9600" dirty="0">
                <a:solidFill>
                  <a:srgbClr val="FF0000"/>
                </a:solidFill>
              </a:rPr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393059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34371-0A0A-45CC-907D-8B6849F3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数组</a:t>
            </a:r>
            <a:r>
              <a:rPr lang="zh-CN" altLang="en-US" dirty="0">
                <a:solidFill>
                  <a:schemeClr val="bg1"/>
                </a:solidFill>
              </a:rPr>
              <a:t>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C6A26-D05E-4163-8091-498AB0AFB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一组有序数据的集合</a:t>
            </a:r>
            <a:endParaRPr lang="en-US" altLang="zh-CN" dirty="0"/>
          </a:p>
          <a:p>
            <a:r>
              <a:rPr lang="zh-CN" altLang="en-US" dirty="0"/>
              <a:t>一个数组中的每一个元素都属于</a:t>
            </a:r>
            <a:r>
              <a:rPr lang="zh-CN" altLang="en-US" dirty="0">
                <a:solidFill>
                  <a:srgbClr val="FF0000"/>
                </a:solidFill>
              </a:rPr>
              <a:t>同一个数据类型</a:t>
            </a:r>
          </a:p>
        </p:txBody>
      </p:sp>
    </p:spTree>
    <p:extLst>
      <p:ext uri="{BB962C8B-B14F-4D97-AF65-F5344CB8AC3E}">
        <p14:creationId xmlns:p14="http://schemas.microsoft.com/office/powerpoint/2010/main" val="43440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EC8D2-C2E6-4B6E-BEB2-6BA42AAF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定义一维数组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E1259-E987-455A-B6F7-22FD2E5E1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9487"/>
            <a:ext cx="9905999" cy="3541714"/>
          </a:xfrm>
        </p:spPr>
        <p:txBody>
          <a:bodyPr/>
          <a:lstStyle/>
          <a:p>
            <a:r>
              <a:rPr lang="zh-CN" altLang="en-US" dirty="0"/>
              <a:t>类型符 数组名</a:t>
            </a:r>
            <a:r>
              <a:rPr lang="en-US" altLang="zh-CN" dirty="0"/>
              <a:t>[</a:t>
            </a:r>
            <a:r>
              <a:rPr lang="zh-CN" altLang="en-US" dirty="0"/>
              <a:t>常量表达式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例如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10</a:t>
            </a:r>
            <a:r>
              <a:rPr lang="zh-CN" altLang="zh-CN" dirty="0"/>
              <a:t>个元素</a:t>
            </a:r>
            <a:r>
              <a:rPr lang="zh-CN" altLang="en-US" dirty="0"/>
              <a:t>：</a:t>
            </a:r>
            <a:r>
              <a:rPr lang="en-US" altLang="zh-CN" dirty="0"/>
              <a:t>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],a[1],a[2],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r>
              <a:rPr lang="en-US" altLang="zh-CN" dirty="0"/>
              <a:t>,a[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  <a:r>
              <a:rPr lang="en-US" altLang="zh-CN" dirty="0"/>
              <a:t>]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272ED3-1A03-429D-B026-BD1E7A3E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666" y="3220344"/>
            <a:ext cx="2323809" cy="80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44586E6-232A-4792-B6F3-3BF96C90BD76}"/>
              </a:ext>
            </a:extLst>
          </p:cNvPr>
          <p:cNvSpPr txBox="1"/>
          <p:nvPr/>
        </p:nvSpPr>
        <p:spPr>
          <a:xfrm>
            <a:off x="6996544" y="1696850"/>
            <a:ext cx="31588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判断是否合法？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int a[4+6];  </a:t>
            </a:r>
          </a:p>
          <a:p>
            <a:r>
              <a:rPr lang="zh-CN" altLang="en-US" sz="2400" dirty="0"/>
              <a:t>（合法）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int n=10; </a:t>
            </a:r>
          </a:p>
          <a:p>
            <a:r>
              <a:rPr lang="en-US" altLang="zh-CN" sz="2400" dirty="0"/>
              <a:t>int a[n];</a:t>
            </a:r>
          </a:p>
          <a:p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FF0000"/>
                </a:solidFill>
              </a:rPr>
              <a:t>不合法</a:t>
            </a:r>
            <a:r>
              <a:rPr lang="zh-CN" altLang="en-US" sz="2400" dirty="0"/>
              <a:t>）</a:t>
            </a:r>
            <a:endParaRPr lang="zh-CN" altLang="zh-CN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007FCE-0BC1-4964-9D21-026861BC0F71}"/>
              </a:ext>
            </a:extLst>
          </p:cNvPr>
          <p:cNvSpPr txBox="1"/>
          <p:nvPr/>
        </p:nvSpPr>
        <p:spPr>
          <a:xfrm>
            <a:off x="6996544" y="4888725"/>
            <a:ext cx="373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注意：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int n=5,a[10];</a:t>
            </a:r>
          </a:p>
          <a:p>
            <a:r>
              <a:rPr lang="en-US" altLang="zh-CN" sz="2400" dirty="0"/>
              <a:t>a[n]=20;</a:t>
            </a:r>
            <a:endParaRPr lang="zh-CN" altLang="zh-CN" sz="2400" dirty="0"/>
          </a:p>
          <a:p>
            <a:r>
              <a:rPr lang="zh-CN" altLang="en-US" sz="2400" dirty="0"/>
              <a:t>（合法）</a:t>
            </a:r>
          </a:p>
        </p:txBody>
      </p:sp>
    </p:spTree>
    <p:extLst>
      <p:ext uri="{BB962C8B-B14F-4D97-AF65-F5344CB8AC3E}">
        <p14:creationId xmlns:p14="http://schemas.microsoft.com/office/powerpoint/2010/main" val="73230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1F717-9BCD-43BE-AAF4-6676EA1F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一维数组的初始化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D7C28B-F257-458B-BD7B-C1154ED14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1300"/>
            <a:ext cx="9905999" cy="504189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5100" dirty="0"/>
              <a:t>int a[10]={0,1,2,3,4,5,6,7,8,9};</a:t>
            </a:r>
          </a:p>
          <a:p>
            <a:pPr>
              <a:lnSpc>
                <a:spcPct val="150000"/>
              </a:lnSpc>
            </a:pPr>
            <a:r>
              <a:rPr lang="en-US" altLang="zh-CN" sz="5100" dirty="0"/>
              <a:t>int a[10]={0,1,2,3,4};</a:t>
            </a:r>
            <a:r>
              <a:rPr lang="zh-CN" altLang="en-US" sz="5100" dirty="0">
                <a:solidFill>
                  <a:srgbClr val="FF0000"/>
                </a:solidFill>
              </a:rPr>
              <a:t>相当于</a:t>
            </a:r>
            <a:endParaRPr lang="en-US" altLang="zh-CN" sz="51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5100" dirty="0">
                <a:solidFill>
                  <a:srgbClr val="00B050"/>
                </a:solidFill>
              </a:rPr>
              <a:t>   </a:t>
            </a:r>
            <a:r>
              <a:rPr lang="en-US" altLang="zh-CN" sz="5100" dirty="0"/>
              <a:t>int a[10]={0,1,2,3,4,0,0,0,0,0};</a:t>
            </a:r>
          </a:p>
          <a:p>
            <a:pPr>
              <a:lnSpc>
                <a:spcPct val="150000"/>
              </a:lnSpc>
            </a:pPr>
            <a:r>
              <a:rPr lang="en-US" altLang="zh-CN" sz="5100" dirty="0"/>
              <a:t>int a[10]={0,0,0,0,0,0,0,0,0,0};</a:t>
            </a:r>
            <a:r>
              <a:rPr lang="zh-CN" altLang="en-US" sz="5100" dirty="0">
                <a:solidFill>
                  <a:srgbClr val="FF0000"/>
                </a:solidFill>
              </a:rPr>
              <a:t>相当于</a:t>
            </a:r>
            <a:endParaRPr lang="en-US" altLang="zh-CN" sz="51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5100" dirty="0">
                <a:solidFill>
                  <a:srgbClr val="9D138D"/>
                </a:solidFill>
              </a:rPr>
              <a:t>   </a:t>
            </a:r>
            <a:r>
              <a:rPr lang="en-US" altLang="zh-CN" sz="5100" dirty="0"/>
              <a:t>int a[10]={0};</a:t>
            </a:r>
          </a:p>
          <a:p>
            <a:pPr>
              <a:lnSpc>
                <a:spcPct val="150000"/>
              </a:lnSpc>
            </a:pPr>
            <a:r>
              <a:rPr lang="en-US" altLang="zh-CN" sz="5100" dirty="0"/>
              <a:t>int a[5]={1,2,3,4,5};</a:t>
            </a:r>
            <a:r>
              <a:rPr lang="zh-CN" altLang="en-US" sz="5100" dirty="0">
                <a:solidFill>
                  <a:srgbClr val="FF0000"/>
                </a:solidFill>
              </a:rPr>
              <a:t>可写为</a:t>
            </a:r>
            <a:endParaRPr lang="en-US" altLang="zh-CN" sz="51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5100" dirty="0">
                <a:solidFill>
                  <a:srgbClr val="0000CC"/>
                </a:solidFill>
              </a:rPr>
              <a:t>   </a:t>
            </a:r>
            <a:r>
              <a:rPr lang="en-US" altLang="zh-CN" sz="5100" dirty="0"/>
              <a:t>int a[ ]={1,2,3,4,5};</a:t>
            </a:r>
          </a:p>
        </p:txBody>
      </p:sp>
    </p:spTree>
    <p:extLst>
      <p:ext uri="{BB962C8B-B14F-4D97-AF65-F5344CB8AC3E}">
        <p14:creationId xmlns:p14="http://schemas.microsoft.com/office/powerpoint/2010/main" val="267448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3FE5E-AF86-4BA8-9D89-5D3728A7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6718"/>
            <a:ext cx="9905998" cy="147857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用数组处理求</a:t>
            </a:r>
            <a:r>
              <a:rPr lang="zh-CN" altLang="en-US" dirty="0"/>
              <a:t>斐波那契数列</a:t>
            </a:r>
            <a:r>
              <a:rPr lang="zh-CN" altLang="zh-CN" dirty="0"/>
              <a:t>数列问题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C6592-4E64-4E4C-9589-9A50811B3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7318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求</a:t>
            </a:r>
            <a:r>
              <a:rPr lang="zh-CN" altLang="en-US" dirty="0"/>
              <a:t>斐</a:t>
            </a:r>
            <a:r>
              <a:rPr lang="zh-CN" altLang="zh-CN" dirty="0"/>
              <a:t>波那</a:t>
            </a:r>
            <a:r>
              <a:rPr lang="zh-CN" altLang="en-US" dirty="0"/>
              <a:t>契</a:t>
            </a:r>
            <a:r>
              <a:rPr lang="en-US" altLang="zh-CN" dirty="0"/>
              <a:t>(Fibonacci)</a:t>
            </a:r>
            <a:r>
              <a:rPr lang="zh-CN" altLang="zh-CN" dirty="0"/>
              <a:t>数列的前</a:t>
            </a:r>
            <a:r>
              <a:rPr lang="en-US" altLang="zh-CN" dirty="0"/>
              <a:t>20</a:t>
            </a:r>
            <a:r>
              <a:rPr lang="zh-CN" altLang="zh-CN" dirty="0"/>
              <a:t>个数。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  1	2	3	5	8	13	21</a:t>
            </a:r>
            <a:endParaRPr lang="zh-CN" altLang="en-US" dirty="0"/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9BDF6696-E0E7-4AD8-A921-0B798485A3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4588840"/>
              </p:ext>
            </p:extLst>
          </p:nvPr>
        </p:nvGraphicFramePr>
        <p:xfrm>
          <a:off x="1381125" y="2464593"/>
          <a:ext cx="4397375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r:id="rId3" imgW="1625600" imgH="711200" progId="Equation.3">
                  <p:embed/>
                </p:oleObj>
              </mc:Choice>
              <mc:Fallback>
                <p:oleObj r:id="rId3" imgW="1625600" imgH="711200" progId="Equation.3">
                  <p:embed/>
                  <p:pic>
                    <p:nvPicPr>
                      <p:cNvPr id="6146" name="Object 6">
                        <a:extLst>
                          <a:ext uri="{FF2B5EF4-FFF2-40B4-BE49-F238E27FC236}">
                            <a16:creationId xmlns:a16="http://schemas.microsoft.com/office/drawing/2014/main" id="{F56C9D93-5172-48C7-A891-5B18CF2D97E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2464593"/>
                        <a:ext cx="4397375" cy="192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ECDF9EE-FBAB-4A37-8167-FA6F5251B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380" y="1257570"/>
            <a:ext cx="5180816" cy="49527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A49B1B-67EC-4809-9993-3B59E4020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1599" y="2590800"/>
            <a:ext cx="804016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1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B2DF9-732C-46DD-9D26-7B7366CC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明星大挑战（比较大小）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D0BBF-8848-42C5-88DA-06B5E15FF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篮球少年（</a:t>
            </a:r>
            <a:r>
              <a:rPr lang="en-US" altLang="zh-CN" dirty="0"/>
              <a:t>1</a:t>
            </a:r>
            <a:r>
              <a:rPr lang="zh-CN" altLang="en-US" dirty="0"/>
              <a:t>号）</a:t>
            </a:r>
            <a:r>
              <a:rPr lang="en-US" altLang="zh-CN" dirty="0"/>
              <a:t>			</a:t>
            </a:r>
            <a:r>
              <a:rPr lang="zh-CN" altLang="en-US" dirty="0"/>
              <a:t>相声大师（</a:t>
            </a:r>
            <a:r>
              <a:rPr lang="en-US" altLang="zh-CN" dirty="0"/>
              <a:t>2</a:t>
            </a:r>
            <a:r>
              <a:rPr lang="zh-CN" altLang="en-US" dirty="0"/>
              <a:t>号）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少年的你（</a:t>
            </a:r>
            <a:r>
              <a:rPr lang="en-US" altLang="zh-CN" dirty="0"/>
              <a:t>3</a:t>
            </a:r>
            <a:r>
              <a:rPr lang="zh-CN" altLang="en-US" dirty="0"/>
              <a:t>号）</a:t>
            </a:r>
            <a:r>
              <a:rPr lang="en-US" altLang="zh-CN" dirty="0"/>
              <a:t>		</a:t>
            </a:r>
            <a:r>
              <a:rPr lang="zh-CN" altLang="en-US" dirty="0"/>
              <a:t>女神（</a:t>
            </a:r>
            <a:r>
              <a:rPr lang="en-US" altLang="zh-CN" dirty="0"/>
              <a:t>4</a:t>
            </a:r>
            <a:r>
              <a:rPr lang="zh-CN" altLang="en-US" dirty="0"/>
              <a:t>号）</a:t>
            </a:r>
            <a:r>
              <a:rPr lang="en-US" altLang="zh-CN" dirty="0"/>
              <a:t>			</a:t>
            </a:r>
            <a:r>
              <a:rPr lang="zh-CN" altLang="en-US" dirty="0"/>
              <a:t>贾斯汀比伯（</a:t>
            </a:r>
            <a:r>
              <a:rPr lang="en-US" altLang="zh-CN" dirty="0"/>
              <a:t> 5</a:t>
            </a:r>
            <a:r>
              <a:rPr lang="zh-CN" altLang="en-US" dirty="0"/>
              <a:t>号）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D39B24-442D-4EAC-8DB3-36F0AE27F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19" y="2832185"/>
            <a:ext cx="4504762" cy="13714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C64415-C635-413A-BD0B-AF27B93B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000" y="2832185"/>
            <a:ext cx="3600000" cy="11142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BD4D521-1C0A-4C16-A70F-B2DB60E87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19" y="5110248"/>
            <a:ext cx="3552381" cy="13619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CCCC72-6273-4519-A2EA-B16AC28CE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793" y="5059613"/>
            <a:ext cx="3114286" cy="13142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CC69287-D433-4F90-A632-7A5054EAA5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9984" y="5110248"/>
            <a:ext cx="3190476" cy="1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0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1054</TotalTime>
  <Words>1375</Words>
  <Application>Microsoft Office PowerPoint</Application>
  <PresentationFormat>宽屏</PresentationFormat>
  <Paragraphs>140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Arial</vt:lpstr>
      <vt:lpstr>Tw Cen MT</vt:lpstr>
      <vt:lpstr>Verdana</vt:lpstr>
      <vt:lpstr>电路</vt:lpstr>
      <vt:lpstr>Bitmap Image</vt:lpstr>
      <vt:lpstr>Equation.3</vt:lpstr>
      <vt:lpstr>欧任翱</vt:lpstr>
      <vt:lpstr>两个数排序</vt:lpstr>
      <vt:lpstr>PowerPoint 演示文稿</vt:lpstr>
      <vt:lpstr>C语言程序设计之</vt:lpstr>
      <vt:lpstr>数组是什么？</vt:lpstr>
      <vt:lpstr>定义一维数组</vt:lpstr>
      <vt:lpstr>一维数组的初始化</vt:lpstr>
      <vt:lpstr>1.用数组处理求斐波那契数列数列问题</vt:lpstr>
      <vt:lpstr>2.明星大挑战（比较大小）</vt:lpstr>
      <vt:lpstr>PowerPoint 演示文稿</vt:lpstr>
      <vt:lpstr>究竟谁的粉丝数最多呢？</vt:lpstr>
      <vt:lpstr>3.互联网公司华山论剑（排序）</vt:lpstr>
      <vt:lpstr>二维数组的定义</vt:lpstr>
      <vt:lpstr>引用二维数组</vt:lpstr>
      <vt:lpstr>二维数组的初始化</vt:lpstr>
      <vt:lpstr>1.将一个二维数组行和列的元素互换，存到另一个二维数组中</vt:lpstr>
      <vt:lpstr>PowerPoint 演示文稿</vt:lpstr>
      <vt:lpstr>2.已知一个3行3列的二维数组，从键盘输入一个合法的行号row和列号col，分别找出第row行中最大的元素值，和第col列最小的元素值。</vt:lpstr>
      <vt:lpstr>字符数组</vt:lpstr>
      <vt:lpstr>定义字符数组</vt:lpstr>
      <vt:lpstr>字符数组的初始化</vt:lpstr>
      <vt:lpstr>字符数组的初始化</vt:lpstr>
      <vt:lpstr>字符数组的引用</vt:lpstr>
      <vt:lpstr>字符串和字符串结束的标志</vt:lpstr>
      <vt:lpstr>1.利用选择结构和循环结构实现密码验证的功能：用户可以从键盘输入密码，若出错三次，程序退出。密码正确 提示密码正确即可。 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C语言程序设计之</dc:title>
  <dc:creator>欧 任翱</dc:creator>
  <cp:lastModifiedBy>欧 任翱</cp:lastModifiedBy>
  <cp:revision>58</cp:revision>
  <dcterms:created xsi:type="dcterms:W3CDTF">2019-11-24T08:06:13Z</dcterms:created>
  <dcterms:modified xsi:type="dcterms:W3CDTF">2019-12-02T13:45:44Z</dcterms:modified>
</cp:coreProperties>
</file>