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82" r:id="rId3"/>
    <p:sldId id="289" r:id="rId4"/>
    <p:sldId id="278" r:id="rId5"/>
    <p:sldId id="284" r:id="rId6"/>
    <p:sldId id="285" r:id="rId7"/>
    <p:sldId id="286" r:id="rId8"/>
    <p:sldId id="287" r:id="rId9"/>
    <p:sldId id="288" r:id="rId10"/>
    <p:sldId id="276" r:id="rId11"/>
    <p:sldId id="277" r:id="rId12"/>
    <p:sldId id="269" r:id="rId13"/>
    <p:sldId id="273" r:id="rId14"/>
    <p:sldId id="280" r:id="rId15"/>
    <p:sldId id="281" r:id="rId16"/>
    <p:sldId id="27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2019/6/13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6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93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0664" y="1363436"/>
            <a:ext cx="9361336" cy="4139293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关系数据理论、查询语句、</a:t>
            </a:r>
            <a:br>
              <a:rPr lang="en-US" altLang="zh-CN" dirty="0"/>
            </a:br>
            <a:r>
              <a:rPr lang="zh-CN" altLang="en-US" dirty="0"/>
              <a:t>事务管理与并发控制</a:t>
            </a:r>
            <a:br>
              <a:rPr lang="en-US" altLang="zh-CN" dirty="0"/>
            </a:br>
            <a:r>
              <a:rPr lang="zh-CN" altLang="en-US" sz="4900" dirty="0"/>
              <a:t>知识点梳理</a:t>
            </a:r>
            <a:r>
              <a:rPr lang="en-US" altLang="zh-CN" sz="4900" dirty="0"/>
              <a:t>+</a:t>
            </a:r>
            <a:r>
              <a:rPr lang="zh-CN" altLang="en-US" sz="4900" dirty="0"/>
              <a:t>往年考题详解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dirty="0"/>
              <a:t>求识学苑</a:t>
            </a:r>
            <a:r>
              <a:rPr lang="en-US" altLang="zh-CN" sz="3200" dirty="0"/>
              <a:t>-</a:t>
            </a:r>
            <a:r>
              <a:rPr lang="zh-CN" altLang="en-US" sz="3200" dirty="0"/>
              <a:t>信息部   李迎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FF26F-C3A0-4861-AC56-21376B84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56740"/>
            <a:ext cx="12192000" cy="640126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sz="1900" dirty="0">
                <a:solidFill>
                  <a:schemeClr val="bg2"/>
                </a:solidFill>
              </a:rPr>
              <a:t>用户</a:t>
            </a:r>
            <a:r>
              <a:rPr lang="en-US" altLang="zh-CN" sz="1900" dirty="0">
                <a:solidFill>
                  <a:schemeClr val="bg2"/>
                </a:solidFill>
              </a:rPr>
              <a:t>(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身份证号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姓名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电话</a:t>
            </a:r>
            <a:r>
              <a:rPr lang="en-US" altLang="zh-CN" sz="1900" dirty="0">
                <a:solidFill>
                  <a:schemeClr val="bg2"/>
                </a:solidFill>
              </a:rPr>
              <a:t>)</a:t>
            </a:r>
            <a:endParaRPr lang="zh-CN" altLang="zh-CN" sz="1900" dirty="0">
              <a:solidFill>
                <a:srgbClr val="00B0F0"/>
              </a:solidFill>
            </a:endParaRPr>
          </a:p>
          <a:p>
            <a:r>
              <a:rPr lang="zh-CN" altLang="zh-CN" sz="1900" dirty="0">
                <a:solidFill>
                  <a:schemeClr val="bg2"/>
                </a:solidFill>
              </a:rPr>
              <a:t>航班</a:t>
            </a:r>
            <a:r>
              <a:rPr lang="en-US" altLang="zh-CN" sz="1900" dirty="0">
                <a:solidFill>
                  <a:schemeClr val="bg2"/>
                </a:solidFill>
              </a:rPr>
              <a:t>(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航班号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起始地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抵达地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起飞时间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到达时间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航空公司</a:t>
            </a:r>
            <a:r>
              <a:rPr lang="en-US" altLang="zh-CN" sz="1900" dirty="0">
                <a:solidFill>
                  <a:schemeClr val="bg2"/>
                </a:solidFill>
              </a:rPr>
              <a:t>)</a:t>
            </a:r>
            <a:endParaRPr lang="zh-CN" altLang="zh-CN" sz="1900" dirty="0">
              <a:solidFill>
                <a:schemeClr val="bg2"/>
              </a:solidFill>
            </a:endParaRPr>
          </a:p>
          <a:p>
            <a:r>
              <a:rPr lang="zh-CN" altLang="zh-CN" sz="1900" dirty="0">
                <a:solidFill>
                  <a:schemeClr val="bg2"/>
                </a:solidFill>
              </a:rPr>
              <a:t>票价</a:t>
            </a:r>
            <a:r>
              <a:rPr lang="en-US" altLang="zh-CN" sz="1900" dirty="0">
                <a:solidFill>
                  <a:schemeClr val="bg2"/>
                </a:solidFill>
              </a:rPr>
              <a:t>(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航班号</a:t>
            </a:r>
            <a:r>
              <a:rPr lang="en-US" altLang="zh-CN" sz="1900" b="1" i="1" u="sng" dirty="0">
                <a:solidFill>
                  <a:srgbClr val="FFFF00"/>
                </a:solidFill>
              </a:rPr>
              <a:t>,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舱位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价格</a:t>
            </a:r>
            <a:r>
              <a:rPr lang="en-US" altLang="zh-CN" sz="1900" dirty="0">
                <a:solidFill>
                  <a:schemeClr val="bg2"/>
                </a:solidFill>
              </a:rPr>
              <a:t>)</a:t>
            </a:r>
            <a:r>
              <a:rPr lang="zh-CN" altLang="zh-CN" sz="1900" dirty="0">
                <a:solidFill>
                  <a:srgbClr val="00B0F0"/>
                </a:solidFill>
              </a:rPr>
              <a:t>票价表的航班号参照航班表的航班号</a:t>
            </a:r>
            <a:endParaRPr lang="zh-CN" altLang="zh-CN" sz="1900" dirty="0">
              <a:solidFill>
                <a:schemeClr val="bg2"/>
              </a:solidFill>
            </a:endParaRPr>
          </a:p>
          <a:p>
            <a:r>
              <a:rPr lang="zh-CN" altLang="zh-CN" sz="1900" dirty="0">
                <a:solidFill>
                  <a:schemeClr val="bg2"/>
                </a:solidFill>
              </a:rPr>
              <a:t>订票</a:t>
            </a:r>
            <a:r>
              <a:rPr lang="en-US" altLang="zh-CN" sz="1900" dirty="0">
                <a:solidFill>
                  <a:schemeClr val="bg2"/>
                </a:solidFill>
              </a:rPr>
              <a:t>(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身份证号</a:t>
            </a:r>
            <a:r>
              <a:rPr lang="en-US" altLang="zh-CN" sz="1900" b="1" i="1" u="sng" dirty="0">
                <a:solidFill>
                  <a:srgbClr val="FFFF00"/>
                </a:solidFill>
              </a:rPr>
              <a:t>,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航班号</a:t>
            </a:r>
            <a:r>
              <a:rPr lang="en-US" altLang="zh-CN" sz="1900" b="1" i="1" u="sng" dirty="0">
                <a:solidFill>
                  <a:srgbClr val="FFFF00"/>
                </a:solidFill>
              </a:rPr>
              <a:t>,</a:t>
            </a:r>
            <a:r>
              <a:rPr lang="zh-CN" altLang="zh-CN" sz="1900" b="1" i="1" u="sng" dirty="0">
                <a:solidFill>
                  <a:srgbClr val="FFFF00"/>
                </a:solidFill>
              </a:rPr>
              <a:t>出发日期</a:t>
            </a:r>
            <a:r>
              <a:rPr lang="en-US" altLang="zh-CN" sz="1900" dirty="0">
                <a:solidFill>
                  <a:schemeClr val="bg2"/>
                </a:solidFill>
              </a:rPr>
              <a:t>,</a:t>
            </a:r>
            <a:r>
              <a:rPr lang="zh-CN" altLang="zh-CN" sz="1900" dirty="0">
                <a:solidFill>
                  <a:schemeClr val="bg2"/>
                </a:solidFill>
              </a:rPr>
              <a:t>舱位</a:t>
            </a:r>
            <a:r>
              <a:rPr lang="en-US" altLang="zh-CN" sz="1900" dirty="0">
                <a:solidFill>
                  <a:schemeClr val="bg2"/>
                </a:solidFill>
              </a:rPr>
              <a:t>)</a:t>
            </a:r>
            <a:r>
              <a:rPr lang="zh-CN" altLang="zh-CN" sz="1900" dirty="0">
                <a:solidFill>
                  <a:srgbClr val="00B0F0"/>
                </a:solidFill>
              </a:rPr>
              <a:t>订票表通过身份证号、航班号、舱位分别参照用户表、航班表和票价表</a:t>
            </a:r>
            <a:endParaRPr lang="en-US" altLang="zh-CN" sz="1900" dirty="0"/>
          </a:p>
          <a:p>
            <a:pPr lvl="0"/>
            <a:r>
              <a:rPr lang="en-US" altLang="zh-CN" sz="3200" dirty="0"/>
              <a:t>1.</a:t>
            </a:r>
            <a:r>
              <a:rPr lang="zh-CN" altLang="zh-CN" sz="3200" dirty="0"/>
              <a:t>查询起始地是</a:t>
            </a:r>
            <a:r>
              <a:rPr lang="en-US" altLang="zh-CN" sz="3200" dirty="0"/>
              <a:t>“</a:t>
            </a:r>
            <a:r>
              <a:rPr lang="zh-CN" altLang="zh-CN" sz="3200" dirty="0"/>
              <a:t>成都</a:t>
            </a:r>
            <a:r>
              <a:rPr lang="en-US" altLang="zh-CN" sz="3200" dirty="0"/>
              <a:t>”</a:t>
            </a:r>
            <a:r>
              <a:rPr lang="zh-CN" altLang="zh-CN" sz="3200" dirty="0"/>
              <a:t>，抵达地是</a:t>
            </a:r>
            <a:r>
              <a:rPr lang="en-US" altLang="zh-CN" sz="3200" dirty="0"/>
              <a:t>“</a:t>
            </a:r>
            <a:r>
              <a:rPr lang="zh-CN" altLang="zh-CN" sz="3200" dirty="0"/>
              <a:t>北京</a:t>
            </a:r>
            <a:r>
              <a:rPr lang="en-US" altLang="zh-CN" sz="3200" dirty="0"/>
              <a:t>”</a:t>
            </a:r>
            <a:r>
              <a:rPr lang="zh-CN" altLang="zh-CN" sz="3200" dirty="0"/>
              <a:t>的航班信息，并将查询结果按起飞时间升序排序。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0070C0"/>
                </a:solidFill>
              </a:rPr>
              <a:t>select </a:t>
            </a:r>
            <a:r>
              <a:rPr lang="zh-CN" altLang="en-US" sz="3200" dirty="0">
                <a:solidFill>
                  <a:srgbClr val="0070C0"/>
                </a:solidFill>
              </a:rPr>
              <a:t>* </a:t>
            </a:r>
            <a:r>
              <a:rPr lang="en-US" altLang="zh-CN" sz="3200" dirty="0">
                <a:solidFill>
                  <a:srgbClr val="0070C0"/>
                </a:solidFill>
              </a:rPr>
              <a:t>from </a:t>
            </a:r>
            <a:r>
              <a:rPr lang="zh-CN" altLang="en-US" sz="3200" dirty="0">
                <a:solidFill>
                  <a:srgbClr val="0070C0"/>
                </a:solidFill>
              </a:rPr>
              <a:t>航班 </a:t>
            </a:r>
            <a:r>
              <a:rPr lang="en-US" altLang="zh-CN" sz="3200" dirty="0">
                <a:solidFill>
                  <a:srgbClr val="0070C0"/>
                </a:solidFill>
              </a:rPr>
              <a:t>where </a:t>
            </a:r>
            <a:r>
              <a:rPr lang="zh-CN" altLang="en-US" sz="3200" dirty="0">
                <a:solidFill>
                  <a:srgbClr val="0070C0"/>
                </a:solidFill>
              </a:rPr>
              <a:t>起始地</a:t>
            </a:r>
            <a:r>
              <a:rPr lang="en-US" altLang="zh-CN" sz="3200" dirty="0">
                <a:solidFill>
                  <a:srgbClr val="0070C0"/>
                </a:solidFill>
              </a:rPr>
              <a:t>=“</a:t>
            </a:r>
            <a:r>
              <a:rPr lang="zh-CN" altLang="en-US" sz="3200" dirty="0">
                <a:solidFill>
                  <a:srgbClr val="0070C0"/>
                </a:solidFill>
              </a:rPr>
              <a:t>成都</a:t>
            </a:r>
            <a:r>
              <a:rPr lang="en-US" altLang="zh-CN" sz="3200" dirty="0">
                <a:solidFill>
                  <a:srgbClr val="0070C0"/>
                </a:solidFill>
              </a:rPr>
              <a:t>”and </a:t>
            </a:r>
            <a:r>
              <a:rPr lang="zh-CN" altLang="en-US" sz="3200" dirty="0">
                <a:solidFill>
                  <a:srgbClr val="0070C0"/>
                </a:solidFill>
              </a:rPr>
              <a:t>抵达地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“北京</a:t>
            </a:r>
            <a:r>
              <a:rPr lang="en-US" altLang="zh-CN" sz="3200" dirty="0">
                <a:solidFill>
                  <a:srgbClr val="0070C0"/>
                </a:solidFill>
              </a:rPr>
              <a:t>”order by </a:t>
            </a:r>
            <a:r>
              <a:rPr lang="zh-CN" altLang="en-US" sz="3200" dirty="0">
                <a:solidFill>
                  <a:srgbClr val="0070C0"/>
                </a:solidFill>
              </a:rPr>
              <a:t>起飞时间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zh-CN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/>
              <a:t>2.</a:t>
            </a:r>
            <a:r>
              <a:rPr lang="zh-CN" altLang="zh-CN" sz="3200" dirty="0"/>
              <a:t>按降序列出每个用户的飞行次数（订票次数）。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select count(</a:t>
            </a:r>
            <a:r>
              <a:rPr lang="zh-CN" altLang="en-US" sz="3200" dirty="0">
                <a:solidFill>
                  <a:srgbClr val="0070C0"/>
                </a:solidFill>
              </a:rPr>
              <a:t>身份证号</a:t>
            </a:r>
            <a:r>
              <a:rPr lang="en-US" altLang="zh-CN" sz="3200" dirty="0">
                <a:solidFill>
                  <a:srgbClr val="0070C0"/>
                </a:solidFill>
              </a:rPr>
              <a:t>) </a:t>
            </a:r>
            <a:r>
              <a:rPr lang="zh-CN" altLang="en-US" sz="3200" dirty="0">
                <a:solidFill>
                  <a:srgbClr val="0070C0"/>
                </a:solidFill>
              </a:rPr>
              <a:t>飞行次数 </a:t>
            </a:r>
            <a:r>
              <a:rPr lang="en-US" altLang="zh-CN" sz="3200" dirty="0">
                <a:solidFill>
                  <a:srgbClr val="0070C0"/>
                </a:solidFill>
              </a:rPr>
              <a:t>from </a:t>
            </a:r>
            <a:r>
              <a:rPr lang="zh-CN" altLang="en-US" sz="3200" dirty="0">
                <a:solidFill>
                  <a:srgbClr val="0070C0"/>
                </a:solidFill>
              </a:rPr>
              <a:t>订票 </a:t>
            </a:r>
            <a:r>
              <a:rPr lang="en-US" altLang="zh-CN" sz="3200" dirty="0">
                <a:solidFill>
                  <a:srgbClr val="0070C0"/>
                </a:solidFill>
              </a:rPr>
              <a:t>group by </a:t>
            </a:r>
            <a:r>
              <a:rPr lang="zh-CN" altLang="en-US" sz="3200" dirty="0">
                <a:solidFill>
                  <a:srgbClr val="0070C0"/>
                </a:solidFill>
              </a:rPr>
              <a:t>身份证号 </a:t>
            </a:r>
            <a:r>
              <a:rPr lang="en-US" altLang="zh-CN" sz="3200" dirty="0">
                <a:solidFill>
                  <a:srgbClr val="0070C0"/>
                </a:solidFill>
              </a:rPr>
              <a:t>desc</a:t>
            </a:r>
          </a:p>
          <a:p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/>
              <a:t>3.</a:t>
            </a:r>
            <a:r>
              <a:rPr lang="zh-CN" altLang="zh-CN" sz="3200" dirty="0"/>
              <a:t>查询“张三”在</a:t>
            </a:r>
            <a:r>
              <a:rPr lang="en-US" altLang="zh-CN" sz="3200" dirty="0"/>
              <a:t>2017</a:t>
            </a:r>
            <a:r>
              <a:rPr lang="zh-CN" altLang="zh-CN" sz="3200" dirty="0"/>
              <a:t>年的飞行次数。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select count(*) from </a:t>
            </a:r>
            <a:r>
              <a:rPr lang="zh-CN" altLang="en-US" sz="3200" dirty="0">
                <a:solidFill>
                  <a:srgbClr val="0070C0"/>
                </a:solidFill>
              </a:rPr>
              <a:t>订票 </a:t>
            </a:r>
            <a:r>
              <a:rPr lang="en-US" altLang="zh-CN" sz="3200" dirty="0">
                <a:solidFill>
                  <a:srgbClr val="0070C0"/>
                </a:solidFill>
              </a:rPr>
              <a:t>join  </a:t>
            </a:r>
            <a:r>
              <a:rPr lang="zh-CN" altLang="en-US" sz="3200" dirty="0">
                <a:solidFill>
                  <a:srgbClr val="0070C0"/>
                </a:solidFill>
              </a:rPr>
              <a:t>用户 </a:t>
            </a:r>
            <a:r>
              <a:rPr lang="en-US" altLang="zh-CN" sz="3200" dirty="0">
                <a:solidFill>
                  <a:srgbClr val="0070C0"/>
                </a:solidFill>
              </a:rPr>
              <a:t>on </a:t>
            </a:r>
            <a:r>
              <a:rPr lang="zh-CN" altLang="en-US" sz="3200" dirty="0">
                <a:solidFill>
                  <a:srgbClr val="0070C0"/>
                </a:solidFill>
              </a:rPr>
              <a:t>订票</a:t>
            </a:r>
            <a:r>
              <a:rPr lang="en-US" altLang="zh-CN" sz="3200" dirty="0">
                <a:solidFill>
                  <a:srgbClr val="0070C0"/>
                </a:solidFill>
              </a:rPr>
              <a:t>.</a:t>
            </a:r>
            <a:r>
              <a:rPr lang="zh-CN" altLang="en-US" sz="3200" dirty="0">
                <a:solidFill>
                  <a:srgbClr val="0070C0"/>
                </a:solidFill>
              </a:rPr>
              <a:t>身份证号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用户</a:t>
            </a:r>
            <a:r>
              <a:rPr lang="en-US" altLang="zh-CN" sz="3200" dirty="0">
                <a:solidFill>
                  <a:srgbClr val="0070C0"/>
                </a:solidFill>
              </a:rPr>
              <a:t>.</a:t>
            </a:r>
            <a:r>
              <a:rPr lang="zh-CN" altLang="en-US" sz="3200" dirty="0">
                <a:solidFill>
                  <a:srgbClr val="0070C0"/>
                </a:solidFill>
              </a:rPr>
              <a:t>身份证号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A7DA89-E2B4-4C84-BB40-122FC5CC4AE8}"/>
              </a:ext>
            </a:extLst>
          </p:cNvPr>
          <p:cNvSpPr txBox="1"/>
          <p:nvPr/>
        </p:nvSpPr>
        <p:spPr>
          <a:xfrm>
            <a:off x="-125047" y="0"/>
            <a:ext cx="817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北京信息科技大学</a:t>
            </a:r>
            <a:r>
              <a:rPr lang="en-US" altLang="zh-CN" b="1" dirty="0"/>
              <a:t> 2017 ~2018 </a:t>
            </a:r>
            <a:r>
              <a:rPr lang="zh-CN" altLang="zh-CN" b="1" dirty="0"/>
              <a:t>学年第</a:t>
            </a:r>
            <a:r>
              <a:rPr lang="en-US" altLang="zh-CN" b="1" dirty="0"/>
              <a:t> 1</a:t>
            </a:r>
            <a:r>
              <a:rPr lang="zh-CN" altLang="zh-CN" b="1" dirty="0"/>
              <a:t>学期</a:t>
            </a:r>
            <a:r>
              <a:rPr lang="en-US" altLang="zh-CN" b="1" dirty="0"/>
              <a:t>    </a:t>
            </a:r>
            <a:r>
              <a:rPr lang="zh-CN" altLang="zh-CN" dirty="0"/>
              <a:t>四、用</a:t>
            </a:r>
            <a:r>
              <a:rPr lang="en-US" altLang="zh-CN" dirty="0"/>
              <a:t>SQL</a:t>
            </a:r>
            <a:r>
              <a:rPr lang="zh-CN" altLang="zh-CN" dirty="0"/>
              <a:t>语句完成下列操作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ED07E-D1DE-48A5-9EAA-BD55541E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38843"/>
            <a:ext cx="12192000" cy="1167494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8000" dirty="0">
                <a:solidFill>
                  <a:schemeClr val="bg2"/>
                </a:solidFill>
              </a:rPr>
              <a:t>用户（</a:t>
            </a:r>
            <a:r>
              <a:rPr lang="zh-CN" altLang="zh-CN" sz="8000" b="1" i="1" u="sng" dirty="0">
                <a:solidFill>
                  <a:srgbClr val="FFFF00"/>
                </a:solidFill>
              </a:rPr>
              <a:t>身份证号</a:t>
            </a:r>
            <a:r>
              <a:rPr lang="zh-CN" altLang="zh-CN" sz="8000" dirty="0">
                <a:solidFill>
                  <a:schemeClr val="bg2"/>
                </a:solidFill>
              </a:rPr>
              <a:t>，用户名，电话）</a:t>
            </a:r>
          </a:p>
          <a:p>
            <a:r>
              <a:rPr lang="zh-CN" altLang="zh-CN" sz="8000" dirty="0">
                <a:solidFill>
                  <a:schemeClr val="bg2"/>
                </a:solidFill>
              </a:rPr>
              <a:t>航班（</a:t>
            </a:r>
            <a:r>
              <a:rPr lang="zh-CN" altLang="zh-CN" sz="8000" b="1" i="1" u="sng" dirty="0">
                <a:solidFill>
                  <a:srgbClr val="FFFF00"/>
                </a:solidFill>
              </a:rPr>
              <a:t>航班号</a:t>
            </a:r>
            <a:r>
              <a:rPr lang="zh-CN" altLang="zh-CN" sz="8000" dirty="0">
                <a:solidFill>
                  <a:schemeClr val="bg2"/>
                </a:solidFill>
              </a:rPr>
              <a:t>，起始地，抵达地，起飞时间，到达时间，航空公司，最低金额）</a:t>
            </a:r>
          </a:p>
          <a:p>
            <a:r>
              <a:rPr lang="zh-CN" altLang="zh-CN" sz="8000" dirty="0">
                <a:solidFill>
                  <a:schemeClr val="bg2"/>
                </a:solidFill>
              </a:rPr>
              <a:t>订票（</a:t>
            </a:r>
            <a:r>
              <a:rPr lang="zh-CN" altLang="zh-CN" sz="8000" b="1" i="1" u="sng" dirty="0">
                <a:solidFill>
                  <a:srgbClr val="FFFF00"/>
                </a:solidFill>
              </a:rPr>
              <a:t>身份证号，航班号，出发日期</a:t>
            </a:r>
            <a:r>
              <a:rPr lang="zh-CN" altLang="zh-CN" sz="8000" dirty="0">
                <a:solidFill>
                  <a:schemeClr val="bg2"/>
                </a:solidFill>
              </a:rPr>
              <a:t>，舱位，金额）</a:t>
            </a:r>
            <a:r>
              <a:rPr lang="zh-CN" altLang="zh-CN" sz="8000" dirty="0">
                <a:solidFill>
                  <a:srgbClr val="00B0F0"/>
                </a:solidFill>
              </a:rPr>
              <a:t>订票表通过身份证号、航班号分别参照用户表和航班表</a:t>
            </a:r>
            <a:endParaRPr lang="en-US" altLang="zh-CN" sz="8000" dirty="0">
              <a:solidFill>
                <a:srgbClr val="00B0F0"/>
              </a:solidFill>
            </a:endParaRPr>
          </a:p>
          <a:p>
            <a:r>
              <a:rPr lang="en-US" altLang="zh-CN" sz="7200" dirty="0"/>
              <a:t>1.</a:t>
            </a:r>
            <a:r>
              <a:rPr lang="zh-CN" altLang="zh-CN" sz="7200" dirty="0"/>
              <a:t>查询还没有出行（出发日期大于当前系统日期）的订票信息，要求列出身份证号，航班号，出发日期，起始地，抵达地和起飞时间。</a:t>
            </a:r>
            <a:endParaRPr lang="en-US" altLang="zh-CN" sz="7200" dirty="0"/>
          </a:p>
          <a:p>
            <a:r>
              <a:rPr lang="en-US" altLang="zh-CN" sz="7200" dirty="0">
                <a:solidFill>
                  <a:srgbClr val="0070C0"/>
                </a:solidFill>
              </a:rPr>
              <a:t>select </a:t>
            </a:r>
            <a:r>
              <a:rPr lang="zh-CN" altLang="zh-CN" sz="7200" dirty="0">
                <a:solidFill>
                  <a:srgbClr val="0070C0"/>
                </a:solidFill>
              </a:rPr>
              <a:t>身份证号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zh-CN" sz="7200" dirty="0">
                <a:solidFill>
                  <a:srgbClr val="0070C0"/>
                </a:solidFill>
              </a:rPr>
              <a:t>航班号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zh-CN" sz="7200" dirty="0">
                <a:solidFill>
                  <a:srgbClr val="0070C0"/>
                </a:solidFill>
              </a:rPr>
              <a:t>出发日期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zh-CN" sz="7200" dirty="0">
                <a:solidFill>
                  <a:srgbClr val="0070C0"/>
                </a:solidFill>
              </a:rPr>
              <a:t>起始地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zh-CN" sz="7200" dirty="0">
                <a:solidFill>
                  <a:srgbClr val="0070C0"/>
                </a:solidFill>
              </a:rPr>
              <a:t>抵达地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zh-CN" sz="7200" dirty="0">
                <a:solidFill>
                  <a:srgbClr val="0070C0"/>
                </a:solidFill>
              </a:rPr>
              <a:t>起飞时间</a:t>
            </a:r>
            <a:r>
              <a:rPr lang="en-US" altLang="zh-CN" sz="7200" dirty="0">
                <a:solidFill>
                  <a:srgbClr val="0070C0"/>
                </a:solidFill>
              </a:rPr>
              <a:t> from </a:t>
            </a:r>
            <a:r>
              <a:rPr lang="zh-CN" altLang="en-US" sz="7200" dirty="0">
                <a:solidFill>
                  <a:srgbClr val="0070C0"/>
                </a:solidFill>
              </a:rPr>
              <a:t>订票 </a:t>
            </a:r>
            <a:r>
              <a:rPr lang="en-US" altLang="zh-CN" sz="7200" dirty="0">
                <a:solidFill>
                  <a:srgbClr val="0070C0"/>
                </a:solidFill>
              </a:rPr>
              <a:t>join </a:t>
            </a:r>
            <a:r>
              <a:rPr lang="zh-CN" altLang="en-US" sz="7200" dirty="0">
                <a:solidFill>
                  <a:srgbClr val="0070C0"/>
                </a:solidFill>
              </a:rPr>
              <a:t>航班 </a:t>
            </a:r>
            <a:r>
              <a:rPr lang="en-US" altLang="zh-CN" sz="7200" dirty="0">
                <a:solidFill>
                  <a:srgbClr val="0070C0"/>
                </a:solidFill>
              </a:rPr>
              <a:t>on </a:t>
            </a:r>
            <a:r>
              <a:rPr lang="zh-CN" altLang="en-US" sz="7200" dirty="0">
                <a:solidFill>
                  <a:srgbClr val="0070C0"/>
                </a:solidFill>
              </a:rPr>
              <a:t>订票</a:t>
            </a:r>
            <a:r>
              <a:rPr lang="en-US" altLang="zh-CN" sz="7200" dirty="0">
                <a:solidFill>
                  <a:srgbClr val="0070C0"/>
                </a:solidFill>
              </a:rPr>
              <a:t>.</a:t>
            </a:r>
            <a:r>
              <a:rPr lang="zh-CN" altLang="en-US" sz="7200" dirty="0">
                <a:solidFill>
                  <a:srgbClr val="0070C0"/>
                </a:solidFill>
              </a:rPr>
              <a:t>航班号</a:t>
            </a:r>
            <a:r>
              <a:rPr lang="en-US" altLang="zh-CN" sz="7200" dirty="0">
                <a:solidFill>
                  <a:srgbClr val="0070C0"/>
                </a:solidFill>
              </a:rPr>
              <a:t>=</a:t>
            </a:r>
            <a:r>
              <a:rPr lang="zh-CN" altLang="en-US" sz="7200" dirty="0">
                <a:solidFill>
                  <a:srgbClr val="0070C0"/>
                </a:solidFill>
              </a:rPr>
              <a:t>航班</a:t>
            </a:r>
            <a:r>
              <a:rPr lang="en-US" altLang="zh-CN" sz="7200" dirty="0">
                <a:solidFill>
                  <a:srgbClr val="0070C0"/>
                </a:solidFill>
              </a:rPr>
              <a:t>.</a:t>
            </a:r>
            <a:r>
              <a:rPr lang="zh-CN" altLang="en-US" sz="7200" dirty="0">
                <a:solidFill>
                  <a:srgbClr val="0070C0"/>
                </a:solidFill>
              </a:rPr>
              <a:t>航班号 </a:t>
            </a:r>
            <a:r>
              <a:rPr lang="en-US" altLang="zh-CN" sz="7200" dirty="0">
                <a:solidFill>
                  <a:srgbClr val="0070C0"/>
                </a:solidFill>
              </a:rPr>
              <a:t>where </a:t>
            </a:r>
            <a:r>
              <a:rPr lang="zh-CN" altLang="en-US" sz="7200" dirty="0">
                <a:solidFill>
                  <a:srgbClr val="0070C0"/>
                </a:solidFill>
              </a:rPr>
              <a:t>出发日期</a:t>
            </a:r>
            <a:r>
              <a:rPr lang="en-US" altLang="zh-CN" sz="7200" dirty="0">
                <a:solidFill>
                  <a:srgbClr val="0070C0"/>
                </a:solidFill>
              </a:rPr>
              <a:t>&lt;</a:t>
            </a:r>
            <a:r>
              <a:rPr lang="en-US" altLang="zh-CN" sz="7200" dirty="0" err="1">
                <a:solidFill>
                  <a:srgbClr val="0070C0"/>
                </a:solidFill>
              </a:rPr>
              <a:t>getdate</a:t>
            </a:r>
            <a:r>
              <a:rPr lang="en-US" altLang="zh-CN" sz="7200" dirty="0">
                <a:solidFill>
                  <a:srgbClr val="0070C0"/>
                </a:solidFill>
              </a:rPr>
              <a:t>()</a:t>
            </a:r>
          </a:p>
          <a:p>
            <a:endParaRPr lang="zh-CN" altLang="zh-CN" sz="7200" dirty="0"/>
          </a:p>
          <a:p>
            <a:r>
              <a:rPr lang="en-US" altLang="zh-CN" sz="7200" dirty="0"/>
              <a:t>2.</a:t>
            </a:r>
            <a:r>
              <a:rPr lang="zh-CN" altLang="zh-CN" sz="7200" dirty="0"/>
              <a:t>查询订票累计总金额超过</a:t>
            </a:r>
            <a:r>
              <a:rPr lang="en-US" altLang="zh-CN" sz="7200" dirty="0"/>
              <a:t>10000</a:t>
            </a:r>
            <a:r>
              <a:rPr lang="zh-CN" altLang="zh-CN" sz="7200" dirty="0"/>
              <a:t>的乘客的身份证号和总金额。</a:t>
            </a:r>
            <a:endParaRPr lang="en-US" altLang="zh-CN" sz="7200" dirty="0"/>
          </a:p>
          <a:p>
            <a:r>
              <a:rPr lang="en-US" altLang="zh-CN" sz="7200" dirty="0">
                <a:solidFill>
                  <a:srgbClr val="0070C0"/>
                </a:solidFill>
              </a:rPr>
              <a:t>select count(*)</a:t>
            </a:r>
            <a:r>
              <a:rPr lang="zh-CN" altLang="en-US" sz="7200" dirty="0">
                <a:solidFill>
                  <a:srgbClr val="0070C0"/>
                </a:solidFill>
              </a:rPr>
              <a:t>总金额</a:t>
            </a:r>
            <a:r>
              <a:rPr lang="en-US" altLang="zh-CN" sz="7200" dirty="0">
                <a:solidFill>
                  <a:srgbClr val="0070C0"/>
                </a:solidFill>
              </a:rPr>
              <a:t>,</a:t>
            </a:r>
            <a:r>
              <a:rPr lang="zh-CN" altLang="en-US" sz="7200" dirty="0">
                <a:solidFill>
                  <a:srgbClr val="0070C0"/>
                </a:solidFill>
              </a:rPr>
              <a:t>身份证号 </a:t>
            </a:r>
            <a:r>
              <a:rPr lang="en-US" altLang="zh-CN" sz="7200" dirty="0">
                <a:solidFill>
                  <a:srgbClr val="0070C0"/>
                </a:solidFill>
              </a:rPr>
              <a:t>from </a:t>
            </a:r>
            <a:r>
              <a:rPr lang="zh-CN" altLang="en-US" sz="7200" dirty="0">
                <a:solidFill>
                  <a:srgbClr val="0070C0"/>
                </a:solidFill>
              </a:rPr>
              <a:t>订票 </a:t>
            </a:r>
            <a:r>
              <a:rPr lang="en-US" altLang="zh-CN" sz="7200" dirty="0">
                <a:solidFill>
                  <a:srgbClr val="0070C0"/>
                </a:solidFill>
              </a:rPr>
              <a:t>group by  </a:t>
            </a:r>
            <a:r>
              <a:rPr lang="zh-CN" altLang="en-US" sz="7200" dirty="0">
                <a:solidFill>
                  <a:srgbClr val="0070C0"/>
                </a:solidFill>
              </a:rPr>
              <a:t>身份证号 </a:t>
            </a:r>
            <a:r>
              <a:rPr lang="en-US" altLang="zh-CN" sz="7200" dirty="0">
                <a:solidFill>
                  <a:srgbClr val="0070C0"/>
                </a:solidFill>
              </a:rPr>
              <a:t>having count(*)&gt;10000</a:t>
            </a:r>
          </a:p>
          <a:p>
            <a:endParaRPr lang="en-US" altLang="zh-CN" sz="7200" dirty="0"/>
          </a:p>
          <a:p>
            <a:r>
              <a:rPr lang="en-US" altLang="zh-CN" sz="7200" dirty="0"/>
              <a:t>3.</a:t>
            </a:r>
            <a:r>
              <a:rPr lang="zh-CN" altLang="zh-CN" sz="7200" dirty="0"/>
              <a:t>查询在</a:t>
            </a:r>
            <a:r>
              <a:rPr lang="en-US" altLang="zh-CN" sz="7200" dirty="0"/>
              <a:t>2015</a:t>
            </a:r>
            <a:r>
              <a:rPr lang="zh-CN" altLang="zh-CN" sz="7200" dirty="0"/>
              <a:t>年里没有订过票的用户信息。</a:t>
            </a:r>
          </a:p>
          <a:p>
            <a:r>
              <a:rPr lang="en-US" altLang="zh-CN" sz="7200" dirty="0">
                <a:solidFill>
                  <a:srgbClr val="0070C0"/>
                </a:solidFill>
              </a:rPr>
              <a:t>select * from </a:t>
            </a:r>
            <a:r>
              <a:rPr lang="zh-CN" altLang="en-US" sz="7200" dirty="0">
                <a:solidFill>
                  <a:srgbClr val="0070C0"/>
                </a:solidFill>
              </a:rPr>
              <a:t>用户 </a:t>
            </a:r>
            <a:r>
              <a:rPr lang="en-US" altLang="zh-CN" sz="7200" dirty="0">
                <a:solidFill>
                  <a:srgbClr val="0070C0"/>
                </a:solidFill>
              </a:rPr>
              <a:t>where </a:t>
            </a:r>
            <a:r>
              <a:rPr lang="zh-CN" altLang="en-US" sz="7200" dirty="0">
                <a:solidFill>
                  <a:srgbClr val="0070C0"/>
                </a:solidFill>
              </a:rPr>
              <a:t>身份证号 </a:t>
            </a:r>
            <a:r>
              <a:rPr lang="en-US" altLang="zh-CN" sz="7200" dirty="0">
                <a:solidFill>
                  <a:srgbClr val="0070C0"/>
                </a:solidFill>
              </a:rPr>
              <a:t>not in(select </a:t>
            </a:r>
            <a:r>
              <a:rPr lang="zh-CN" altLang="en-US" sz="7200" dirty="0">
                <a:solidFill>
                  <a:srgbClr val="0070C0"/>
                </a:solidFill>
              </a:rPr>
              <a:t>身份证号 </a:t>
            </a:r>
            <a:r>
              <a:rPr lang="en-US" altLang="zh-CN" sz="7200" dirty="0">
                <a:solidFill>
                  <a:srgbClr val="0070C0"/>
                </a:solidFill>
              </a:rPr>
              <a:t>from </a:t>
            </a:r>
            <a:r>
              <a:rPr lang="zh-CN" altLang="en-US" sz="7200" dirty="0">
                <a:solidFill>
                  <a:srgbClr val="0070C0"/>
                </a:solidFill>
              </a:rPr>
              <a:t>订票</a:t>
            </a:r>
            <a:r>
              <a:rPr lang="en-US" altLang="zh-CN" sz="7200" dirty="0">
                <a:solidFill>
                  <a:srgbClr val="0070C0"/>
                </a:solidFill>
              </a:rPr>
              <a:t>) </a:t>
            </a:r>
          </a:p>
          <a:p>
            <a:endParaRPr lang="en-US" altLang="zh-CN" sz="7200" dirty="0"/>
          </a:p>
          <a:p>
            <a:r>
              <a:rPr lang="en-US" altLang="zh-CN" sz="7200" dirty="0"/>
              <a:t>4.</a:t>
            </a:r>
            <a:r>
              <a:rPr lang="zh-CN" altLang="zh-CN" sz="7200" dirty="0"/>
              <a:t>将航班号为</a:t>
            </a:r>
            <a:r>
              <a:rPr lang="en-US" altLang="zh-CN" sz="7200" dirty="0"/>
              <a:t>“SC7455”</a:t>
            </a:r>
            <a:r>
              <a:rPr lang="zh-CN" altLang="zh-CN" sz="7200" dirty="0"/>
              <a:t>的起飞时间改为</a:t>
            </a:r>
            <a:r>
              <a:rPr lang="en-US" altLang="zh-CN" sz="7200" dirty="0"/>
              <a:t>“9:00:00”</a:t>
            </a:r>
            <a:r>
              <a:rPr lang="zh-CN" altLang="zh-CN" sz="7200" dirty="0"/>
              <a:t>，到达时间改为</a:t>
            </a:r>
            <a:r>
              <a:rPr lang="en-US" altLang="zh-CN" sz="7200" dirty="0"/>
              <a:t>“11:30:00”</a:t>
            </a:r>
            <a:r>
              <a:rPr lang="zh-CN" altLang="zh-CN" sz="7200" dirty="0"/>
              <a:t>。</a:t>
            </a:r>
            <a:endParaRPr lang="en-US" altLang="zh-CN" sz="7200" dirty="0"/>
          </a:p>
          <a:p>
            <a:r>
              <a:rPr lang="en-US" altLang="zh-CN" sz="7200" dirty="0">
                <a:solidFill>
                  <a:srgbClr val="0070C0"/>
                </a:solidFill>
              </a:rPr>
              <a:t>update </a:t>
            </a:r>
            <a:r>
              <a:rPr lang="zh-CN" altLang="en-US" sz="7200" dirty="0">
                <a:solidFill>
                  <a:srgbClr val="0070C0"/>
                </a:solidFill>
              </a:rPr>
              <a:t>航班 </a:t>
            </a:r>
            <a:r>
              <a:rPr lang="en-US" altLang="zh-CN" sz="7200" dirty="0">
                <a:solidFill>
                  <a:srgbClr val="0070C0"/>
                </a:solidFill>
              </a:rPr>
              <a:t>set </a:t>
            </a:r>
            <a:r>
              <a:rPr lang="zh-CN" altLang="en-US" sz="7200" dirty="0">
                <a:solidFill>
                  <a:srgbClr val="0070C0"/>
                </a:solidFill>
              </a:rPr>
              <a:t>起飞时间</a:t>
            </a:r>
            <a:r>
              <a:rPr lang="en-US" altLang="zh-CN" sz="7200" dirty="0">
                <a:solidFill>
                  <a:srgbClr val="0070C0"/>
                </a:solidFill>
              </a:rPr>
              <a:t>=“9:00:00”and </a:t>
            </a:r>
            <a:r>
              <a:rPr lang="zh-CN" altLang="en-US" sz="7200" dirty="0">
                <a:solidFill>
                  <a:srgbClr val="0070C0"/>
                </a:solidFill>
              </a:rPr>
              <a:t>到达时间</a:t>
            </a:r>
            <a:r>
              <a:rPr lang="en-US" altLang="zh-CN" sz="7200" dirty="0">
                <a:solidFill>
                  <a:srgbClr val="0070C0"/>
                </a:solidFill>
              </a:rPr>
              <a:t>=“11:30:00”where </a:t>
            </a:r>
            <a:r>
              <a:rPr lang="zh-CN" altLang="en-US" sz="7200" dirty="0">
                <a:solidFill>
                  <a:srgbClr val="0070C0"/>
                </a:solidFill>
              </a:rPr>
              <a:t>航班号</a:t>
            </a:r>
            <a:r>
              <a:rPr lang="en-US" altLang="zh-CN" sz="7200" dirty="0">
                <a:solidFill>
                  <a:srgbClr val="0070C0"/>
                </a:solidFill>
              </a:rPr>
              <a:t>=“SC7455”</a:t>
            </a:r>
          </a:p>
          <a:p>
            <a:endParaRPr lang="zh-CN" altLang="zh-CN" sz="72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6DBDF-FA54-4053-9E6D-23018D92137E}"/>
              </a:ext>
            </a:extLst>
          </p:cNvPr>
          <p:cNvSpPr txBox="1"/>
          <p:nvPr/>
        </p:nvSpPr>
        <p:spPr>
          <a:xfrm>
            <a:off x="-101601" y="0"/>
            <a:ext cx="770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北京信息科技大学</a:t>
            </a:r>
            <a:r>
              <a:rPr lang="en-US" altLang="zh-CN" b="1" dirty="0"/>
              <a:t> 2016 ~2017 </a:t>
            </a:r>
            <a:r>
              <a:rPr lang="zh-CN" altLang="zh-CN" b="1" dirty="0"/>
              <a:t>学年第</a:t>
            </a:r>
            <a:r>
              <a:rPr lang="en-US" altLang="zh-CN" b="1" dirty="0"/>
              <a:t> 1</a:t>
            </a:r>
            <a:r>
              <a:rPr lang="zh-CN" altLang="zh-CN" b="1" dirty="0"/>
              <a:t>学期</a:t>
            </a:r>
            <a:r>
              <a:rPr lang="en-US" altLang="zh-CN" b="1" dirty="0"/>
              <a:t>    </a:t>
            </a:r>
            <a:r>
              <a:rPr lang="zh-CN" altLang="zh-CN" dirty="0"/>
              <a:t>四、用</a:t>
            </a:r>
            <a:r>
              <a:rPr lang="en-US" altLang="zh-CN" dirty="0"/>
              <a:t>SQL</a:t>
            </a:r>
            <a:r>
              <a:rPr lang="zh-CN" altLang="zh-CN" dirty="0"/>
              <a:t>语句完成下列操作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3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6674"/>
            <a:ext cx="9628632" cy="13621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200" dirty="0"/>
              <a:t>三</a:t>
            </a:r>
            <a:r>
              <a:rPr lang="en-US" altLang="zh-CN" sz="3200" dirty="0"/>
              <a:t>.</a:t>
            </a:r>
            <a:r>
              <a:rPr lang="zh-CN" altLang="en-US" sz="3200" dirty="0"/>
              <a:t>事务管理与并发控制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1828456"/>
            <a:ext cx="12192000" cy="5029543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altLang="zh-CN" sz="3200" dirty="0"/>
              <a:t>1.</a:t>
            </a:r>
            <a:r>
              <a:rPr lang="zh-CN" altLang="en-US" sz="3200" dirty="0"/>
              <a:t>事物的性质：原子（强调不可分割）、一致、隔离（由并发控制来保证）、持久</a:t>
            </a:r>
            <a:endParaRPr lang="en-US" altLang="zh-CN" sz="3200" dirty="0"/>
          </a:p>
          <a:p>
            <a:pPr rtl="0"/>
            <a:r>
              <a:rPr lang="en-US" altLang="zh-CN" sz="3200" dirty="0"/>
              <a:t>2.</a:t>
            </a:r>
            <a:r>
              <a:rPr lang="zh-CN" altLang="en-US" sz="3200" dirty="0"/>
              <a:t>并发控制</a:t>
            </a:r>
            <a:endParaRPr lang="en-US" altLang="zh-CN" sz="3200" dirty="0"/>
          </a:p>
          <a:p>
            <a:pPr rtl="0"/>
            <a:r>
              <a:rPr lang="zh-CN" altLang="en-US" sz="3200" dirty="0"/>
              <a:t>干扰问题：</a:t>
            </a:r>
            <a:endParaRPr lang="en-US" altLang="zh-CN" sz="3200" dirty="0"/>
          </a:p>
          <a:p>
            <a:pPr rtl="0"/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）丢失更新：当两个或多个事务选择同一记录，然后基于最初选定的值更新该记录</a:t>
            </a:r>
            <a:endParaRPr lang="en-US" altLang="zh-CN" sz="3200" dirty="0"/>
          </a:p>
          <a:p>
            <a:pPr rtl="0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）未提交依赖（脏读）：查询一个已经被其他事务更新但尚未提交的记录</a:t>
            </a:r>
            <a:endParaRPr lang="en-US" altLang="zh-CN" sz="3200" dirty="0"/>
          </a:p>
          <a:p>
            <a:pPr rtl="0"/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）不一致分析（不可重复读）：两次查询结果不一致</a:t>
            </a:r>
            <a:endParaRPr lang="en-US" altLang="zh-CN" sz="3200" dirty="0"/>
          </a:p>
          <a:p>
            <a:pPr rtl="0"/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）幻象读：两次查询结果多或少记录</a:t>
            </a:r>
            <a:endParaRPr lang="en-US" altLang="zh-CN" sz="3200" dirty="0"/>
          </a:p>
          <a:p>
            <a:pPr rtl="0"/>
            <a:r>
              <a:rPr lang="zh-CN" altLang="en-US" sz="3200" dirty="0"/>
              <a:t>共享锁（读锁）：可以读，不能改 </a:t>
            </a:r>
            <a:r>
              <a:rPr lang="zh-CN" altLang="en-US" sz="3200" dirty="0">
                <a:solidFill>
                  <a:srgbClr val="FF0000"/>
                </a:solidFill>
              </a:rPr>
              <a:t>避免脏读</a:t>
            </a:r>
            <a:r>
              <a:rPr lang="zh-CN" altLang="en-US" sz="3200" dirty="0"/>
              <a:t> 拒绝来自其他事务的独占封锁和更新封锁 任何数量的事务都可以同时对同样的数据施加共享锁</a:t>
            </a:r>
            <a:endParaRPr lang="en-US" altLang="zh-CN" sz="3200" dirty="0"/>
          </a:p>
          <a:p>
            <a:pPr rtl="0"/>
            <a:r>
              <a:rPr lang="zh-CN" altLang="en-US" sz="3200" dirty="0"/>
              <a:t>独占锁（写锁）：可以读，不能写 拒绝来自其他事务的任何封锁 </a:t>
            </a:r>
            <a:r>
              <a:rPr lang="zh-CN" altLang="en-US" sz="3200" dirty="0">
                <a:solidFill>
                  <a:srgbClr val="FF0000"/>
                </a:solidFill>
              </a:rPr>
              <a:t>但不拒绝一般的查询操作 不避免脏读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rtl="0"/>
            <a:r>
              <a:rPr lang="zh-CN" altLang="en-US" sz="3200" dirty="0"/>
              <a:t>更新锁（表级操作）：可以读，不能写 拒绝来自其他事务的任何封锁 </a:t>
            </a:r>
            <a:r>
              <a:rPr lang="zh-CN" altLang="en-US" sz="3200" dirty="0">
                <a:solidFill>
                  <a:srgbClr val="FF0000"/>
                </a:solidFill>
              </a:rPr>
              <a:t>但不拒绝一般的查询操作</a:t>
            </a: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C33258-C4A9-4708-A5A9-56D63FC2959B}"/>
              </a:ext>
            </a:extLst>
          </p:cNvPr>
          <p:cNvSpPr txBox="1"/>
          <p:nvPr/>
        </p:nvSpPr>
        <p:spPr>
          <a:xfrm>
            <a:off x="6563555" y="485679"/>
            <a:ext cx="5628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共享封锁（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TABLOCK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TABLOCK HOLDLOCK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独占封锁（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TABLOCKX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更新封锁（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UPDLOCK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不进行封锁（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NOLOCK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22F97BB-2C86-4BFC-9765-2F8A84AAAC0A}"/>
              </a:ext>
            </a:extLst>
          </p:cNvPr>
          <p:cNvSpPr/>
          <p:nvPr/>
        </p:nvSpPr>
        <p:spPr>
          <a:xfrm>
            <a:off x="6341614" y="594804"/>
            <a:ext cx="221941" cy="48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167B1-F837-4CB8-9B1C-3C234EBF1972}"/>
              </a:ext>
            </a:extLst>
          </p:cNvPr>
          <p:cNvSpPr txBox="1"/>
          <p:nvPr/>
        </p:nvSpPr>
        <p:spPr>
          <a:xfrm>
            <a:off x="5254650" y="643630"/>
            <a:ext cx="119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基本封锁</a:t>
            </a:r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6342"/>
            <a:ext cx="9628632" cy="13621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/>
              <a:t>隔离级别</a:t>
            </a:r>
            <a:r>
              <a:rPr lang="zh-CN" altLang="en-US" sz="3100" dirty="0"/>
              <a:t>（加了之后就会一直存在）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413652-015E-4BB6-980E-7247C339E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28357"/>
              </p:ext>
            </p:extLst>
          </p:nvPr>
        </p:nvGraphicFramePr>
        <p:xfrm>
          <a:off x="0" y="1828457"/>
          <a:ext cx="12192000" cy="50440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8318">
                  <a:extLst>
                    <a:ext uri="{9D8B030D-6E8A-4147-A177-3AD203B41FA5}">
                      <a16:colId xmlns:a16="http://schemas.microsoft.com/office/drawing/2014/main" val="233332596"/>
                    </a:ext>
                  </a:extLst>
                </a:gridCol>
                <a:gridCol w="2127682">
                  <a:extLst>
                    <a:ext uri="{9D8B030D-6E8A-4147-A177-3AD203B41FA5}">
                      <a16:colId xmlns:a16="http://schemas.microsoft.com/office/drawing/2014/main" val="34530493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94167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6283624"/>
                    </a:ext>
                  </a:extLst>
                </a:gridCol>
              </a:tblGrid>
              <a:tr h="541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隔离级别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脏读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不可重复读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幻象读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66672"/>
                  </a:ext>
                </a:extLst>
              </a:tr>
              <a:tr h="1272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未提交读（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NOLOCK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 UNCOMMITTED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最低级别，没有限制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43453"/>
                  </a:ext>
                </a:extLst>
              </a:tr>
              <a:tr h="1272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提交读（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TABLOCK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 COMMITTED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90923"/>
                  </a:ext>
                </a:extLst>
              </a:tr>
              <a:tr h="9737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可重复读（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TABLOCK HOLDLOCK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REPEATABLE READ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85892"/>
                  </a:ext>
                </a:extLst>
              </a:tr>
              <a:tr h="973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可串行化（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TABLOCKX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SERIALIZABLE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69752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0F4C45-92A8-44B0-9B37-40AF6552DD61}"/>
              </a:ext>
            </a:extLst>
          </p:cNvPr>
          <p:cNvCxnSpPr/>
          <p:nvPr/>
        </p:nvCxnSpPr>
        <p:spPr>
          <a:xfrm>
            <a:off x="3790765" y="1828456"/>
            <a:ext cx="0" cy="502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A69CD6E-CB27-4054-B185-DB777FD77633}"/>
              </a:ext>
            </a:extLst>
          </p:cNvPr>
          <p:cNvCxnSpPr>
            <a:endCxn id="6" idx="2"/>
          </p:cNvCxnSpPr>
          <p:nvPr/>
        </p:nvCxnSpPr>
        <p:spPr>
          <a:xfrm>
            <a:off x="6096000" y="1828456"/>
            <a:ext cx="0" cy="504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408716-4BF1-43E7-8F91-85B485CF6859}"/>
              </a:ext>
            </a:extLst>
          </p:cNvPr>
          <p:cNvCxnSpPr/>
          <p:nvPr/>
        </p:nvCxnSpPr>
        <p:spPr>
          <a:xfrm>
            <a:off x="9250532" y="1828456"/>
            <a:ext cx="0" cy="504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2CA113-4D63-4E43-8FAD-BCCA7373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49458"/>
              </p:ext>
            </p:extLst>
          </p:nvPr>
        </p:nvGraphicFramePr>
        <p:xfrm>
          <a:off x="-1" y="1844555"/>
          <a:ext cx="7338646" cy="5013445"/>
        </p:xfrm>
        <a:graphic>
          <a:graphicData uri="http://schemas.openxmlformats.org/drawingml/2006/table">
            <a:tbl>
              <a:tblPr firstRow="1" bandRow="1" bandCol="1">
                <a:tableStyleId>{3B4B98B0-60AC-42C2-AFA5-B58CD77FA1E5}</a:tableStyleId>
              </a:tblPr>
              <a:tblGrid>
                <a:gridCol w="713025">
                  <a:extLst>
                    <a:ext uri="{9D8B030D-6E8A-4147-A177-3AD203B41FA5}">
                      <a16:colId xmlns:a16="http://schemas.microsoft.com/office/drawing/2014/main" val="2602526972"/>
                    </a:ext>
                  </a:extLst>
                </a:gridCol>
                <a:gridCol w="3260796">
                  <a:extLst>
                    <a:ext uri="{9D8B030D-6E8A-4147-A177-3AD203B41FA5}">
                      <a16:colId xmlns:a16="http://schemas.microsoft.com/office/drawing/2014/main" val="3387294444"/>
                    </a:ext>
                  </a:extLst>
                </a:gridCol>
                <a:gridCol w="3364825">
                  <a:extLst>
                    <a:ext uri="{9D8B030D-6E8A-4147-A177-3AD203B41FA5}">
                      <a16:colId xmlns:a16="http://schemas.microsoft.com/office/drawing/2014/main" val="2372343676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时间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事务</a:t>
                      </a:r>
                      <a:r>
                        <a:rPr lang="en-US" sz="1400" kern="100">
                          <a:effectLst/>
                        </a:rPr>
                        <a:t>A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事务</a:t>
                      </a:r>
                      <a:r>
                        <a:rPr lang="en-US" sz="1400" kern="100">
                          <a:effectLst/>
                        </a:rPr>
                        <a:t>B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477532"/>
                  </a:ext>
                </a:extLst>
              </a:tr>
              <a:tr h="4735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t1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t3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t5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BEGIN TRANSACTION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INSERT INTO </a:t>
                      </a:r>
                      <a:r>
                        <a:rPr lang="zh-CN" sz="1400" kern="100" dirty="0">
                          <a:effectLst/>
                        </a:rPr>
                        <a:t>职工</a:t>
                      </a: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WITH (TABLOCKX) VALUES ('E5','</a:t>
                      </a:r>
                      <a:r>
                        <a:rPr lang="zh-CN" sz="1400" kern="100" dirty="0">
                          <a:effectLst/>
                        </a:rPr>
                        <a:t>林宇</a:t>
                      </a:r>
                      <a:r>
                        <a:rPr lang="en-US" sz="1400" kern="100" dirty="0">
                          <a:effectLst/>
                        </a:rPr>
                        <a:t>','</a:t>
                      </a:r>
                      <a:r>
                        <a:rPr lang="zh-CN" sz="1400" kern="100" dirty="0">
                          <a:effectLst/>
                        </a:rPr>
                        <a:t>男</a:t>
                      </a:r>
                      <a:r>
                        <a:rPr lang="en-US" sz="1400" kern="100" dirty="0">
                          <a:effectLst/>
                        </a:rPr>
                        <a:t>')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COMMIT TRANSACTION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BEGIN TRANSACTION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SELECT * FROM </a:t>
                      </a:r>
                      <a:r>
                        <a:rPr lang="zh-CN" sz="1400" kern="100" dirty="0">
                          <a:effectLst/>
                        </a:rPr>
                        <a:t>职工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WITH (TABLOCK HOLDLOCK )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COMMIT TRANSACTION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SET TRANSACTION ISOLATION LEVEL READ COMMITTED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BEGIN TRANSACTION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SELECT * FROM </a:t>
                      </a:r>
                      <a:r>
                        <a:rPr lang="zh-CN" sz="1400" kern="100" dirty="0">
                          <a:effectLst/>
                        </a:rPr>
                        <a:t>职工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SELECT * FROM </a:t>
                      </a:r>
                      <a:r>
                        <a:rPr lang="zh-CN" sz="1400" kern="100" dirty="0">
                          <a:effectLst/>
                        </a:rPr>
                        <a:t>职工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SET TRANSACTION ISOLATION LEVEL SERIALIZABLE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INSERT INTO </a:t>
                      </a:r>
                      <a:r>
                        <a:rPr lang="zh-CN" sz="1400" kern="100" dirty="0">
                          <a:effectLst/>
                        </a:rPr>
                        <a:t>职工 </a:t>
                      </a:r>
                      <a:r>
                        <a:rPr lang="en-US" sz="1400" kern="100" dirty="0">
                          <a:effectLst/>
                        </a:rPr>
                        <a:t>VALUES ('E6','</a:t>
                      </a:r>
                      <a:r>
                        <a:rPr lang="zh-CN" sz="1400" kern="100" dirty="0">
                          <a:effectLst/>
                        </a:rPr>
                        <a:t>林一</a:t>
                      </a:r>
                      <a:r>
                        <a:rPr lang="en-US" sz="1400" kern="100" dirty="0">
                          <a:effectLst/>
                        </a:rPr>
                        <a:t>','</a:t>
                      </a:r>
                      <a:r>
                        <a:rPr lang="zh-CN" sz="1400" kern="100" dirty="0">
                          <a:effectLst/>
                        </a:rPr>
                        <a:t>男</a:t>
                      </a:r>
                      <a:r>
                        <a:rPr lang="en-US" sz="1400" kern="100" dirty="0">
                          <a:effectLst/>
                        </a:rPr>
                        <a:t>')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COMMIT TRANSACTION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1774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8C2E16B-D610-40A4-AAEC-EBC27092E5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38645" y="1844554"/>
            <a:ext cx="439224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语句能否及时执行？为什么？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可以执行，因为事务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的共享锁读完就释放了。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T3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语句能否及时执行？为什么？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可以执行，虽然事务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加了独占封锁，但是独占锁不拒绝一般的读操作。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T5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语句能否及时执行？为什么？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不能执行，因为事务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的共享锁要等到事务结束后才释放，拒绝来自事务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的独占锁。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9673A-6197-4415-B78A-6C9565380A0F}"/>
              </a:ext>
            </a:extLst>
          </p:cNvPr>
          <p:cNvSpPr txBox="1"/>
          <p:nvPr/>
        </p:nvSpPr>
        <p:spPr>
          <a:xfrm>
            <a:off x="0" y="0"/>
            <a:ext cx="56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北京信息科技大学</a:t>
            </a:r>
            <a:r>
              <a:rPr lang="en-US" altLang="zh-CN" b="1" dirty="0"/>
              <a:t> 2016 ~2017 </a:t>
            </a:r>
            <a:r>
              <a:rPr lang="zh-CN" altLang="zh-CN" b="1" dirty="0"/>
              <a:t>学年第</a:t>
            </a:r>
            <a:r>
              <a:rPr lang="en-US" altLang="zh-CN" b="1" dirty="0"/>
              <a:t> 1</a:t>
            </a:r>
            <a:r>
              <a:rPr lang="zh-CN" altLang="zh-CN" b="1" dirty="0"/>
              <a:t>学期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E3C8BE-E5FF-4D89-AFAF-704CCC2CC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75793"/>
              </p:ext>
            </p:extLst>
          </p:nvPr>
        </p:nvGraphicFramePr>
        <p:xfrm>
          <a:off x="0" y="1846177"/>
          <a:ext cx="7901354" cy="5011823"/>
        </p:xfrm>
        <a:graphic>
          <a:graphicData uri="http://schemas.openxmlformats.org/drawingml/2006/table">
            <a:tbl>
              <a:tblPr firstRow="1" bandRow="1" bandCol="1">
                <a:tableStyleId>{3B4B98B0-60AC-42C2-AFA5-B58CD77FA1E5}</a:tableStyleId>
              </a:tblPr>
              <a:tblGrid>
                <a:gridCol w="767698">
                  <a:extLst>
                    <a:ext uri="{9D8B030D-6E8A-4147-A177-3AD203B41FA5}">
                      <a16:colId xmlns:a16="http://schemas.microsoft.com/office/drawing/2014/main" val="1492559231"/>
                    </a:ext>
                  </a:extLst>
                </a:gridCol>
                <a:gridCol w="3669744">
                  <a:extLst>
                    <a:ext uri="{9D8B030D-6E8A-4147-A177-3AD203B41FA5}">
                      <a16:colId xmlns:a16="http://schemas.microsoft.com/office/drawing/2014/main" val="2918055134"/>
                    </a:ext>
                  </a:extLst>
                </a:gridCol>
                <a:gridCol w="3463912">
                  <a:extLst>
                    <a:ext uri="{9D8B030D-6E8A-4147-A177-3AD203B41FA5}">
                      <a16:colId xmlns:a16="http://schemas.microsoft.com/office/drawing/2014/main" val="716417742"/>
                    </a:ext>
                  </a:extLst>
                </a:gridCol>
              </a:tblGrid>
              <a:tr h="372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事务</a:t>
                      </a: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事务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127747"/>
                  </a:ext>
                </a:extLst>
              </a:tr>
              <a:tr h="4639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T2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T3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BEGIN TRANSACTION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INSERT INTO </a:t>
                      </a:r>
                      <a:r>
                        <a:rPr lang="zh-CN" sz="1600" kern="100">
                          <a:effectLst/>
                        </a:rPr>
                        <a:t>职工</a:t>
                      </a: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WITH (TABLOCKX) VALUES ('E5','</a:t>
                      </a:r>
                      <a:r>
                        <a:rPr lang="zh-CN" sz="1600" kern="100">
                          <a:effectLst/>
                        </a:rPr>
                        <a:t>林宇</a:t>
                      </a:r>
                      <a:r>
                        <a:rPr lang="en-US" sz="1600" kern="100">
                          <a:effectLst/>
                        </a:rPr>
                        <a:t>','</a:t>
                      </a:r>
                      <a:r>
                        <a:rPr lang="zh-CN" sz="1600" kern="100">
                          <a:effectLst/>
                        </a:rPr>
                        <a:t>男</a:t>
                      </a:r>
                      <a:r>
                        <a:rPr lang="en-US" sz="1600" kern="100">
                          <a:effectLst/>
                        </a:rPr>
                        <a:t>')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 TRANSACTION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BEGIN TRANSACTION 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SELECT * FROM </a:t>
                      </a:r>
                      <a:r>
                        <a:rPr lang="zh-CN" sz="1600" kern="100">
                          <a:effectLst/>
                        </a:rPr>
                        <a:t>职工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WITH (TABLOCK HOLDLOCK )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 TRANSACTION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BEGIN TRANSACTION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SELECT * FROM </a:t>
                      </a:r>
                      <a:r>
                        <a:rPr lang="zh-CN" sz="1600" kern="100" dirty="0">
                          <a:effectLst/>
                        </a:rPr>
                        <a:t>职工</a:t>
                      </a:r>
                      <a:r>
                        <a:rPr lang="en-US" sz="1600" kern="100" dirty="0">
                          <a:effectLst/>
                        </a:rPr>
                        <a:t> WITH (TABLOCK)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SELECT * FROM </a:t>
                      </a:r>
                      <a:r>
                        <a:rPr lang="zh-CN" sz="1600" kern="100" dirty="0">
                          <a:effectLst/>
                        </a:rPr>
                        <a:t>职工</a:t>
                      </a:r>
                      <a:r>
                        <a:rPr lang="en-US" sz="1600" kern="100" dirty="0">
                          <a:effectLst/>
                        </a:rPr>
                        <a:t> WITH (TABLOCK)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INSERT INTO </a:t>
                      </a:r>
                      <a:r>
                        <a:rPr lang="zh-CN" sz="1600" kern="100" dirty="0">
                          <a:effectLst/>
                        </a:rPr>
                        <a:t>职工 </a:t>
                      </a:r>
                      <a:r>
                        <a:rPr lang="en-US" sz="1600" kern="100" dirty="0">
                          <a:effectLst/>
                        </a:rPr>
                        <a:t>WITH (TABLOCKX) VALUES ('E6','</a:t>
                      </a:r>
                      <a:r>
                        <a:rPr lang="zh-CN" sz="1600" kern="100" dirty="0">
                          <a:effectLst/>
                        </a:rPr>
                        <a:t>林一</a:t>
                      </a:r>
                      <a:r>
                        <a:rPr lang="en-US" sz="1600" kern="100" dirty="0">
                          <a:effectLst/>
                        </a:rPr>
                        <a:t>','</a:t>
                      </a:r>
                      <a:r>
                        <a:rPr lang="zh-CN" sz="1600" kern="100" dirty="0">
                          <a:effectLst/>
                        </a:rPr>
                        <a:t>男</a:t>
                      </a:r>
                      <a:r>
                        <a:rPr lang="en-US" sz="16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COMMIT TRANSACTION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1093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D9EB368-9A9B-4E64-AF0F-93283143FC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901354" y="1846177"/>
            <a:ext cx="429064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语句能否及时执行？为什么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可以执行，因为事务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的共享锁读完就释放了。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么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不能执行，因为事务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是带共享锁的查询操作，而不是普通的查询。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T3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时间事务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语句能否及时执行？为什么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lang="zh-CN" altLang="en-US" sz="1400" dirty="0">
                <a:ea typeface="宋体" panose="02010600030101010101" pitchFamily="2" charset="-122"/>
                <a:cs typeface="Times New Roman" panose="02020603050405020304" pitchFamily="18" charset="0"/>
              </a:rPr>
              <a:t>不能执行，因为事务</a:t>
            </a:r>
            <a:r>
              <a:rPr lang="en-US" altLang="zh-CN" sz="1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ea typeface="宋体" panose="02010600030101010101" pitchFamily="2" charset="-122"/>
                <a:cs typeface="Times New Roman" panose="02020603050405020304" pitchFamily="18" charset="0"/>
              </a:rPr>
              <a:t>的共享锁要等到事务结束才释放，拒绝来自事务</a:t>
            </a:r>
            <a:r>
              <a:rPr lang="en-US" altLang="zh-CN" sz="1400" dirty="0"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1400" dirty="0">
                <a:ea typeface="宋体" panose="02010600030101010101" pitchFamily="2" charset="-122"/>
                <a:cs typeface="Times New Roman" panose="02020603050405020304" pitchFamily="18" charset="0"/>
              </a:rPr>
              <a:t>的独占锁。</a:t>
            </a:r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7AA21E-9E20-40D2-8126-A9BE0BB99CFC}"/>
              </a:ext>
            </a:extLst>
          </p:cNvPr>
          <p:cNvSpPr txBox="1"/>
          <p:nvPr/>
        </p:nvSpPr>
        <p:spPr>
          <a:xfrm>
            <a:off x="0" y="0"/>
            <a:ext cx="488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北京信息科技大学</a:t>
            </a:r>
            <a:r>
              <a:rPr lang="en-US" altLang="zh-CN" b="1" dirty="0"/>
              <a:t> 2017 ~2018 </a:t>
            </a:r>
            <a:r>
              <a:rPr lang="zh-CN" altLang="zh-CN" b="1" dirty="0"/>
              <a:t>学年第</a:t>
            </a:r>
            <a:r>
              <a:rPr lang="en-US" altLang="zh-CN" b="1" dirty="0"/>
              <a:t> 1</a:t>
            </a:r>
            <a:r>
              <a:rPr lang="zh-CN" altLang="zh-CN" b="1" dirty="0"/>
              <a:t>学期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6EFCC-EFF6-40C2-BCED-F1956A49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4767" y="359540"/>
            <a:ext cx="5472965" cy="3711669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solidFill>
                  <a:schemeClr val="bg2"/>
                </a:solidFill>
              </a:rPr>
              <a:t>谢谢观看！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AF6420-0F98-4BDB-84A2-44E13683F28D}"/>
              </a:ext>
            </a:extLst>
          </p:cNvPr>
          <p:cNvSpPr txBox="1"/>
          <p:nvPr/>
        </p:nvSpPr>
        <p:spPr>
          <a:xfrm>
            <a:off x="0" y="1975757"/>
            <a:ext cx="64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P49</a:t>
            </a:r>
            <a:r>
              <a:rPr lang="zh-CN" altLang="en-US" dirty="0"/>
              <a:t>、</a:t>
            </a:r>
            <a:r>
              <a:rPr lang="en-US" altLang="zh-CN" dirty="0"/>
              <a:t>75</a:t>
            </a:r>
            <a:r>
              <a:rPr lang="zh-CN" altLang="en-US" dirty="0"/>
              <a:t>、</a:t>
            </a:r>
            <a:r>
              <a:rPr lang="en-US" altLang="zh-CN" dirty="0"/>
              <a:t>144</a:t>
            </a:r>
            <a:r>
              <a:rPr lang="zh-CN" altLang="en-US" dirty="0"/>
              <a:t>、</a:t>
            </a:r>
            <a:r>
              <a:rPr lang="en-US" altLang="zh-CN" dirty="0"/>
              <a:t>151</a:t>
            </a:r>
            <a:r>
              <a:rPr lang="zh-CN" altLang="en-US" dirty="0"/>
              <a:t>、</a:t>
            </a:r>
            <a:r>
              <a:rPr lang="en-US" altLang="zh-CN" dirty="0"/>
              <a:t>171</a:t>
            </a:r>
            <a:r>
              <a:rPr lang="zh-CN" altLang="en-US" dirty="0"/>
              <a:t>、</a:t>
            </a:r>
            <a:r>
              <a:rPr lang="en-US" altLang="zh-CN" dirty="0"/>
              <a:t>176</a:t>
            </a:r>
            <a:r>
              <a:rPr lang="zh-CN" altLang="en-US" dirty="0"/>
              <a:t>、</a:t>
            </a:r>
            <a:r>
              <a:rPr lang="en-US" altLang="zh-CN" dirty="0"/>
              <a:t>231</a:t>
            </a:r>
            <a:r>
              <a:rPr lang="zh-CN" altLang="en-US" dirty="0"/>
              <a:t>、</a:t>
            </a:r>
            <a:r>
              <a:rPr lang="en-US" altLang="zh-CN" dirty="0"/>
              <a:t>238</a:t>
            </a:r>
            <a:r>
              <a:rPr lang="zh-CN" altLang="en-US" dirty="0"/>
              <a:t>、</a:t>
            </a:r>
            <a:r>
              <a:rPr lang="en-US" altLang="zh-CN" dirty="0"/>
              <a:t>249</a:t>
            </a:r>
            <a:r>
              <a:rPr lang="zh-CN" altLang="en-US" dirty="0"/>
              <a:t>、</a:t>
            </a:r>
            <a:r>
              <a:rPr lang="en-US" altLang="zh-CN" dirty="0"/>
              <a:t>266</a:t>
            </a:r>
            <a:r>
              <a:rPr lang="zh-CN" altLang="en-US" dirty="0"/>
              <a:t>、</a:t>
            </a:r>
            <a:r>
              <a:rPr lang="en-US" altLang="zh-CN" dirty="0"/>
              <a:t>294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E95C-6862-4F57-AB90-C5554C9D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343"/>
            <a:ext cx="10908792" cy="1362113"/>
          </a:xfrm>
        </p:spPr>
        <p:txBody>
          <a:bodyPr/>
          <a:lstStyle/>
          <a:p>
            <a:r>
              <a:rPr lang="zh-CN" altLang="en-US" dirty="0"/>
              <a:t>一、关系数据理论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A977-418E-4E50-8820-6DE691D3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28456"/>
            <a:ext cx="12191999" cy="50295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1.X</a:t>
            </a:r>
            <a:r>
              <a:rPr lang="zh-CN" altLang="en-US" dirty="0"/>
              <a:t>→</a:t>
            </a:r>
            <a:r>
              <a:rPr lang="en-US" altLang="zh-CN" dirty="0"/>
              <a:t>Y=X</a:t>
            </a:r>
            <a:r>
              <a:rPr lang="zh-CN" altLang="en-US" dirty="0"/>
              <a:t>决定</a:t>
            </a:r>
            <a:r>
              <a:rPr lang="en-US" altLang="zh-CN" dirty="0"/>
              <a:t>Y=Y</a:t>
            </a:r>
            <a:r>
              <a:rPr lang="zh-CN" altLang="en-US" dirty="0"/>
              <a:t>函数依赖于</a:t>
            </a:r>
            <a:r>
              <a:rPr lang="en-US" altLang="zh-CN" dirty="0"/>
              <a:t>X </a:t>
            </a:r>
            <a:r>
              <a:rPr lang="zh-CN" altLang="en-US" dirty="0"/>
              <a:t>给定一个</a:t>
            </a:r>
            <a:r>
              <a:rPr lang="en-US" altLang="zh-CN" dirty="0"/>
              <a:t>X</a:t>
            </a:r>
            <a:r>
              <a:rPr lang="zh-CN" altLang="en-US" dirty="0"/>
              <a:t>值，都会有唯一一个</a:t>
            </a:r>
            <a:r>
              <a:rPr lang="en-US" altLang="zh-CN" dirty="0"/>
              <a:t>Y</a:t>
            </a:r>
            <a:r>
              <a:rPr lang="zh-CN" altLang="en-US" dirty="0"/>
              <a:t>值跟他对应</a:t>
            </a:r>
            <a:r>
              <a:rPr lang="zh-CN" altLang="en-US" dirty="0">
                <a:solidFill>
                  <a:srgbClr val="FF0000"/>
                </a:solidFill>
              </a:rPr>
              <a:t>（属性之间的关系）</a:t>
            </a:r>
            <a:r>
              <a:rPr lang="zh-CN" altLang="en-US" dirty="0">
                <a:solidFill>
                  <a:srgbClr val="0070C0"/>
                </a:solidFill>
              </a:rPr>
              <a:t> （</a:t>
            </a:r>
            <a:r>
              <a:rPr lang="en-US" altLang="zh-CN" dirty="0">
                <a:solidFill>
                  <a:srgbClr val="0070C0"/>
                </a:solidFill>
              </a:rPr>
              <a:t>2016012217</a:t>
            </a:r>
            <a:r>
              <a:rPr lang="zh-CN" altLang="en-US" dirty="0">
                <a:solidFill>
                  <a:srgbClr val="0070C0"/>
                </a:solidFill>
              </a:rPr>
              <a:t>→李迎）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2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增广率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 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XZ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YZ</a:t>
            </a:r>
          </a:p>
          <a:p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传递率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0070C0"/>
                </a:solidFill>
              </a:rPr>
              <a:t>（北京→中国，中国→亚洲，则北京→亚洲）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合并规则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YZ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分解规则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YZ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逻辑蕴含 </a:t>
            </a:r>
            <a:r>
              <a:rPr lang="en-US" altLang="zh-CN" dirty="0"/>
              <a:t>F</a:t>
            </a:r>
            <a:r>
              <a:rPr lang="zh-CN" altLang="en-US" dirty="0"/>
              <a:t>逻辑蕴含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                 </a:t>
            </a:r>
            <a:r>
              <a:rPr lang="zh-CN" altLang="en-US" dirty="0"/>
              <a:t>被</a:t>
            </a:r>
            <a:r>
              <a:rPr lang="en-US" altLang="zh-CN" dirty="0"/>
              <a:t>F</a:t>
            </a:r>
            <a:r>
              <a:rPr lang="zh-CN" altLang="en-US" dirty="0"/>
              <a:t>所逻辑蕴含的函数依赖的全体称为</a:t>
            </a:r>
            <a:r>
              <a:rPr lang="en-US" altLang="zh-CN" dirty="0"/>
              <a:t>F</a:t>
            </a:r>
            <a:r>
              <a:rPr lang="zh-CN" altLang="en-US" dirty="0"/>
              <a:t>的闭包（</a:t>
            </a:r>
            <a:r>
              <a:rPr lang="en-US" altLang="zh-CN" dirty="0"/>
              <a:t>F+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最小函数依赖集（最小覆盖</a:t>
            </a:r>
            <a:r>
              <a:rPr lang="en-US" altLang="zh-CN" dirty="0"/>
              <a:t>)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）右部是单一属性</a:t>
            </a:r>
            <a:endParaRPr lang="en-US" altLang="zh-CN" dirty="0"/>
          </a:p>
          <a:p>
            <a:r>
              <a:rPr lang="en-US" altLang="zh-CN" dirty="0"/>
              <a:t>			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）左部没有多余属性</a:t>
            </a:r>
            <a:endParaRPr lang="en-US" altLang="zh-CN" dirty="0"/>
          </a:p>
          <a:p>
            <a:r>
              <a:rPr lang="en-US" altLang="zh-CN" dirty="0"/>
              <a:t>			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）不存在多余的函数依赖</a:t>
            </a:r>
          </a:p>
        </p:txBody>
      </p:sp>
    </p:spTree>
    <p:extLst>
      <p:ext uri="{BB962C8B-B14F-4D97-AF65-F5344CB8AC3E}">
        <p14:creationId xmlns:p14="http://schemas.microsoft.com/office/powerpoint/2010/main" val="20022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614F1-552D-4BB3-ACAC-E0904E7A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36615"/>
            <a:ext cx="12191999" cy="502138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第一范式：每个关系模式都应满足 所有分量都是不可分的最小数据项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第二范式：每个</a:t>
            </a:r>
            <a:r>
              <a:rPr lang="zh-CN" altLang="en-US" dirty="0">
                <a:solidFill>
                  <a:srgbClr val="FF0000"/>
                </a:solidFill>
              </a:rPr>
              <a:t>非主属性</a:t>
            </a:r>
            <a:r>
              <a:rPr lang="zh-CN" altLang="en-US" dirty="0"/>
              <a:t>都</a:t>
            </a:r>
            <a:r>
              <a:rPr lang="zh-CN" altLang="en-US" dirty="0">
                <a:solidFill>
                  <a:srgbClr val="FF0000"/>
                </a:solidFill>
              </a:rPr>
              <a:t>完全依赖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0000"/>
                </a:solidFill>
              </a:rPr>
              <a:t>关键字（如果关键字是单属性，则一定是第二范式）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第三范式：每个</a:t>
            </a:r>
            <a:r>
              <a:rPr lang="zh-CN" altLang="en-US" dirty="0">
                <a:solidFill>
                  <a:srgbClr val="FF0000"/>
                </a:solidFill>
              </a:rPr>
              <a:t>非主属性</a:t>
            </a:r>
            <a:r>
              <a:rPr lang="zh-CN" altLang="en-US" dirty="0"/>
              <a:t>都</a:t>
            </a:r>
            <a:r>
              <a:rPr lang="zh-CN" altLang="en-US" dirty="0">
                <a:solidFill>
                  <a:srgbClr val="FF0000"/>
                </a:solidFill>
              </a:rPr>
              <a:t>不传递依赖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4.BC</a:t>
            </a:r>
            <a:r>
              <a:rPr lang="zh-CN" altLang="en-US" dirty="0"/>
              <a:t>范式：不存在</a:t>
            </a:r>
            <a:r>
              <a:rPr lang="zh-CN" altLang="en-US" dirty="0">
                <a:solidFill>
                  <a:srgbClr val="FF0000"/>
                </a:solidFill>
              </a:rPr>
              <a:t>主属性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非主属性</a:t>
            </a:r>
            <a:r>
              <a:rPr lang="zh-CN" altLang="en-US" dirty="0"/>
              <a:t>的函数依赖</a:t>
            </a:r>
            <a:endParaRPr lang="en-US" altLang="zh-CN" dirty="0"/>
          </a:p>
          <a:p>
            <a:r>
              <a:rPr lang="en-US" altLang="zh-CN" dirty="0"/>
              <a:t>5.3NF</a:t>
            </a:r>
            <a:r>
              <a:rPr lang="zh-CN" altLang="en-US" dirty="0"/>
              <a:t>无损连接和保持函数依赖算法 （</a:t>
            </a:r>
            <a:r>
              <a:rPr lang="en-US" altLang="zh-CN" dirty="0"/>
              <a:t>1</a:t>
            </a:r>
            <a:r>
              <a:rPr lang="zh-CN" altLang="en-US" dirty="0"/>
              <a:t>）计算最小覆盖</a:t>
            </a:r>
            <a:endParaRPr lang="en-US" altLang="zh-CN" dirty="0"/>
          </a:p>
          <a:p>
            <a:r>
              <a:rPr lang="en-US" altLang="zh-CN" dirty="0"/>
              <a:t>                                             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）按相同左部进行分组</a:t>
            </a:r>
            <a:endParaRPr lang="en-US" altLang="zh-CN" dirty="0"/>
          </a:p>
          <a:p>
            <a:r>
              <a:rPr lang="en-US" altLang="zh-CN" dirty="0"/>
              <a:t>				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）第</a:t>
            </a:r>
            <a:r>
              <a:rPr lang="en-US" altLang="zh-CN" dirty="0"/>
              <a:t>1</a:t>
            </a:r>
            <a:r>
              <a:rPr lang="zh-CN" altLang="en-US" dirty="0"/>
              <a:t>组的属性包含在第</a:t>
            </a:r>
            <a:r>
              <a:rPr lang="en-US" altLang="zh-CN" dirty="0"/>
              <a:t>2</a:t>
            </a:r>
            <a:r>
              <a:rPr lang="zh-CN" altLang="en-US" dirty="0"/>
              <a:t>组中，所以第</a:t>
            </a:r>
            <a:r>
              <a:rPr lang="en-US" altLang="zh-CN" dirty="0"/>
              <a:t>1</a:t>
            </a:r>
            <a:r>
              <a:rPr lang="zh-CN" altLang="en-US" dirty="0"/>
              <a:t>组被去除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B7C88A-A0C7-46B6-8DD3-9F572FDB88C7}"/>
              </a:ext>
            </a:extLst>
          </p:cNvPr>
          <p:cNvSpPr txBox="1"/>
          <p:nvPr/>
        </p:nvSpPr>
        <p:spPr>
          <a:xfrm>
            <a:off x="0" y="836246"/>
            <a:ext cx="448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val="259423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9927B-61DD-4B3C-87B6-8E2FE461E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25477"/>
            <a:ext cx="12192000" cy="6432523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2"/>
                </a:solidFill>
              </a:rPr>
              <a:t>设有关系模式：参加</a:t>
            </a:r>
            <a:r>
              <a:rPr lang="en-US" altLang="zh-CN" dirty="0">
                <a:solidFill>
                  <a:schemeClr val="bg2"/>
                </a:solidFill>
              </a:rPr>
              <a:t>(U,F)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其中</a:t>
            </a:r>
            <a:r>
              <a:rPr lang="en-US" altLang="zh-CN" dirty="0">
                <a:solidFill>
                  <a:schemeClr val="bg2"/>
                </a:solidFill>
              </a:rPr>
              <a:t>U={</a:t>
            </a:r>
            <a:r>
              <a:rPr lang="zh-CN" altLang="zh-CN" dirty="0">
                <a:solidFill>
                  <a:schemeClr val="bg2"/>
                </a:solidFill>
              </a:rPr>
              <a:t>职工号</a:t>
            </a:r>
            <a:r>
              <a:rPr lang="en-US" altLang="zh-CN" dirty="0">
                <a:solidFill>
                  <a:schemeClr val="bg2"/>
                </a:solidFill>
              </a:rPr>
              <a:t>(A), </a:t>
            </a:r>
            <a:r>
              <a:rPr lang="zh-CN" altLang="zh-CN" dirty="0">
                <a:solidFill>
                  <a:schemeClr val="bg2"/>
                </a:solidFill>
              </a:rPr>
              <a:t>姓名</a:t>
            </a:r>
            <a:r>
              <a:rPr lang="en-US" altLang="zh-CN" dirty="0">
                <a:solidFill>
                  <a:schemeClr val="bg2"/>
                </a:solidFill>
              </a:rPr>
              <a:t>(B)</a:t>
            </a:r>
            <a:r>
              <a:rPr lang="zh-CN" altLang="zh-CN" dirty="0">
                <a:solidFill>
                  <a:schemeClr val="bg2"/>
                </a:solidFill>
              </a:rPr>
              <a:t>，项目号</a:t>
            </a:r>
            <a:r>
              <a:rPr lang="en-US" altLang="zh-CN" dirty="0">
                <a:solidFill>
                  <a:schemeClr val="bg2"/>
                </a:solidFill>
              </a:rPr>
              <a:t>(C), </a:t>
            </a:r>
            <a:r>
              <a:rPr lang="zh-CN" altLang="zh-CN" dirty="0">
                <a:solidFill>
                  <a:schemeClr val="bg2"/>
                </a:solidFill>
              </a:rPr>
              <a:t>项目名</a:t>
            </a:r>
            <a:r>
              <a:rPr lang="en-US" altLang="zh-CN" dirty="0">
                <a:solidFill>
                  <a:schemeClr val="bg2"/>
                </a:solidFill>
              </a:rPr>
              <a:t>(D), </a:t>
            </a:r>
            <a:r>
              <a:rPr lang="zh-CN" altLang="zh-CN" dirty="0">
                <a:solidFill>
                  <a:schemeClr val="bg2"/>
                </a:solidFill>
              </a:rPr>
              <a:t>工资</a:t>
            </a:r>
            <a:r>
              <a:rPr lang="en-US" altLang="zh-CN" dirty="0">
                <a:solidFill>
                  <a:schemeClr val="bg2"/>
                </a:solidFill>
              </a:rPr>
              <a:t>(E)</a:t>
            </a:r>
            <a:r>
              <a:rPr lang="zh-CN" altLang="zh-CN" dirty="0">
                <a:solidFill>
                  <a:schemeClr val="bg2"/>
                </a:solidFill>
              </a:rPr>
              <a:t>，工时</a:t>
            </a:r>
            <a:r>
              <a:rPr lang="en-US" altLang="zh-CN" dirty="0">
                <a:solidFill>
                  <a:schemeClr val="bg2"/>
                </a:solidFill>
              </a:rPr>
              <a:t>(F)}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F={</a:t>
            </a:r>
            <a:r>
              <a:rPr lang="zh-CN" altLang="zh-CN" dirty="0">
                <a:solidFill>
                  <a:schemeClr val="bg2"/>
                </a:solidFill>
              </a:rPr>
              <a:t>职工号</a:t>
            </a:r>
            <a:r>
              <a:rPr lang="en-US" altLang="zh-CN" dirty="0">
                <a:solidFill>
                  <a:schemeClr val="bg2"/>
                </a:solidFill>
              </a:rPr>
              <a:t>→(</a:t>
            </a:r>
            <a:r>
              <a:rPr lang="zh-CN" altLang="zh-CN" dirty="0">
                <a:solidFill>
                  <a:schemeClr val="bg2"/>
                </a:solidFill>
              </a:rPr>
              <a:t>姓名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  <a:r>
              <a:rPr lang="zh-CN" altLang="zh-CN" dirty="0">
                <a:solidFill>
                  <a:schemeClr val="bg2"/>
                </a:solidFill>
              </a:rPr>
              <a:t>工资</a:t>
            </a:r>
            <a:r>
              <a:rPr lang="en-US" altLang="zh-CN" dirty="0">
                <a:solidFill>
                  <a:schemeClr val="bg2"/>
                </a:solidFill>
              </a:rPr>
              <a:t>), </a:t>
            </a:r>
            <a:r>
              <a:rPr lang="zh-CN" altLang="zh-CN" dirty="0">
                <a:solidFill>
                  <a:schemeClr val="bg2"/>
                </a:solidFill>
              </a:rPr>
              <a:t>项目号</a:t>
            </a:r>
            <a:r>
              <a:rPr lang="en-US" altLang="zh-CN" dirty="0">
                <a:solidFill>
                  <a:schemeClr val="bg2"/>
                </a:solidFill>
              </a:rPr>
              <a:t>→</a:t>
            </a:r>
            <a:r>
              <a:rPr lang="zh-CN" altLang="zh-CN" dirty="0">
                <a:solidFill>
                  <a:schemeClr val="bg2"/>
                </a:solidFill>
              </a:rPr>
              <a:t>项目名</a:t>
            </a:r>
            <a:r>
              <a:rPr lang="en-US" altLang="zh-CN" dirty="0">
                <a:solidFill>
                  <a:schemeClr val="bg2"/>
                </a:solidFill>
              </a:rPr>
              <a:t>, (</a:t>
            </a:r>
            <a:r>
              <a:rPr lang="zh-CN" altLang="zh-CN" dirty="0">
                <a:solidFill>
                  <a:schemeClr val="bg2"/>
                </a:solidFill>
              </a:rPr>
              <a:t>职工号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  <a:r>
              <a:rPr lang="zh-CN" altLang="zh-CN" dirty="0">
                <a:solidFill>
                  <a:schemeClr val="bg2"/>
                </a:solidFill>
              </a:rPr>
              <a:t>项目号</a:t>
            </a:r>
            <a:r>
              <a:rPr lang="en-US" altLang="zh-CN" dirty="0">
                <a:solidFill>
                  <a:schemeClr val="bg2"/>
                </a:solidFill>
              </a:rPr>
              <a:t>)→</a:t>
            </a:r>
            <a:r>
              <a:rPr lang="zh-CN" altLang="zh-CN" dirty="0">
                <a:solidFill>
                  <a:schemeClr val="bg2"/>
                </a:solidFill>
              </a:rPr>
              <a:t>工时，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zh-CN" altLang="zh-CN" dirty="0">
                <a:solidFill>
                  <a:schemeClr val="bg2"/>
                </a:solidFill>
              </a:rPr>
              <a:t>职工号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  <a:r>
              <a:rPr lang="zh-CN" altLang="zh-CN" dirty="0">
                <a:solidFill>
                  <a:schemeClr val="bg2"/>
                </a:solidFill>
              </a:rPr>
              <a:t>项目号</a:t>
            </a:r>
            <a:r>
              <a:rPr lang="en-US" altLang="zh-CN" dirty="0">
                <a:solidFill>
                  <a:schemeClr val="bg2"/>
                </a:solidFill>
              </a:rPr>
              <a:t>)→</a:t>
            </a:r>
            <a:r>
              <a:rPr lang="zh-CN" altLang="zh-CN" dirty="0">
                <a:solidFill>
                  <a:schemeClr val="bg2"/>
                </a:solidFill>
              </a:rPr>
              <a:t>工资</a:t>
            </a:r>
            <a:r>
              <a:rPr lang="en-US" altLang="zh-CN" dirty="0">
                <a:solidFill>
                  <a:schemeClr val="bg2"/>
                </a:solidFill>
              </a:rPr>
              <a:t>}</a:t>
            </a:r>
          </a:p>
          <a:p>
            <a:r>
              <a:rPr lang="en-US" altLang="zh-CN" dirty="0"/>
              <a:t>F={A</a:t>
            </a:r>
            <a:r>
              <a:rPr lang="zh-CN" altLang="en-US" dirty="0"/>
              <a:t>→</a:t>
            </a:r>
            <a:r>
              <a:rPr lang="en-US" altLang="zh-CN" dirty="0"/>
              <a:t>BE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→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→</a:t>
            </a:r>
            <a:r>
              <a:rPr lang="en-US" altLang="zh-CN" dirty="0"/>
              <a:t>E}</a:t>
            </a:r>
            <a:r>
              <a:rPr lang="zh-CN" altLang="en-US" dirty="0">
                <a:solidFill>
                  <a:srgbClr val="FF0000"/>
                </a:solidFill>
              </a:rPr>
              <a:t>（左部大于两个属性不能拆）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(1</a:t>
            </a:r>
            <a:r>
              <a:rPr lang="zh-CN" altLang="en-US" dirty="0"/>
              <a:t>）</a:t>
            </a:r>
            <a:r>
              <a:rPr lang="zh-CN" altLang="zh-CN" dirty="0"/>
              <a:t>求</a:t>
            </a:r>
            <a:r>
              <a:rPr lang="en-US" altLang="zh-CN" dirty="0"/>
              <a:t>(</a:t>
            </a:r>
            <a:r>
              <a:rPr lang="zh-CN" altLang="zh-CN" dirty="0"/>
              <a:t>职工号</a:t>
            </a:r>
            <a:r>
              <a:rPr lang="en-US" altLang="zh-CN" dirty="0"/>
              <a:t>)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 +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-25000" dirty="0"/>
              <a:t> F</a:t>
            </a:r>
            <a:r>
              <a:rPr lang="en-US" altLang="zh-CN" baseline="30000" dirty="0"/>
              <a:t> + </a:t>
            </a:r>
            <a:r>
              <a:rPr lang="en-US" altLang="zh-CN" dirty="0"/>
              <a:t>={A,B,E}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指出“参加”关系的候选关键字，判断该关系属于第几范式，为什么？ </a:t>
            </a:r>
            <a:endParaRPr lang="en-US" altLang="zh-CN" dirty="0"/>
          </a:p>
          <a:p>
            <a:r>
              <a:rPr lang="zh-CN" altLang="en-US" dirty="0"/>
              <a:t>候选关键字为</a:t>
            </a:r>
            <a:r>
              <a:rPr lang="en-US" altLang="zh-CN" dirty="0"/>
              <a:t>AC</a:t>
            </a:r>
            <a:r>
              <a:rPr lang="zh-CN" altLang="en-US" dirty="0"/>
              <a:t>，属于第一范式，因为存在非主属性对关键字的部分依赖（</a:t>
            </a:r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en-US" altLang="zh-CN" dirty="0"/>
              <a:t>(3) </a:t>
            </a:r>
            <a:r>
              <a:rPr lang="zh-CN" altLang="zh-CN" dirty="0"/>
              <a:t>求</a:t>
            </a:r>
            <a:r>
              <a:rPr lang="en-US" altLang="zh-CN" i="1" dirty="0"/>
              <a:t>F</a:t>
            </a:r>
            <a:r>
              <a:rPr lang="zh-CN" altLang="zh-CN" dirty="0"/>
              <a:t>的最小覆盖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min</a:t>
            </a:r>
            <a:endParaRPr lang="en-US" altLang="zh-CN" baseline="-25000" dirty="0"/>
          </a:p>
          <a:p>
            <a:r>
              <a:rPr lang="en-US" altLang="zh-CN" i="1" dirty="0" err="1"/>
              <a:t>F</a:t>
            </a:r>
            <a:r>
              <a:rPr lang="en-US" altLang="zh-CN" i="1" baseline="-25000" dirty="0" err="1"/>
              <a:t>min</a:t>
            </a:r>
            <a:r>
              <a:rPr lang="en-US" altLang="zh-CN" dirty="0"/>
              <a:t> ={A</a:t>
            </a:r>
            <a:r>
              <a:rPr lang="zh-CN" altLang="en-US" dirty="0"/>
              <a:t>→</a:t>
            </a:r>
            <a:r>
              <a:rPr lang="en-US" altLang="zh-CN" dirty="0"/>
              <a:t>B,A</a:t>
            </a:r>
            <a:r>
              <a:rPr lang="zh-CN" altLang="en-US" dirty="0"/>
              <a:t>→</a:t>
            </a:r>
            <a:r>
              <a:rPr lang="en-US" altLang="zh-CN" dirty="0"/>
              <a:t>E,C</a:t>
            </a:r>
            <a:r>
              <a:rPr lang="zh-CN" altLang="en-US" dirty="0"/>
              <a:t>→</a:t>
            </a:r>
            <a:r>
              <a:rPr lang="en-US" altLang="zh-CN" dirty="0"/>
              <a:t>D,AC</a:t>
            </a:r>
            <a:r>
              <a:rPr lang="zh-CN" altLang="en-US" dirty="0"/>
              <a:t>→</a:t>
            </a:r>
            <a:r>
              <a:rPr lang="en-US" altLang="zh-CN" dirty="0"/>
              <a:t>F}</a:t>
            </a:r>
            <a:endParaRPr lang="zh-CN" altLang="zh-CN" dirty="0"/>
          </a:p>
          <a:p>
            <a:r>
              <a:rPr lang="en-US" altLang="zh-CN" dirty="0"/>
              <a:t>(4) </a:t>
            </a:r>
            <a:r>
              <a:rPr lang="zh-CN" altLang="zh-CN" dirty="0"/>
              <a:t>如果“参加”关系不满足</a:t>
            </a:r>
            <a:r>
              <a:rPr lang="en-US" altLang="zh-CN" dirty="0"/>
              <a:t>3NF</a:t>
            </a:r>
            <a:r>
              <a:rPr lang="zh-CN" altLang="zh-CN" dirty="0"/>
              <a:t>，请使用</a:t>
            </a:r>
            <a:r>
              <a:rPr lang="en-US" altLang="zh-CN" dirty="0"/>
              <a:t>3NF</a:t>
            </a:r>
            <a:r>
              <a:rPr lang="zh-CN" altLang="zh-CN" dirty="0"/>
              <a:t>保持函数依赖和无损连接算法来分解该关系。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18FE9B-8CC1-4D36-A8D3-EDD7C2ABA080}"/>
              </a:ext>
            </a:extLst>
          </p:cNvPr>
          <p:cNvSpPr txBox="1"/>
          <p:nvPr/>
        </p:nvSpPr>
        <p:spPr>
          <a:xfrm>
            <a:off x="-117231" y="0"/>
            <a:ext cx="71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北京信息科技大学</a:t>
            </a:r>
            <a:r>
              <a:rPr lang="en-US" altLang="zh-CN" b="1" dirty="0"/>
              <a:t> 2016 ~2017 </a:t>
            </a:r>
            <a:r>
              <a:rPr lang="zh-CN" altLang="zh-CN" b="1" dirty="0"/>
              <a:t>学年第</a:t>
            </a:r>
            <a:r>
              <a:rPr lang="en-US" altLang="zh-CN" b="1" dirty="0"/>
              <a:t> 1</a:t>
            </a:r>
            <a:r>
              <a:rPr lang="zh-CN" altLang="zh-CN" b="1" dirty="0"/>
              <a:t>学期</a:t>
            </a:r>
            <a:r>
              <a:rPr lang="en-US" altLang="zh-CN" b="1" dirty="0"/>
              <a:t>    </a:t>
            </a:r>
            <a:r>
              <a:rPr lang="zh-CN" altLang="zh-CN" dirty="0"/>
              <a:t>五、关系数据理论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75FB1-BB50-45FE-8CD1-35B862AF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28456"/>
            <a:ext cx="12191999" cy="50295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1.ALL</a:t>
            </a:r>
            <a:r>
              <a:rPr lang="zh-CN" altLang="en-US" dirty="0"/>
              <a:t>不去掉重复元组，</a:t>
            </a:r>
            <a:r>
              <a:rPr lang="en-US" altLang="zh-CN" dirty="0"/>
              <a:t>DISTINCT</a:t>
            </a:r>
            <a:r>
              <a:rPr lang="zh-CN" altLang="en-US" dirty="0"/>
              <a:t>去掉（紧接</a:t>
            </a:r>
            <a:r>
              <a:rPr lang="en-US" altLang="zh-CN" dirty="0"/>
              <a:t>select </a:t>
            </a:r>
            <a:r>
              <a:rPr lang="en-US" altLang="zh-CN" dirty="0" err="1">
                <a:solidFill>
                  <a:srgbClr val="0070C0"/>
                </a:solidFill>
              </a:rPr>
              <a:t>select</a:t>
            </a:r>
            <a:r>
              <a:rPr lang="en-US" altLang="zh-CN" dirty="0">
                <a:solidFill>
                  <a:srgbClr val="0070C0"/>
                </a:solidFill>
              </a:rPr>
              <a:t> distinct ______from_____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where </a:t>
            </a:r>
            <a:r>
              <a:rPr lang="zh-CN" altLang="en-US" dirty="0"/>
              <a:t>可以加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[NOT]BETWEEN…AND…</a:t>
            </a:r>
            <a:r>
              <a:rPr lang="zh-CN" altLang="en-US" dirty="0"/>
              <a:t>（确定范围）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zh-CN" altLang="en-US" dirty="0">
                <a:solidFill>
                  <a:srgbClr val="0070C0"/>
                </a:solidFill>
              </a:rPr>
              <a:t>单价 </a:t>
            </a:r>
            <a:r>
              <a:rPr lang="en-US" altLang="zh-CN" dirty="0">
                <a:solidFill>
                  <a:srgbClr val="0070C0"/>
                </a:solidFill>
              </a:rPr>
              <a:t>between 100 and 150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between‘2017/01/01’and</a:t>
            </a:r>
            <a:r>
              <a:rPr lang="zh-CN" altLang="en-US" dirty="0">
                <a:solidFill>
                  <a:srgbClr val="0070C0"/>
                </a:solidFill>
              </a:rPr>
              <a:t>‘</a:t>
            </a:r>
            <a:r>
              <a:rPr lang="en-US" altLang="zh-CN" dirty="0">
                <a:solidFill>
                  <a:srgbClr val="0070C0"/>
                </a:solidFill>
              </a:rPr>
              <a:t>2017/01/31’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[NOT]LIKE </a:t>
            </a:r>
            <a:r>
              <a:rPr lang="zh-CN" altLang="en-US" dirty="0"/>
              <a:t>字符串匹配查询 ‘ </a:t>
            </a:r>
            <a:r>
              <a:rPr lang="en-US" altLang="zh-CN" dirty="0"/>
              <a:t>- </a:t>
            </a:r>
            <a:r>
              <a:rPr lang="zh-CN" altLang="en-US" dirty="0"/>
              <a:t>’表示任何单个字符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zh-CN" altLang="en-US" dirty="0">
                <a:solidFill>
                  <a:srgbClr val="0070C0"/>
                </a:solidFill>
              </a:rPr>
              <a:t>规格 </a:t>
            </a:r>
            <a:r>
              <a:rPr lang="en-US" altLang="zh-CN" dirty="0">
                <a:solidFill>
                  <a:srgbClr val="0070C0"/>
                </a:solidFill>
              </a:rPr>
              <a:t>like</a:t>
            </a:r>
            <a:r>
              <a:rPr lang="zh-CN" altLang="en-US" dirty="0">
                <a:solidFill>
                  <a:srgbClr val="0070C0"/>
                </a:solidFill>
              </a:rPr>
              <a:t>‘</a:t>
            </a:r>
            <a:r>
              <a:rPr lang="en-US" altLang="zh-CN" dirty="0">
                <a:solidFill>
                  <a:srgbClr val="0070C0"/>
                </a:solidFill>
              </a:rPr>
              <a:t>%DDR%</a:t>
            </a:r>
            <a:r>
              <a:rPr lang="zh-CN" altLang="en-US" dirty="0">
                <a:solidFill>
                  <a:srgbClr val="0070C0"/>
                </a:solidFill>
              </a:rPr>
              <a:t>’                                  </a:t>
            </a:r>
            <a:r>
              <a:rPr lang="en-US" altLang="zh-CN" dirty="0">
                <a:solidFill>
                  <a:srgbClr val="0070C0"/>
                </a:solidFill>
              </a:rPr>
              <a:t>like</a:t>
            </a:r>
            <a:r>
              <a:rPr lang="zh-CN" altLang="en-US" dirty="0">
                <a:solidFill>
                  <a:srgbClr val="0070C0"/>
                </a:solidFill>
              </a:rPr>
              <a:t>‘</a:t>
            </a:r>
            <a:r>
              <a:rPr lang="en-US" altLang="zh-CN" dirty="0">
                <a:solidFill>
                  <a:srgbClr val="0070C0"/>
                </a:solidFill>
              </a:rPr>
              <a:t>OR7[0-9]</a:t>
            </a:r>
            <a:r>
              <a:rPr lang="zh-CN" altLang="en-US" dirty="0">
                <a:solidFill>
                  <a:srgbClr val="0070C0"/>
                </a:solidFill>
              </a:rPr>
              <a:t>’        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like</a:t>
            </a:r>
            <a:r>
              <a:rPr lang="zh-CN" altLang="en-US" dirty="0">
                <a:solidFill>
                  <a:srgbClr val="0070C0"/>
                </a:solidFill>
              </a:rPr>
              <a:t>‘</a:t>
            </a:r>
            <a:r>
              <a:rPr lang="en-US" altLang="zh-CN" dirty="0">
                <a:solidFill>
                  <a:srgbClr val="0070C0"/>
                </a:solidFill>
              </a:rPr>
              <a:t>OR_0</a:t>
            </a:r>
            <a:r>
              <a:rPr lang="zh-CN" altLang="en-US" dirty="0">
                <a:solidFill>
                  <a:srgbClr val="0070C0"/>
                </a:solidFill>
              </a:rPr>
              <a:t>’ ‘ </a:t>
            </a:r>
            <a:r>
              <a:rPr lang="en-US" altLang="zh-CN" dirty="0">
                <a:solidFill>
                  <a:srgbClr val="0070C0"/>
                </a:solidFill>
              </a:rPr>
              <a:t>- </a:t>
            </a:r>
            <a:r>
              <a:rPr lang="zh-CN" altLang="en-US" dirty="0">
                <a:solidFill>
                  <a:srgbClr val="0070C0"/>
                </a:solidFill>
              </a:rPr>
              <a:t>’表示任何单个字符       </a:t>
            </a:r>
            <a:r>
              <a:rPr lang="en-US" altLang="zh-CN" dirty="0">
                <a:solidFill>
                  <a:srgbClr val="0070C0"/>
                </a:solidFill>
              </a:rPr>
              <a:t> like</a:t>
            </a:r>
            <a:r>
              <a:rPr lang="zh-CN" altLang="en-US" dirty="0">
                <a:solidFill>
                  <a:srgbClr val="0070C0"/>
                </a:solidFill>
              </a:rPr>
              <a:t>‘</a:t>
            </a:r>
            <a:r>
              <a:rPr lang="en-US" altLang="zh-CN" dirty="0">
                <a:solidFill>
                  <a:srgbClr val="0070C0"/>
                </a:solidFill>
              </a:rPr>
              <a:t>OR7[^68]</a:t>
            </a:r>
            <a:r>
              <a:rPr lang="zh-CN" altLang="en-US" dirty="0">
                <a:solidFill>
                  <a:srgbClr val="0070C0"/>
                </a:solidFill>
              </a:rPr>
              <a:t>’（最后一位不是</a:t>
            </a:r>
            <a:r>
              <a:rPr lang="en-US" altLang="zh-CN" dirty="0">
                <a:solidFill>
                  <a:srgbClr val="0070C0"/>
                </a:solidFill>
              </a:rPr>
              <a:t>6</a:t>
            </a:r>
            <a:r>
              <a:rPr lang="zh-CN" altLang="en-US" dirty="0">
                <a:solidFill>
                  <a:srgbClr val="0070C0"/>
                </a:solidFill>
              </a:rPr>
              <a:t>和</a:t>
            </a: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zh-CN" altLang="en-US" dirty="0">
                <a:solidFill>
                  <a:srgbClr val="0070C0"/>
                </a:solidFill>
              </a:rPr>
              <a:t>的）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  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IS[NOT]NULL    </a:t>
            </a:r>
            <a:r>
              <a:rPr lang="zh-CN" altLang="en-US" dirty="0"/>
              <a:t>判断表达式是否为空值（是概念不是具体的值 不能比较）    </a:t>
            </a:r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zh-CN" altLang="en-US" dirty="0">
                <a:solidFill>
                  <a:srgbClr val="0070C0"/>
                </a:solidFill>
              </a:rPr>
              <a:t>供货方 </a:t>
            </a:r>
            <a:r>
              <a:rPr lang="en-US" altLang="zh-CN" dirty="0">
                <a:solidFill>
                  <a:srgbClr val="0070C0"/>
                </a:solidFill>
              </a:rPr>
              <a:t>is null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IN </a:t>
            </a:r>
            <a:r>
              <a:rPr lang="zh-CN" altLang="en-US" dirty="0"/>
              <a:t>确定集合        </a:t>
            </a:r>
            <a:r>
              <a:rPr lang="en-US" altLang="zh-CN" dirty="0">
                <a:solidFill>
                  <a:srgbClr val="0070C0"/>
                </a:solidFill>
              </a:rPr>
              <a:t>where</a:t>
            </a:r>
            <a:r>
              <a:rPr lang="zh-CN" altLang="en-US" dirty="0">
                <a:solidFill>
                  <a:srgbClr val="0070C0"/>
                </a:solidFill>
              </a:rPr>
              <a:t> 器件名称 </a:t>
            </a:r>
            <a:r>
              <a:rPr lang="en-US" altLang="zh-CN" dirty="0">
                <a:solidFill>
                  <a:srgbClr val="0070C0"/>
                </a:solidFill>
              </a:rPr>
              <a:t>in(</a:t>
            </a:r>
            <a:r>
              <a:rPr lang="zh-CN" altLang="en-US" dirty="0">
                <a:solidFill>
                  <a:srgbClr val="0070C0"/>
                </a:solidFill>
              </a:rPr>
              <a:t>‘内存’，‘鼠标’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endParaRPr lang="en-US" altLang="zh-CN" dirty="0"/>
          </a:p>
          <a:p>
            <a:r>
              <a:rPr lang="zh-CN" altLang="en-US" dirty="0"/>
              <a:t>   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INTO </a:t>
            </a:r>
            <a:r>
              <a:rPr lang="zh-CN" altLang="en-US" dirty="0"/>
              <a:t>将查询结果存储到指定的新表中       </a:t>
            </a:r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zh-CN" altLang="en-US" dirty="0">
                <a:solidFill>
                  <a:srgbClr val="0070C0"/>
                </a:solidFill>
              </a:rPr>
              <a:t>订购单号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供货方 </a:t>
            </a:r>
            <a:r>
              <a:rPr lang="en-US" altLang="zh-CN" dirty="0">
                <a:solidFill>
                  <a:srgbClr val="0070C0"/>
                </a:solidFill>
              </a:rPr>
              <a:t>into</a:t>
            </a:r>
            <a:r>
              <a:rPr lang="zh-CN" altLang="en-US" dirty="0">
                <a:solidFill>
                  <a:srgbClr val="0070C0"/>
                </a:solidFill>
              </a:rPr>
              <a:t> 订货</a:t>
            </a:r>
            <a:r>
              <a:rPr lang="en-US" altLang="zh-CN" dirty="0">
                <a:solidFill>
                  <a:srgbClr val="0070C0"/>
                </a:solidFill>
              </a:rPr>
              <a:t>.E3 from </a:t>
            </a:r>
            <a:r>
              <a:rPr lang="zh-CN" altLang="en-US" dirty="0">
                <a:solidFill>
                  <a:srgbClr val="0070C0"/>
                </a:solidFill>
              </a:rPr>
              <a:t>订货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订货单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CC639-CA45-4C3A-80EB-961C16D8AA26}"/>
              </a:ext>
            </a:extLst>
          </p:cNvPr>
          <p:cNvSpPr txBox="1"/>
          <p:nvPr/>
        </p:nvSpPr>
        <p:spPr>
          <a:xfrm>
            <a:off x="0" y="836246"/>
            <a:ext cx="432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339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4FE71-4316-4FFB-A6FA-A6123333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36615"/>
            <a:ext cx="12191999" cy="502138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查询结果的排序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ORDER BY       ASC</a:t>
            </a:r>
            <a:r>
              <a:rPr lang="zh-CN" altLang="en-US" dirty="0"/>
              <a:t>（默认）升序       </a:t>
            </a:r>
            <a:r>
              <a:rPr lang="en-US" altLang="zh-CN" dirty="0"/>
              <a:t>DESC </a:t>
            </a:r>
            <a:r>
              <a:rPr lang="zh-CN" altLang="en-US" dirty="0"/>
              <a:t>降序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*from 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器件 </a:t>
            </a:r>
            <a:r>
              <a:rPr lang="en-US" altLang="zh-CN" dirty="0">
                <a:solidFill>
                  <a:srgbClr val="0070C0"/>
                </a:solidFill>
              </a:rPr>
              <a:t>order by </a:t>
            </a:r>
            <a:r>
              <a:rPr lang="zh-CN" altLang="en-US" dirty="0">
                <a:solidFill>
                  <a:srgbClr val="0070C0"/>
                </a:solidFill>
              </a:rPr>
              <a:t>单价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                            order by </a:t>
            </a:r>
            <a:r>
              <a:rPr lang="zh-CN" altLang="en-US" dirty="0">
                <a:solidFill>
                  <a:srgbClr val="0070C0"/>
                </a:solidFill>
              </a:rPr>
              <a:t>订购单号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金额</a:t>
            </a:r>
            <a:r>
              <a:rPr lang="en-US" altLang="zh-CN" dirty="0">
                <a:solidFill>
                  <a:srgbClr val="0070C0"/>
                </a:solidFill>
              </a:rPr>
              <a:t>DESC   </a:t>
            </a:r>
            <a:r>
              <a:rPr lang="zh-CN" altLang="en-US" dirty="0">
                <a:solidFill>
                  <a:srgbClr val="0070C0"/>
                </a:solidFill>
              </a:rPr>
              <a:t>（先按订购单号升序，再按金额降序）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TOP       </a:t>
            </a:r>
            <a:r>
              <a:rPr lang="zh-CN" altLang="en-US" dirty="0">
                <a:solidFill>
                  <a:srgbClr val="FF0000"/>
                </a:solidFill>
              </a:rPr>
              <a:t>必须和</a:t>
            </a:r>
            <a:r>
              <a:rPr lang="en-US" altLang="zh-CN" dirty="0">
                <a:solidFill>
                  <a:srgbClr val="FF0000"/>
                </a:solidFill>
              </a:rPr>
              <a:t>ORDER BY</a:t>
            </a:r>
            <a:r>
              <a:rPr lang="zh-CN" altLang="en-US" dirty="0">
                <a:solidFill>
                  <a:srgbClr val="FF0000"/>
                </a:solidFill>
              </a:rPr>
              <a:t>一起使用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 top(3)*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from _____ order by </a:t>
            </a:r>
            <a:r>
              <a:rPr lang="zh-CN" altLang="en-US" dirty="0">
                <a:solidFill>
                  <a:srgbClr val="0070C0"/>
                </a:solidFill>
              </a:rPr>
              <a:t>单价 </a:t>
            </a:r>
            <a:r>
              <a:rPr lang="en-US" altLang="zh-CN" dirty="0">
                <a:solidFill>
                  <a:srgbClr val="0070C0"/>
                </a:solidFill>
              </a:rPr>
              <a:t>desc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select top(7) with ties* from _____ order by </a:t>
            </a:r>
            <a:r>
              <a:rPr lang="zh-CN" altLang="en-US" dirty="0">
                <a:solidFill>
                  <a:srgbClr val="0070C0"/>
                </a:solidFill>
              </a:rPr>
              <a:t>数量 </a:t>
            </a:r>
            <a:r>
              <a:rPr lang="en-US" altLang="zh-CN" dirty="0">
                <a:solidFill>
                  <a:srgbClr val="0070C0"/>
                </a:solidFill>
              </a:rPr>
              <a:t>desc</a:t>
            </a:r>
            <a:r>
              <a:rPr lang="zh-CN" altLang="en-US" dirty="0">
                <a:solidFill>
                  <a:srgbClr val="0070C0"/>
                </a:solidFill>
              </a:rPr>
              <a:t>（和第</a:t>
            </a:r>
            <a:r>
              <a:rPr lang="en-US" altLang="zh-CN" dirty="0">
                <a:solidFill>
                  <a:srgbClr val="0070C0"/>
                </a:solidFill>
              </a:rPr>
              <a:t>7</a:t>
            </a:r>
            <a:r>
              <a:rPr lang="zh-CN" altLang="en-US" dirty="0">
                <a:solidFill>
                  <a:srgbClr val="0070C0"/>
                </a:solidFill>
              </a:rPr>
              <a:t>条并列的记录一起列出）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top(15)percent with ties*</a:t>
            </a:r>
            <a:r>
              <a:rPr lang="zh-CN" altLang="en-US" dirty="0">
                <a:solidFill>
                  <a:srgbClr val="0070C0"/>
                </a:solidFill>
              </a:rPr>
              <a:t>（百分数）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EF918-0A02-4EC0-8FB0-64CBB330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36614"/>
            <a:ext cx="12191999" cy="5021385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集合运算 并（</a:t>
            </a:r>
            <a:r>
              <a:rPr lang="en-US" altLang="zh-CN" dirty="0"/>
              <a:t>union</a:t>
            </a:r>
            <a:r>
              <a:rPr lang="zh-CN" altLang="en-US" dirty="0"/>
              <a:t>） 交（</a:t>
            </a:r>
            <a:r>
              <a:rPr lang="en-US" altLang="zh-CN" dirty="0"/>
              <a:t>intersect</a:t>
            </a:r>
            <a:r>
              <a:rPr lang="zh-CN" altLang="en-US" dirty="0"/>
              <a:t>） 差（</a:t>
            </a:r>
            <a:r>
              <a:rPr lang="en-US" altLang="zh-CN" dirty="0"/>
              <a:t>except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具有相同值域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zh-CN" altLang="en-US" dirty="0">
                <a:solidFill>
                  <a:srgbClr val="0070C0"/>
                </a:solidFill>
              </a:rPr>
              <a:t>职工号 </a:t>
            </a:r>
            <a:r>
              <a:rPr lang="en-US" altLang="zh-CN" dirty="0">
                <a:solidFill>
                  <a:srgbClr val="0070C0"/>
                </a:solidFill>
              </a:rPr>
              <a:t>from _____ except select </a:t>
            </a:r>
            <a:r>
              <a:rPr lang="zh-CN" altLang="en-US" dirty="0">
                <a:solidFill>
                  <a:srgbClr val="0070C0"/>
                </a:solidFill>
              </a:rPr>
              <a:t>经手人 </a:t>
            </a:r>
            <a:r>
              <a:rPr lang="en-US" altLang="zh-CN" dirty="0">
                <a:solidFill>
                  <a:srgbClr val="0070C0"/>
                </a:solidFill>
              </a:rPr>
              <a:t>from ______</a:t>
            </a:r>
            <a:r>
              <a:rPr lang="zh-CN" altLang="en-US" dirty="0">
                <a:solidFill>
                  <a:srgbClr val="0070C0"/>
                </a:solidFill>
              </a:rPr>
              <a:t>（查询没有经手订购单的职工号）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连接查询 </a:t>
            </a:r>
            <a:r>
              <a:rPr lang="en-US" altLang="zh-CN" dirty="0"/>
              <a:t>&lt;</a:t>
            </a:r>
            <a:r>
              <a:rPr lang="zh-CN" altLang="en-US" dirty="0"/>
              <a:t>关系名</a:t>
            </a:r>
            <a:r>
              <a:rPr lang="en-US" altLang="zh-CN" dirty="0"/>
              <a:t>&gt;&lt;</a:t>
            </a:r>
            <a:r>
              <a:rPr lang="zh-CN" altLang="en-US" dirty="0"/>
              <a:t>别名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）外连接查询：包含不满足连接条件的记录</a:t>
            </a:r>
            <a:endParaRPr lang="en-US" altLang="zh-CN" dirty="0"/>
          </a:p>
          <a:p>
            <a:r>
              <a:rPr lang="zh-CN" altLang="en-US" dirty="0"/>
              <a:t>左连接：包含第一个表中满足条件的所有记录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zh-CN" altLang="en-US" dirty="0">
                <a:solidFill>
                  <a:srgbClr val="0070C0"/>
                </a:solidFill>
              </a:rPr>
              <a:t>订货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订货单 </a:t>
            </a:r>
            <a:r>
              <a:rPr lang="en-US" altLang="zh-CN" dirty="0">
                <a:solidFill>
                  <a:srgbClr val="0070C0"/>
                </a:solidFill>
              </a:rPr>
              <a:t>left join </a:t>
            </a:r>
            <a:r>
              <a:rPr lang="zh-CN" altLang="en-US" dirty="0">
                <a:solidFill>
                  <a:srgbClr val="0070C0"/>
                </a:solidFill>
              </a:rPr>
              <a:t>订货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供应商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右连接：包含第二个表中满足条件的所有记录 </a:t>
            </a:r>
            <a:r>
              <a:rPr lang="en-US" altLang="zh-CN" dirty="0">
                <a:solidFill>
                  <a:srgbClr val="0070C0"/>
                </a:solidFill>
              </a:rPr>
              <a:t>right join</a:t>
            </a:r>
          </a:p>
          <a:p>
            <a:r>
              <a:rPr lang="zh-CN" altLang="en-US" dirty="0"/>
              <a:t>全连接：包含两个表中满足条件的所有记录 </a:t>
            </a:r>
            <a:r>
              <a:rPr lang="en-US" altLang="zh-CN" dirty="0">
                <a:solidFill>
                  <a:srgbClr val="0070C0"/>
                </a:solidFill>
              </a:rPr>
              <a:t>full join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）广义笛卡尔积 </a:t>
            </a:r>
            <a:r>
              <a:rPr lang="en-US" altLang="zh-CN" dirty="0"/>
              <a:t>cross join </a:t>
            </a:r>
            <a:r>
              <a:rPr lang="zh-CN" altLang="en-US" dirty="0">
                <a:solidFill>
                  <a:srgbClr val="FF0000"/>
                </a:solidFill>
              </a:rPr>
              <a:t>对应关系代数中的等值连接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46E32-F16C-4C56-B182-58C15A271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121920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分组及汇总查询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count</a:t>
            </a:r>
            <a:r>
              <a:rPr lang="zh-CN" altLang="en-US" dirty="0">
                <a:solidFill>
                  <a:srgbClr val="FF0000"/>
                </a:solidFill>
              </a:rPr>
              <a:t>（计数）</a:t>
            </a:r>
            <a:r>
              <a:rPr lang="en-US" altLang="zh-CN" dirty="0">
                <a:solidFill>
                  <a:srgbClr val="FF0000"/>
                </a:solidFill>
              </a:rPr>
              <a:t>avg</a:t>
            </a:r>
            <a:r>
              <a:rPr lang="zh-CN" altLang="en-US" dirty="0">
                <a:solidFill>
                  <a:srgbClr val="FF0000"/>
                </a:solidFill>
              </a:rPr>
              <a:t>（计算平均值）</a:t>
            </a:r>
            <a:r>
              <a:rPr lang="en-US" altLang="zh-CN" dirty="0"/>
              <a:t>min max sum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group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分组的</a:t>
            </a: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zh-CN" altLang="en-US" dirty="0">
                <a:solidFill>
                  <a:srgbClr val="FF0000"/>
                </a:solidFill>
              </a:rPr>
              <a:t>子句、完成计算的</a:t>
            </a:r>
            <a:r>
              <a:rPr lang="en-US" altLang="zh-CN" dirty="0">
                <a:solidFill>
                  <a:srgbClr val="FF0000"/>
                </a:solidFill>
              </a:rPr>
              <a:t>compute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compute by</a:t>
            </a:r>
            <a:r>
              <a:rPr lang="zh-CN" altLang="en-US" dirty="0">
                <a:solidFill>
                  <a:srgbClr val="FF0000"/>
                </a:solidFill>
              </a:rPr>
              <a:t>子句中使用 忽略空值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count(distinct </a:t>
            </a:r>
            <a:r>
              <a:rPr lang="zh-CN" altLang="en-US" dirty="0">
                <a:solidFill>
                  <a:srgbClr val="0070C0"/>
                </a:solidFill>
              </a:rPr>
              <a:t>地址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供应商数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别名</a:t>
            </a:r>
            <a:r>
              <a:rPr lang="en-US" altLang="zh-CN" dirty="0">
                <a:solidFill>
                  <a:srgbClr val="0070C0"/>
                </a:solidFill>
              </a:rPr>
              <a:t>) from _____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compute </a:t>
            </a:r>
            <a:r>
              <a:rPr lang="zh-CN" altLang="en-US" dirty="0"/>
              <a:t>带明细的汇总查询 在汇总的同时也能显示明细信息 </a:t>
            </a:r>
            <a:r>
              <a:rPr lang="en-US" altLang="zh-CN" dirty="0">
                <a:solidFill>
                  <a:srgbClr val="FF0000"/>
                </a:solidFill>
              </a:rPr>
              <a:t>compute</a:t>
            </a:r>
            <a:r>
              <a:rPr lang="zh-CN" altLang="en-US" dirty="0">
                <a:solidFill>
                  <a:srgbClr val="FF0000"/>
                </a:solidFill>
              </a:rPr>
              <a:t>写在最后一行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distinct </a:t>
            </a:r>
            <a:r>
              <a:rPr lang="zh-CN" altLang="en-US" dirty="0">
                <a:solidFill>
                  <a:srgbClr val="0070C0"/>
                </a:solidFill>
              </a:rPr>
              <a:t>地址 </a:t>
            </a:r>
            <a:r>
              <a:rPr lang="en-US" altLang="zh-CN" dirty="0">
                <a:solidFill>
                  <a:srgbClr val="0070C0"/>
                </a:solidFill>
              </a:rPr>
              <a:t>from _____ compute count(</a:t>
            </a:r>
            <a:r>
              <a:rPr lang="zh-CN" altLang="en-US" dirty="0">
                <a:solidFill>
                  <a:srgbClr val="0070C0"/>
                </a:solidFill>
              </a:rPr>
              <a:t>地址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列出供应商的地址 并计算出供应商所在地的数目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compute by </a:t>
            </a:r>
            <a:r>
              <a:rPr lang="zh-CN" altLang="en-US" dirty="0"/>
              <a:t>既有分组汇总，又有明细信息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order by </a:t>
            </a:r>
            <a:r>
              <a:rPr lang="zh-CN" altLang="en-US" dirty="0">
                <a:solidFill>
                  <a:srgbClr val="0070C0"/>
                </a:solidFill>
              </a:rPr>
              <a:t>仓库号 </a:t>
            </a:r>
            <a:r>
              <a:rPr lang="en-US" altLang="zh-CN" dirty="0">
                <a:solidFill>
                  <a:srgbClr val="0070C0"/>
                </a:solidFill>
              </a:rPr>
              <a:t>compute avg(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r>
              <a:rPr lang="en-US" altLang="zh-CN" dirty="0">
                <a:solidFill>
                  <a:srgbClr val="0070C0"/>
                </a:solidFill>
              </a:rPr>
              <a:t>),sum(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r>
              <a:rPr lang="en-US" altLang="zh-CN" dirty="0">
                <a:solidFill>
                  <a:srgbClr val="0070C0"/>
                </a:solidFill>
              </a:rPr>
              <a:t>) by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仓库号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group by </a:t>
            </a:r>
            <a:r>
              <a:rPr lang="zh-CN" altLang="en-US" dirty="0"/>
              <a:t>分组汇总 </a:t>
            </a:r>
            <a:r>
              <a:rPr lang="zh-CN" altLang="en-US" dirty="0">
                <a:solidFill>
                  <a:srgbClr val="FF0000"/>
                </a:solidFill>
              </a:rPr>
              <a:t>跟在</a:t>
            </a:r>
            <a:r>
              <a:rPr lang="en-US" altLang="zh-CN" dirty="0">
                <a:solidFill>
                  <a:srgbClr val="FF0000"/>
                </a:solidFill>
              </a:rPr>
              <a:t>where/from</a:t>
            </a:r>
            <a:r>
              <a:rPr lang="zh-CN" altLang="en-US" dirty="0">
                <a:solidFill>
                  <a:srgbClr val="FF0000"/>
                </a:solidFill>
              </a:rPr>
              <a:t>之后  “每个”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zh-CN" altLang="en-US" dirty="0">
                <a:solidFill>
                  <a:srgbClr val="0070C0"/>
                </a:solidFill>
              </a:rPr>
              <a:t>仓库号</a:t>
            </a:r>
            <a:r>
              <a:rPr lang="en-US" altLang="zh-CN" dirty="0">
                <a:solidFill>
                  <a:srgbClr val="0070C0"/>
                </a:solidFill>
              </a:rPr>
              <a:t>,count(*) </a:t>
            </a:r>
            <a:r>
              <a:rPr lang="zh-CN" altLang="en-US" dirty="0">
                <a:solidFill>
                  <a:srgbClr val="0070C0"/>
                </a:solidFill>
              </a:rPr>
              <a:t>职工人数</a:t>
            </a:r>
            <a:r>
              <a:rPr lang="en-US" altLang="zh-CN" dirty="0">
                <a:solidFill>
                  <a:srgbClr val="0070C0"/>
                </a:solidFill>
              </a:rPr>
              <a:t>,avg(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平均工资 </a:t>
            </a:r>
            <a:r>
              <a:rPr lang="en-US" altLang="zh-CN" dirty="0">
                <a:solidFill>
                  <a:srgbClr val="0070C0"/>
                </a:solidFill>
              </a:rPr>
              <a:t>from _____ group by </a:t>
            </a:r>
            <a:r>
              <a:rPr lang="zh-CN" altLang="en-US" dirty="0">
                <a:solidFill>
                  <a:srgbClr val="0070C0"/>
                </a:solidFill>
              </a:rPr>
              <a:t>仓库号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查询每个仓库工资相同的人数 </a:t>
            </a:r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仓库号 </a:t>
            </a:r>
            <a:r>
              <a:rPr lang="en-US" altLang="zh-CN" dirty="0">
                <a:solidFill>
                  <a:srgbClr val="0070C0"/>
                </a:solidFill>
              </a:rPr>
              <a:t>count(*)</a:t>
            </a:r>
            <a:r>
              <a:rPr lang="zh-CN" altLang="en-US" dirty="0">
                <a:solidFill>
                  <a:srgbClr val="0070C0"/>
                </a:solidFill>
              </a:rPr>
              <a:t>相同人数 </a:t>
            </a:r>
            <a:r>
              <a:rPr lang="en-US" altLang="zh-CN" dirty="0">
                <a:solidFill>
                  <a:srgbClr val="0070C0"/>
                </a:solidFill>
              </a:rPr>
              <a:t>from_____ group by </a:t>
            </a:r>
            <a:r>
              <a:rPr lang="zh-CN" altLang="en-US" dirty="0">
                <a:solidFill>
                  <a:srgbClr val="0070C0"/>
                </a:solidFill>
              </a:rPr>
              <a:t>仓库号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having</a:t>
            </a:r>
            <a:r>
              <a:rPr lang="zh-CN" altLang="en-US" dirty="0"/>
              <a:t>子句 </a:t>
            </a:r>
            <a:r>
              <a:rPr lang="en-US" altLang="zh-CN" dirty="0">
                <a:solidFill>
                  <a:srgbClr val="0070C0"/>
                </a:solidFill>
              </a:rPr>
              <a:t>group by </a:t>
            </a:r>
            <a:r>
              <a:rPr lang="zh-CN" altLang="en-US" dirty="0">
                <a:solidFill>
                  <a:srgbClr val="0070C0"/>
                </a:solidFill>
              </a:rPr>
              <a:t>仓库号 </a:t>
            </a:r>
            <a:r>
              <a:rPr lang="en-US" altLang="zh-CN" dirty="0">
                <a:solidFill>
                  <a:srgbClr val="0070C0"/>
                </a:solidFill>
              </a:rPr>
              <a:t>having  count(*)&gt;=4  </a:t>
            </a:r>
            <a:r>
              <a:rPr lang="en-US" altLang="zh-CN" dirty="0">
                <a:solidFill>
                  <a:srgbClr val="FF0000"/>
                </a:solidFill>
              </a:rPr>
              <a:t>having </a:t>
            </a:r>
            <a:r>
              <a:rPr lang="zh-CN" altLang="en-US" dirty="0">
                <a:solidFill>
                  <a:srgbClr val="FF0000"/>
                </a:solidFill>
              </a:rPr>
              <a:t>不能和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zh-CN" altLang="en-US" dirty="0">
                <a:solidFill>
                  <a:srgbClr val="FF0000"/>
                </a:solidFill>
              </a:rPr>
              <a:t>一起用 也不可单独用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7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F645-50B2-4B80-857A-06222587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20985"/>
            <a:ext cx="12192000" cy="5037015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嵌套查询 </a:t>
            </a:r>
            <a:r>
              <a:rPr lang="en-US" altLang="zh-CN" dirty="0"/>
              <a:t>IN</a:t>
            </a:r>
          </a:p>
          <a:p>
            <a:r>
              <a:rPr lang="zh-CN" altLang="en-US" dirty="0"/>
              <a:t>查询哪些城市至少有一个仓库的职工工资为</a:t>
            </a:r>
            <a:r>
              <a:rPr lang="en-US" altLang="zh-CN" dirty="0"/>
              <a:t>4250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zh-CN" altLang="en-US" dirty="0">
                <a:solidFill>
                  <a:srgbClr val="0070C0"/>
                </a:solidFill>
              </a:rPr>
              <a:t>城市 </a:t>
            </a: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zh-CN" altLang="en-US" dirty="0">
                <a:solidFill>
                  <a:srgbClr val="0070C0"/>
                </a:solidFill>
              </a:rPr>
              <a:t>仓储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仓库 </a:t>
            </a:r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zh-CN" altLang="en-US" dirty="0">
                <a:solidFill>
                  <a:srgbClr val="0070C0"/>
                </a:solidFill>
              </a:rPr>
              <a:t>仓库号 </a:t>
            </a:r>
            <a:r>
              <a:rPr lang="en-US" altLang="zh-CN" dirty="0">
                <a:solidFill>
                  <a:srgbClr val="0070C0"/>
                </a:solidFill>
              </a:rPr>
              <a:t>in (select </a:t>
            </a:r>
            <a:r>
              <a:rPr lang="zh-CN" altLang="en-US" dirty="0">
                <a:solidFill>
                  <a:srgbClr val="0070C0"/>
                </a:solidFill>
              </a:rPr>
              <a:t>仓库号 </a:t>
            </a: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职工</a:t>
            </a:r>
            <a:r>
              <a:rPr lang="en-US" altLang="zh-CN" dirty="0">
                <a:solidFill>
                  <a:srgbClr val="0070C0"/>
                </a:solidFill>
              </a:rPr>
              <a:t> where </a:t>
            </a:r>
            <a:r>
              <a:rPr lang="zh-CN" altLang="en-US" dirty="0">
                <a:solidFill>
                  <a:srgbClr val="0070C0"/>
                </a:solidFill>
              </a:rPr>
              <a:t>工资</a:t>
            </a:r>
            <a:r>
              <a:rPr lang="en-US" altLang="zh-CN" dirty="0">
                <a:solidFill>
                  <a:srgbClr val="0070C0"/>
                </a:solidFill>
              </a:rPr>
              <a:t>=4250)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内层查询：有职工的工资为</a:t>
            </a:r>
            <a:r>
              <a:rPr lang="en-US" altLang="zh-CN" dirty="0">
                <a:solidFill>
                  <a:srgbClr val="0070C0"/>
                </a:solidFill>
              </a:rPr>
              <a:t>4250</a:t>
            </a:r>
            <a:r>
              <a:rPr lang="zh-CN" altLang="en-US" dirty="0">
                <a:solidFill>
                  <a:srgbClr val="0070C0"/>
                </a:solidFill>
              </a:rPr>
              <a:t>元的仓库的仓库号集合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外层查询：利用仓库号集合查询到仓库所在的城市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只有确定内层查询返回唯一值才能使用“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”等比较运算符 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some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0149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0</TotalTime>
  <Words>2301</Words>
  <Application>Microsoft Office PowerPoint</Application>
  <PresentationFormat>宽屏</PresentationFormat>
  <Paragraphs>302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Times New Roman</vt:lpstr>
      <vt:lpstr>Wingdings</vt:lpstr>
      <vt:lpstr>教育主题 16x9</vt:lpstr>
      <vt:lpstr>关系数据理论、查询语句、 事务管理与并发控制 知识点梳理+往年考题详解  </vt:lpstr>
      <vt:lpstr>一、关系数据理论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三.事务管理与并发控制</vt:lpstr>
      <vt:lpstr>隔离级别（加了之后就会一直存在）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数据库中的并发控制    在数据库中，不同的用户可能要同时操作一个数据库，同时操作一个基本表，甚至同时操作一条记录，那么这些用户会 不会发生冲突呢？并发控制就用来解决这些问题。 </dc:title>
  <dc:creator>李 迎</dc:creator>
  <cp:lastModifiedBy>迎 李</cp:lastModifiedBy>
  <cp:revision>90</cp:revision>
  <dcterms:created xsi:type="dcterms:W3CDTF">2018-10-02T12:16:01Z</dcterms:created>
  <dcterms:modified xsi:type="dcterms:W3CDTF">2019-06-13T09:12:03Z</dcterms:modified>
</cp:coreProperties>
</file>