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9" r:id="rId4"/>
    <p:sldId id="257" r:id="rId5"/>
    <p:sldId id="25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68" r:id="rId34"/>
    <p:sldId id="288" r:id="rId35"/>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showGuides="1">
      <p:cViewPr varScale="1">
        <p:scale>
          <a:sx n="63" d="100"/>
          <a:sy n="63" d="100"/>
        </p:scale>
        <p:origin x="78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5317CE4-1164-43F6-B5C7-9322F37970C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C6D5B4-EB4C-4E44-80C2-24BA2EF7A5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17CE4-1164-43F6-B5C7-9322F37970C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6D5B4-EB4C-4E44-80C2-24BA2EF7A5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979938" y="3619793"/>
            <a:ext cx="9144000" cy="1655762"/>
          </a:xfrm>
        </p:spPr>
        <p:txBody>
          <a:bodyPr>
            <a:normAutofit/>
          </a:bodyPr>
          <a:lstStyle/>
          <a:p>
            <a:r>
              <a:rPr lang="en-US" altLang="zh-CN" sz="2800" dirty="0"/>
              <a:t>C</a:t>
            </a:r>
            <a:r>
              <a:rPr lang="zh-CN" altLang="en-US" sz="2800" dirty="0"/>
              <a:t>语言设计</a:t>
            </a:r>
            <a:r>
              <a:rPr lang="en-US" altLang="zh-CN" sz="2800" dirty="0"/>
              <a:t>——</a:t>
            </a:r>
            <a:r>
              <a:rPr lang="zh-CN" altLang="en-US" sz="2800" dirty="0"/>
              <a:t>讲师：黄文涛</a:t>
            </a:r>
            <a:endParaRPr lang="en-US" altLang="zh-CN" sz="2800" dirty="0"/>
          </a:p>
          <a:p>
            <a:r>
              <a:rPr lang="en-US" altLang="zh-CN" sz="2800"/>
              <a:t>                                   </a:t>
            </a:r>
            <a:r>
              <a:rPr lang="zh-CN" altLang="en-US" sz="2800" dirty="0"/>
              <a:t>周林状</a:t>
            </a:r>
            <a:endParaRPr lang="zh-CN" altLang="en-US" sz="2800" dirty="0"/>
          </a:p>
        </p:txBody>
      </p:sp>
      <p:sp>
        <p:nvSpPr>
          <p:cNvPr id="4" name="矩形 3"/>
          <p:cNvSpPr/>
          <p:nvPr/>
        </p:nvSpPr>
        <p:spPr>
          <a:xfrm>
            <a:off x="3320174" y="2141712"/>
            <a:ext cx="4983480" cy="91440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求识学苑小课堂</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a:t>
            </a:r>
            <a:endParaRPr lang="zh-CN" altLang="en-US" dirty="0"/>
          </a:p>
        </p:txBody>
      </p:sp>
      <p:sp>
        <p:nvSpPr>
          <p:cNvPr id="3" name="内容占位符 2"/>
          <p:cNvSpPr>
            <a:spLocks noGrp="1"/>
          </p:cNvSpPr>
          <p:nvPr>
            <p:ph idx="1"/>
          </p:nvPr>
        </p:nvSpPr>
        <p:spPr/>
        <p:txBody>
          <a:bodyPr/>
          <a:lstStyle/>
          <a:p>
            <a:r>
              <a:rPr lang="zh-CN" altLang="en-US" dirty="0"/>
              <a:t>定义：               数组类型      数组名称</a:t>
            </a:r>
            <a:r>
              <a:rPr lang="en-US" altLang="zh-CN" dirty="0"/>
              <a:t>[</a:t>
            </a:r>
            <a:r>
              <a:rPr lang="zh-CN" altLang="en-US" dirty="0"/>
              <a:t>常量表达式</a:t>
            </a:r>
            <a:r>
              <a:rPr lang="en-US" altLang="zh-CN" dirty="0"/>
              <a:t>]</a:t>
            </a:r>
            <a:endParaRPr lang="zh-CN" altLang="en-US" dirty="0"/>
          </a:p>
        </p:txBody>
      </p:sp>
      <p:sp>
        <p:nvSpPr>
          <p:cNvPr id="4" name="标注: 上箭头 3"/>
          <p:cNvSpPr/>
          <p:nvPr/>
        </p:nvSpPr>
        <p:spPr>
          <a:xfrm>
            <a:off x="5750560" y="2265680"/>
            <a:ext cx="1554480" cy="175768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5882640" y="3119120"/>
            <a:ext cx="1554480" cy="369332"/>
          </a:xfrm>
          <a:prstGeom prst="rect">
            <a:avLst/>
          </a:prstGeom>
          <a:noFill/>
        </p:spPr>
        <p:txBody>
          <a:bodyPr wrap="square" rtlCol="0">
            <a:spAutoFit/>
          </a:bodyPr>
          <a:lstStyle/>
          <a:p>
            <a:r>
              <a:rPr lang="zh-CN" altLang="en-US" dirty="0"/>
              <a:t>合法标志符</a:t>
            </a:r>
            <a:endParaRPr lang="zh-CN" altLang="en-US" dirty="0"/>
          </a:p>
        </p:txBody>
      </p:sp>
      <p:pic>
        <p:nvPicPr>
          <p:cNvPr id="6" name="图片 5"/>
          <p:cNvPicPr>
            <a:picLocks noChangeAspect="1"/>
          </p:cNvPicPr>
          <p:nvPr/>
        </p:nvPicPr>
        <p:blipFill>
          <a:blip r:embed="rId1"/>
          <a:stretch>
            <a:fillRect/>
          </a:stretch>
        </p:blipFill>
        <p:spPr>
          <a:xfrm>
            <a:off x="7619999" y="2249270"/>
            <a:ext cx="2042373" cy="2312570"/>
          </a:xfrm>
          <a:prstGeom prst="rect">
            <a:avLst/>
          </a:prstGeom>
        </p:spPr>
      </p:pic>
      <p:sp>
        <p:nvSpPr>
          <p:cNvPr id="7" name="文本框 6"/>
          <p:cNvSpPr txBox="1"/>
          <p:nvPr/>
        </p:nvSpPr>
        <p:spPr>
          <a:xfrm>
            <a:off x="7752080" y="3119120"/>
            <a:ext cx="1818640" cy="923330"/>
          </a:xfrm>
          <a:prstGeom prst="rect">
            <a:avLst/>
          </a:prstGeom>
          <a:noFill/>
        </p:spPr>
        <p:txBody>
          <a:bodyPr wrap="square" rtlCol="0">
            <a:spAutoFit/>
          </a:bodyPr>
          <a:lstStyle/>
          <a:p>
            <a:r>
              <a:rPr lang="zh-CN" altLang="en-US" dirty="0"/>
              <a:t>表示元素个数</a:t>
            </a:r>
            <a:endParaRPr lang="en-US" altLang="zh-CN" dirty="0"/>
          </a:p>
          <a:p>
            <a:r>
              <a:rPr lang="zh-CN" altLang="en-US" dirty="0"/>
              <a:t>使用时下标从</a:t>
            </a:r>
            <a:r>
              <a:rPr lang="en-US" altLang="zh-CN" dirty="0"/>
              <a:t>0</a:t>
            </a:r>
            <a:r>
              <a:rPr lang="zh-CN" altLang="en-US" dirty="0"/>
              <a:t>开始</a:t>
            </a:r>
            <a:endParaRPr lang="zh-CN" altLang="en-US" dirty="0"/>
          </a:p>
        </p:txBody>
      </p:sp>
      <p:sp>
        <p:nvSpPr>
          <p:cNvPr id="8" name="标注: 下箭头 7"/>
          <p:cNvSpPr/>
          <p:nvPr/>
        </p:nvSpPr>
        <p:spPr>
          <a:xfrm>
            <a:off x="5669280" y="112077"/>
            <a:ext cx="2082800" cy="1737043"/>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p:cNvSpPr txBox="1"/>
          <p:nvPr/>
        </p:nvSpPr>
        <p:spPr>
          <a:xfrm>
            <a:off x="5750560" y="365125"/>
            <a:ext cx="1869439" cy="923330"/>
          </a:xfrm>
          <a:prstGeom prst="rect">
            <a:avLst/>
          </a:prstGeom>
          <a:noFill/>
        </p:spPr>
        <p:txBody>
          <a:bodyPr wrap="square" rtlCol="0">
            <a:spAutoFit/>
          </a:bodyPr>
          <a:lstStyle/>
          <a:p>
            <a:r>
              <a:rPr lang="zh-CN" altLang="en-US" dirty="0"/>
              <a:t>数组名代表内存首地址，讲指针时可以用到</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一维数组 </a:t>
            </a:r>
            <a:endParaRPr lang="zh-CN" altLang="en-US" dirty="0"/>
          </a:p>
        </p:txBody>
      </p:sp>
      <p:sp>
        <p:nvSpPr>
          <p:cNvPr id="3" name="内容占位符 2"/>
          <p:cNvSpPr>
            <a:spLocks noGrp="1"/>
          </p:cNvSpPr>
          <p:nvPr>
            <p:ph idx="1"/>
          </p:nvPr>
        </p:nvSpPr>
        <p:spPr/>
        <p:txBody>
          <a:bodyPr/>
          <a:lstStyle/>
          <a:p>
            <a:r>
              <a:rPr lang="zh-CN" altLang="en-US" dirty="0"/>
              <a:t>初始化</a:t>
            </a:r>
            <a:r>
              <a:rPr lang="en-US" altLang="zh-CN" dirty="0"/>
              <a:t>:</a:t>
            </a:r>
            <a:endParaRPr lang="en-US" altLang="zh-CN" dirty="0"/>
          </a:p>
          <a:p>
            <a:r>
              <a:rPr lang="en-US" altLang="zh-CN" dirty="0"/>
              <a:t>Int a[3]={1,2,3}</a:t>
            </a:r>
            <a:r>
              <a:rPr lang="zh-CN" altLang="en-US" dirty="0"/>
              <a:t>；</a:t>
            </a:r>
            <a:endParaRPr lang="en-US" altLang="zh-CN" dirty="0"/>
          </a:p>
          <a:p>
            <a:r>
              <a:rPr lang="zh-CN" altLang="en-US" dirty="0"/>
              <a:t>注意事项：</a:t>
            </a:r>
            <a:r>
              <a:rPr lang="en-US" altLang="zh-CN" dirty="0"/>
              <a:t>(1)</a:t>
            </a:r>
            <a:r>
              <a:rPr lang="zh-CN" altLang="en-US" dirty="0"/>
              <a:t>个数要对应</a:t>
            </a:r>
            <a:r>
              <a:rPr lang="en-US" altLang="zh-CN" dirty="0"/>
              <a:t>,</a:t>
            </a:r>
            <a:r>
              <a:rPr lang="zh-CN" altLang="en-US" dirty="0"/>
              <a:t>可少不可多</a:t>
            </a:r>
            <a:endParaRPr lang="en-US" altLang="zh-CN" dirty="0"/>
          </a:p>
          <a:p>
            <a:r>
              <a:rPr lang="en-US" altLang="zh-CN" dirty="0"/>
              <a:t>                  (2)</a:t>
            </a:r>
            <a:r>
              <a:rPr lang="zh-CN" altLang="en-US" dirty="0"/>
              <a:t>未定义的元素，其值为随机数。</a:t>
            </a:r>
            <a:endParaRPr lang="en-US" altLang="zh-CN" dirty="0"/>
          </a:p>
          <a:p>
            <a:r>
              <a:rPr lang="en-US" altLang="zh-CN" dirty="0"/>
              <a:t>                  (3)</a:t>
            </a:r>
            <a:r>
              <a:rPr lang="zh-CN" altLang="en-US" dirty="0"/>
              <a:t>全部元素赋予初值时可不指定元素个数</a:t>
            </a:r>
            <a:endParaRPr lang="en-US" altLang="zh-CN" dirty="0"/>
          </a:p>
          <a:p>
            <a:r>
              <a:rPr lang="en-US" altLang="zh-CN" dirty="0"/>
              <a:t>                    </a:t>
            </a:r>
            <a:r>
              <a:rPr lang="zh-CN" altLang="en-US" dirty="0"/>
              <a:t>例：</a:t>
            </a:r>
            <a:r>
              <a:rPr lang="en-US" altLang="zh-CN" dirty="0"/>
              <a:t>int a[ ]={1,2,3,4,5};   </a:t>
            </a:r>
            <a:r>
              <a:rPr lang="zh-CN" altLang="en-US" dirty="0"/>
              <a:t>系统自动确定下标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二维数组</a:t>
            </a:r>
            <a:endParaRPr lang="zh-CN" altLang="en-US" dirty="0"/>
          </a:p>
        </p:txBody>
      </p:sp>
      <p:sp>
        <p:nvSpPr>
          <p:cNvPr id="3" name="内容占位符 2"/>
          <p:cNvSpPr>
            <a:spLocks noGrp="1"/>
          </p:cNvSpPr>
          <p:nvPr>
            <p:ph idx="1"/>
          </p:nvPr>
        </p:nvSpPr>
        <p:spPr/>
        <p:txBody>
          <a:bodyPr/>
          <a:lstStyle/>
          <a:p>
            <a:r>
              <a:rPr lang="zh-CN" altLang="en-US" dirty="0"/>
              <a:t>定义：  数组类型    数组名</a:t>
            </a:r>
            <a:r>
              <a:rPr lang="en-US" altLang="zh-CN" dirty="0"/>
              <a:t>[ </a:t>
            </a:r>
            <a:r>
              <a:rPr lang="zh-CN" altLang="en-US" dirty="0"/>
              <a:t>第一维长度</a:t>
            </a:r>
            <a:r>
              <a:rPr lang="en-US" altLang="zh-CN" dirty="0"/>
              <a:t>][</a:t>
            </a:r>
            <a:r>
              <a:rPr lang="zh-CN" altLang="en-US" dirty="0"/>
              <a:t>第二维长度</a:t>
            </a:r>
            <a:r>
              <a:rPr lang="en-US" altLang="zh-CN" dirty="0"/>
              <a:t>]</a:t>
            </a:r>
            <a:endParaRPr lang="en-US" altLang="zh-CN" dirty="0"/>
          </a:p>
          <a:p>
            <a:endParaRPr lang="en-US" altLang="zh-CN" dirty="0"/>
          </a:p>
          <a:p>
            <a:endParaRPr lang="en-US" altLang="zh-CN" dirty="0"/>
          </a:p>
          <a:p>
            <a:endParaRPr lang="en-US" altLang="zh-CN" dirty="0"/>
          </a:p>
          <a:p>
            <a:r>
              <a:rPr lang="zh-CN" altLang="en-US" dirty="0"/>
              <a:t>例：</a:t>
            </a:r>
            <a:r>
              <a:rPr lang="en-US" altLang="zh-CN" dirty="0"/>
              <a:t>int a[2][3];         </a:t>
            </a:r>
            <a:r>
              <a:rPr lang="zh-CN" altLang="en-US" dirty="0"/>
              <a:t>定义了一个</a:t>
            </a:r>
            <a:r>
              <a:rPr lang="en-US" altLang="zh-CN" dirty="0"/>
              <a:t>3</a:t>
            </a:r>
            <a:r>
              <a:rPr lang="zh-CN" altLang="en-US" dirty="0"/>
              <a:t>行</a:t>
            </a:r>
            <a:r>
              <a:rPr lang="en-US" altLang="zh-CN" dirty="0"/>
              <a:t>4</a:t>
            </a:r>
            <a:r>
              <a:rPr lang="zh-CN" altLang="en-US" dirty="0"/>
              <a:t>列的二维数组</a:t>
            </a:r>
            <a:endParaRPr lang="zh-CN" altLang="en-US" dirty="0"/>
          </a:p>
        </p:txBody>
      </p:sp>
      <p:sp>
        <p:nvSpPr>
          <p:cNvPr id="4" name="标注: 上箭头 3"/>
          <p:cNvSpPr/>
          <p:nvPr/>
        </p:nvSpPr>
        <p:spPr>
          <a:xfrm>
            <a:off x="6096000" y="2265680"/>
            <a:ext cx="1198880" cy="1163320"/>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6238240" y="2885440"/>
            <a:ext cx="1056640" cy="369332"/>
          </a:xfrm>
          <a:prstGeom prst="rect">
            <a:avLst/>
          </a:prstGeom>
          <a:noFill/>
        </p:spPr>
        <p:txBody>
          <a:bodyPr wrap="square" rtlCol="0">
            <a:spAutoFit/>
          </a:bodyPr>
          <a:lstStyle/>
          <a:p>
            <a:r>
              <a:rPr lang="zh-CN" altLang="en-US" dirty="0"/>
              <a:t>行数</a:t>
            </a:r>
            <a:endParaRPr lang="zh-CN" altLang="en-US" dirty="0"/>
          </a:p>
        </p:txBody>
      </p:sp>
      <p:pic>
        <p:nvPicPr>
          <p:cNvPr id="6" name="图片 5"/>
          <p:cNvPicPr>
            <a:picLocks noChangeAspect="1"/>
          </p:cNvPicPr>
          <p:nvPr/>
        </p:nvPicPr>
        <p:blipFill>
          <a:blip r:embed="rId1"/>
          <a:stretch>
            <a:fillRect/>
          </a:stretch>
        </p:blipFill>
        <p:spPr>
          <a:xfrm>
            <a:off x="7958275" y="2246273"/>
            <a:ext cx="1213209" cy="1182727"/>
          </a:xfrm>
          <a:prstGeom prst="rect">
            <a:avLst/>
          </a:prstGeom>
        </p:spPr>
      </p:pic>
      <p:sp>
        <p:nvSpPr>
          <p:cNvPr id="7" name="文本框 6"/>
          <p:cNvSpPr txBox="1"/>
          <p:nvPr/>
        </p:nvSpPr>
        <p:spPr>
          <a:xfrm>
            <a:off x="8036560" y="2847340"/>
            <a:ext cx="1056640" cy="369332"/>
          </a:xfrm>
          <a:prstGeom prst="rect">
            <a:avLst/>
          </a:prstGeom>
          <a:noFill/>
        </p:spPr>
        <p:txBody>
          <a:bodyPr wrap="square" rtlCol="0">
            <a:spAutoFit/>
          </a:bodyPr>
          <a:lstStyle/>
          <a:p>
            <a:r>
              <a:rPr lang="zh-CN" altLang="en-US" dirty="0"/>
              <a:t>列数</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二维数组</a:t>
            </a:r>
            <a:endParaRPr lang="zh-CN" altLang="en-US" dirty="0"/>
          </a:p>
        </p:txBody>
      </p:sp>
      <p:sp>
        <p:nvSpPr>
          <p:cNvPr id="3" name="内容占位符 2"/>
          <p:cNvSpPr>
            <a:spLocks noGrp="1"/>
          </p:cNvSpPr>
          <p:nvPr>
            <p:ph idx="1"/>
          </p:nvPr>
        </p:nvSpPr>
        <p:spPr/>
        <p:txBody>
          <a:bodyPr/>
          <a:lstStyle/>
          <a:p>
            <a:r>
              <a:rPr lang="zh-CN" altLang="en-US" dirty="0"/>
              <a:t>初始化：</a:t>
            </a:r>
            <a:endParaRPr lang="en-US" altLang="zh-CN" dirty="0"/>
          </a:p>
          <a:p>
            <a:r>
              <a:rPr lang="en-US" altLang="zh-CN" dirty="0"/>
              <a:t>1</a:t>
            </a:r>
            <a:r>
              <a:rPr lang="zh-CN" altLang="en-US" dirty="0"/>
              <a:t>、分行初始化：</a:t>
            </a:r>
            <a:r>
              <a:rPr lang="en-US" altLang="zh-CN" dirty="0"/>
              <a:t>int a[2][3]={ {1,2,3},{2,22,3}};</a:t>
            </a:r>
            <a:endParaRPr lang="en-US" altLang="zh-CN" dirty="0"/>
          </a:p>
          <a:p>
            <a:r>
              <a:rPr lang="en-US" altLang="zh-CN" dirty="0"/>
              <a:t>2</a:t>
            </a:r>
            <a:r>
              <a:rPr lang="zh-CN" altLang="en-US" dirty="0"/>
              <a:t>、部分元素初始化：</a:t>
            </a:r>
            <a:r>
              <a:rPr lang="en-US" altLang="zh-CN" dirty="0"/>
              <a:t>int a[2][3]={ { , ,3},{ , 22,3}};</a:t>
            </a:r>
            <a:endParaRPr lang="en-US" altLang="zh-CN" dirty="0"/>
          </a:p>
          <a:p>
            <a:r>
              <a:rPr lang="en-US" altLang="zh-CN" dirty="0"/>
              <a:t>3</a:t>
            </a:r>
            <a:r>
              <a:rPr lang="zh-CN" altLang="en-US" dirty="0"/>
              <a:t>、允许第一维下标省略，第二维不能省略</a:t>
            </a:r>
            <a:endParaRPr lang="en-US" altLang="zh-CN" dirty="0"/>
          </a:p>
          <a:p>
            <a:r>
              <a:rPr lang="zh-CN" altLang="en-US" dirty="0"/>
              <a:t>例：</a:t>
            </a:r>
            <a:r>
              <a:rPr lang="en-US" altLang="zh-CN" dirty="0"/>
              <a:t>int a[ ][3]={ {1,2,3}</a:t>
            </a:r>
            <a:r>
              <a:rPr lang="zh-CN" altLang="en-US" dirty="0"/>
              <a:t>，</a:t>
            </a:r>
            <a:r>
              <a:rPr lang="en-US" altLang="zh-CN" dirty="0"/>
              <a:t>{ , </a:t>
            </a:r>
            <a:r>
              <a:rPr lang="zh-CN" altLang="en-US" dirty="0"/>
              <a:t>，</a:t>
            </a:r>
            <a:r>
              <a:rPr lang="en-US" altLang="zh-CN" dirty="0"/>
              <a:t>13}</a:t>
            </a:r>
            <a:r>
              <a:rPr lang="zh-CN" altLang="en-US" dirty="0"/>
              <a:t>，</a:t>
            </a:r>
            <a:r>
              <a:rPr lang="en-US" altLang="zh-CN" dirty="0"/>
              <a:t>{1</a:t>
            </a:r>
            <a:r>
              <a:rPr lang="zh-CN" altLang="en-US" dirty="0"/>
              <a:t>，</a:t>
            </a:r>
            <a:r>
              <a:rPr lang="en-US" altLang="zh-CN" dirty="0"/>
              <a:t>2</a:t>
            </a:r>
            <a:r>
              <a:rPr lang="zh-CN" altLang="en-US" dirty="0"/>
              <a:t>，</a:t>
            </a:r>
            <a:r>
              <a:rPr lang="en-US" altLang="zh-CN" dirty="0"/>
              <a:t>23}}</a:t>
            </a:r>
            <a:r>
              <a:rPr lang="zh-CN" altLang="en-US" dirty="0"/>
              <a:t>；</a:t>
            </a:r>
            <a:endParaRPr lang="en-US" altLang="zh-CN" dirty="0"/>
          </a:p>
          <a:p>
            <a:r>
              <a:rPr lang="en-US" altLang="zh-CN" dirty="0"/>
              <a:t>       </a:t>
            </a:r>
            <a:r>
              <a:rPr lang="zh-CN" altLang="en-US" dirty="0"/>
              <a:t>即定义了</a:t>
            </a:r>
            <a:r>
              <a:rPr lang="en-US" altLang="zh-CN" dirty="0"/>
              <a:t>int a[3][3];</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a:t>
            </a:r>
            <a:endParaRPr lang="zh-CN" altLang="en-US" dirty="0"/>
          </a:p>
        </p:txBody>
      </p:sp>
      <p:sp>
        <p:nvSpPr>
          <p:cNvPr id="3" name="内容占位符 2"/>
          <p:cNvSpPr>
            <a:spLocks noGrp="1"/>
          </p:cNvSpPr>
          <p:nvPr>
            <p:ph idx="1"/>
          </p:nvPr>
        </p:nvSpPr>
        <p:spPr/>
        <p:txBody>
          <a:bodyPr/>
          <a:lstStyle/>
          <a:p>
            <a:r>
              <a:rPr lang="zh-CN" altLang="en-US" dirty="0"/>
              <a:t>字符数组的每一个元素都是一个字符，占一个字节空间，该字节存放的是字符的</a:t>
            </a:r>
            <a:r>
              <a:rPr lang="en-US" altLang="zh-CN" dirty="0"/>
              <a:t>ASCLL</a:t>
            </a:r>
            <a:r>
              <a:rPr lang="zh-CN" altLang="en-US" dirty="0"/>
              <a:t>码值。</a:t>
            </a:r>
            <a:endParaRPr lang="en-US" altLang="zh-CN" dirty="0"/>
          </a:p>
          <a:p>
            <a:endParaRPr lang="en-US" altLang="zh-CN" dirty="0"/>
          </a:p>
          <a:p>
            <a:r>
              <a:rPr lang="zh-CN" altLang="en-US" dirty="0"/>
              <a:t>实例：</a:t>
            </a:r>
            <a:endParaRPr lang="en-US" altLang="zh-CN" dirty="0"/>
          </a:p>
          <a:p>
            <a:r>
              <a:rPr lang="en-US" altLang="zh-CN" dirty="0"/>
              <a:t>Char s[3]={‘1’,’2’,’3’};  </a:t>
            </a:r>
            <a:r>
              <a:rPr lang="zh-CN" altLang="en-US" dirty="0"/>
              <a:t>将字符</a:t>
            </a:r>
            <a:r>
              <a:rPr lang="en-US" altLang="zh-CN" dirty="0"/>
              <a:t>1</a:t>
            </a:r>
            <a:r>
              <a:rPr lang="zh-CN" altLang="en-US" dirty="0"/>
              <a:t>，</a:t>
            </a:r>
            <a:r>
              <a:rPr lang="en-US" altLang="zh-CN" dirty="0"/>
              <a:t>2</a:t>
            </a:r>
            <a:r>
              <a:rPr lang="zh-CN" altLang="en-US" dirty="0"/>
              <a:t>，</a:t>
            </a:r>
            <a:r>
              <a:rPr lang="en-US" altLang="zh-CN" dirty="0"/>
              <a:t>3</a:t>
            </a:r>
            <a:r>
              <a:rPr lang="zh-CN" altLang="en-US" dirty="0"/>
              <a:t>的</a:t>
            </a:r>
            <a:r>
              <a:rPr lang="en-US" altLang="zh-CN" dirty="0"/>
              <a:t>ASCLL</a:t>
            </a:r>
            <a:r>
              <a:rPr lang="zh-CN" altLang="en-US" dirty="0"/>
              <a:t>码存在</a:t>
            </a:r>
            <a:r>
              <a:rPr lang="en-US" altLang="zh-CN" dirty="0"/>
              <a:t>s[0],s[1],s[2]</a:t>
            </a:r>
            <a:r>
              <a:rPr lang="zh-CN" altLang="en-US" dirty="0"/>
              <a:t>中，即</a:t>
            </a:r>
            <a:r>
              <a:rPr lang="en-US" altLang="zh-CN" dirty="0"/>
              <a:t>s[0],s[1],s[2]</a:t>
            </a:r>
            <a:r>
              <a:rPr lang="zh-CN" altLang="en-US" dirty="0"/>
              <a:t>的值为：</a:t>
            </a:r>
            <a:r>
              <a:rPr lang="en-US" altLang="zh-CN" dirty="0"/>
              <a:t>49</a:t>
            </a:r>
            <a:r>
              <a:rPr lang="zh-CN" altLang="en-US" dirty="0"/>
              <a:t>，</a:t>
            </a:r>
            <a:r>
              <a:rPr lang="en-US" altLang="zh-CN" dirty="0"/>
              <a:t>50</a:t>
            </a:r>
            <a:r>
              <a:rPr lang="zh-CN" altLang="en-US" dirty="0"/>
              <a:t>，</a:t>
            </a:r>
            <a:r>
              <a:rPr lang="en-US" altLang="zh-CN" dirty="0"/>
              <a:t>51</a:t>
            </a:r>
            <a:endParaRPr lang="en-US" altLang="zh-CN" dirty="0"/>
          </a:p>
          <a:p>
            <a:r>
              <a:rPr lang="en-US" altLang="zh-CN" dirty="0"/>
              <a:t>Char s[ ]={‘A’ , ’/0’ , ‘Ox20’};</a:t>
            </a:r>
            <a:r>
              <a:rPr lang="zh-CN" altLang="en-US" dirty="0"/>
              <a:t>定义了字符型数组</a:t>
            </a:r>
            <a:r>
              <a:rPr lang="en-US" altLang="zh-CN" dirty="0"/>
              <a:t>s[3];s[0]~s[2]</a:t>
            </a:r>
            <a:r>
              <a:rPr lang="zh-CN" altLang="en-US" dirty="0"/>
              <a:t>三个单元的值分别为：</a:t>
            </a:r>
            <a:r>
              <a:rPr lang="en-US" altLang="zh-CN" dirty="0"/>
              <a:t>65</a:t>
            </a:r>
            <a:r>
              <a:rPr lang="zh-CN" altLang="en-US" dirty="0"/>
              <a:t>，</a:t>
            </a:r>
            <a:r>
              <a:rPr lang="en-US" altLang="zh-CN" dirty="0"/>
              <a:t>0</a:t>
            </a:r>
            <a:r>
              <a:rPr lang="zh-CN" altLang="en-US" dirty="0"/>
              <a:t>，</a:t>
            </a:r>
            <a:r>
              <a:rPr lang="en-US" altLang="zh-CN" dirty="0"/>
              <a:t>30</a:t>
            </a:r>
            <a:r>
              <a:rPr lang="zh-CN" altLang="en-US" dirty="0"/>
              <a: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a:t>
            </a:r>
            <a:r>
              <a:rPr lang="en-US" altLang="zh-CN" dirty="0"/>
              <a:t>——</a:t>
            </a:r>
            <a:r>
              <a:rPr lang="zh-CN" altLang="en-US" dirty="0"/>
              <a:t>处理字符串</a:t>
            </a:r>
            <a:endParaRPr lang="zh-CN" altLang="en-US" dirty="0"/>
          </a:p>
        </p:txBody>
      </p:sp>
      <p:sp>
        <p:nvSpPr>
          <p:cNvPr id="3" name="内容占位符 2"/>
          <p:cNvSpPr>
            <a:spLocks noGrp="1"/>
          </p:cNvSpPr>
          <p:nvPr>
            <p:ph idx="1"/>
          </p:nvPr>
        </p:nvSpPr>
        <p:spPr/>
        <p:txBody>
          <a:bodyPr/>
          <a:lstStyle/>
          <a:p>
            <a:r>
              <a:rPr lang="zh-CN" altLang="en-US" dirty="0"/>
              <a:t>一维字符数组存储一个字符串</a:t>
            </a:r>
            <a:endParaRPr lang="en-US" altLang="zh-CN" dirty="0"/>
          </a:p>
          <a:p>
            <a:r>
              <a:rPr lang="zh-CN" altLang="en-US" dirty="0"/>
              <a:t>例：</a:t>
            </a:r>
            <a:r>
              <a:rPr lang="en-US" altLang="zh-CN" dirty="0"/>
              <a:t>char s[10]={“hello”};</a:t>
            </a:r>
            <a:endParaRPr lang="en-US" altLang="zh-CN" dirty="0"/>
          </a:p>
          <a:p>
            <a:r>
              <a:rPr lang="en-US" altLang="zh-CN" dirty="0"/>
              <a:t>       char s[10]=“hello”;                           </a:t>
            </a:r>
            <a:r>
              <a:rPr lang="zh-CN" altLang="en-US" dirty="0">
                <a:solidFill>
                  <a:srgbClr val="FF0000"/>
                </a:solidFill>
              </a:rPr>
              <a:t>这三种数组效果完全一样</a:t>
            </a:r>
            <a:endParaRPr lang="en-US" altLang="zh-CN" dirty="0">
              <a:solidFill>
                <a:srgbClr val="FF0000"/>
              </a:solidFill>
            </a:endParaRPr>
          </a:p>
          <a:p>
            <a:r>
              <a:rPr lang="en-US" altLang="zh-CN" dirty="0"/>
              <a:t>       char s[10]={‘h’</a:t>
            </a:r>
            <a:r>
              <a:rPr lang="zh-CN" altLang="en-US" dirty="0"/>
              <a:t>，</a:t>
            </a:r>
            <a:r>
              <a:rPr lang="en-US" altLang="zh-CN" dirty="0"/>
              <a:t>’e’</a:t>
            </a:r>
            <a:r>
              <a:rPr lang="zh-CN" altLang="en-US" dirty="0"/>
              <a:t>，</a:t>
            </a:r>
            <a:r>
              <a:rPr lang="en-US" altLang="zh-CN" dirty="0"/>
              <a:t>’l’</a:t>
            </a:r>
            <a:r>
              <a:rPr lang="zh-CN" altLang="en-US" dirty="0"/>
              <a:t>，</a:t>
            </a:r>
            <a:r>
              <a:rPr lang="en-US" altLang="zh-CN" dirty="0"/>
              <a:t>’l’</a:t>
            </a:r>
            <a:r>
              <a:rPr lang="zh-CN" altLang="en-US" dirty="0"/>
              <a:t>，</a:t>
            </a:r>
            <a:r>
              <a:rPr lang="en-US" altLang="zh-CN" dirty="0"/>
              <a:t>’o’};</a:t>
            </a:r>
            <a:endParaRPr lang="en-US" altLang="zh-CN" dirty="0"/>
          </a:p>
          <a:p>
            <a:endParaRPr lang="en-US" altLang="zh-CN" dirty="0"/>
          </a:p>
          <a:p>
            <a:r>
              <a:rPr lang="en-US" altLang="zh-CN" dirty="0"/>
              <a:t>       char s[ ]={“hello”};</a:t>
            </a:r>
            <a:endParaRPr lang="en-US" altLang="zh-CN" dirty="0"/>
          </a:p>
          <a:p>
            <a:r>
              <a:rPr lang="en-US" altLang="zh-CN" dirty="0"/>
              <a:t>       char s[ ]=“hello”;                           </a:t>
            </a:r>
            <a:r>
              <a:rPr lang="zh-CN" altLang="en-US" dirty="0">
                <a:solidFill>
                  <a:srgbClr val="FF0000"/>
                </a:solidFill>
              </a:rPr>
              <a:t>这三种数组效果也一样</a:t>
            </a:r>
            <a:endParaRPr lang="en-US" altLang="zh-CN" dirty="0">
              <a:solidFill>
                <a:srgbClr val="FF0000"/>
              </a:solidFill>
            </a:endParaRPr>
          </a:p>
          <a:p>
            <a:r>
              <a:rPr lang="en-US" altLang="zh-CN" dirty="0"/>
              <a:t>       char s[ ]={‘h’</a:t>
            </a:r>
            <a:r>
              <a:rPr lang="zh-CN" altLang="en-US" dirty="0"/>
              <a:t>，</a:t>
            </a:r>
            <a:r>
              <a:rPr lang="en-US" altLang="zh-CN" dirty="0"/>
              <a:t>’e’</a:t>
            </a:r>
            <a:r>
              <a:rPr lang="zh-CN" altLang="en-US" dirty="0"/>
              <a:t>，</a:t>
            </a:r>
            <a:r>
              <a:rPr lang="en-US" altLang="zh-CN" dirty="0"/>
              <a:t>’l’</a:t>
            </a:r>
            <a:r>
              <a:rPr lang="zh-CN" altLang="en-US" dirty="0"/>
              <a:t>，</a:t>
            </a:r>
            <a:r>
              <a:rPr lang="en-US" altLang="zh-CN" dirty="0"/>
              <a:t>’l’</a:t>
            </a:r>
            <a:r>
              <a:rPr lang="zh-CN" altLang="en-US" dirty="0"/>
              <a:t>，</a:t>
            </a:r>
            <a:r>
              <a:rPr lang="en-US" altLang="zh-CN" dirty="0"/>
              <a:t>’o’};</a:t>
            </a:r>
            <a:endParaRPr lang="en-US" altLang="zh-CN" dirty="0"/>
          </a:p>
          <a:p>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字符数组</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二维数组存储多个字符串</a:t>
            </a:r>
            <a:endParaRPr lang="en-US" altLang="zh-CN" dirty="0"/>
          </a:p>
          <a:p>
            <a:r>
              <a:rPr lang="en-US" altLang="zh-CN" dirty="0"/>
              <a:t>Char s[M][N]</a:t>
            </a:r>
            <a:r>
              <a:rPr lang="zh-CN" altLang="en-US" dirty="0"/>
              <a:t>可以存储不超过</a:t>
            </a:r>
            <a:r>
              <a:rPr lang="en-US" altLang="zh-CN" dirty="0"/>
              <a:t>N-1</a:t>
            </a:r>
            <a:r>
              <a:rPr lang="zh-CN" altLang="en-US" dirty="0"/>
              <a:t>的</a:t>
            </a:r>
            <a:r>
              <a:rPr lang="en-US" altLang="zh-CN" dirty="0"/>
              <a:t>M</a:t>
            </a:r>
            <a:r>
              <a:rPr lang="zh-CN" altLang="en-US" dirty="0"/>
              <a:t>个字符串（因为末尾有</a:t>
            </a:r>
            <a:r>
              <a:rPr lang="en-US" altLang="zh-CN" dirty="0"/>
              <a:t>’\0’)</a:t>
            </a:r>
            <a:endParaRPr lang="en-US" altLang="zh-CN" dirty="0"/>
          </a:p>
          <a:p>
            <a:r>
              <a:rPr lang="zh-CN" altLang="en-US" dirty="0"/>
              <a:t>例：</a:t>
            </a:r>
            <a:r>
              <a:rPr lang="en-US" altLang="zh-CN" dirty="0"/>
              <a:t>char s[3][6]={“Basic” , “” ,”Java”};</a:t>
            </a:r>
            <a:endParaRPr lang="en-US" altLang="zh-CN" dirty="0"/>
          </a:p>
          <a:p>
            <a:r>
              <a:rPr lang="zh-CN" altLang="en-US" dirty="0"/>
              <a:t>数组例题：</a:t>
            </a:r>
            <a:endParaRPr lang="en-US" altLang="zh-CN" dirty="0"/>
          </a:p>
          <a:p>
            <a:r>
              <a:rPr lang="zh-CN" altLang="en-US" dirty="0"/>
              <a:t>定义一个数组</a:t>
            </a:r>
            <a:r>
              <a:rPr lang="en-US" altLang="zh-CN" dirty="0"/>
              <a:t>{2</a:t>
            </a:r>
            <a:r>
              <a:rPr lang="zh-CN" altLang="en-US" dirty="0"/>
              <a:t>，</a:t>
            </a:r>
            <a:r>
              <a:rPr lang="en-US" altLang="zh-CN" dirty="0"/>
              <a:t>4</a:t>
            </a:r>
            <a:r>
              <a:rPr lang="zh-CN" altLang="en-US" dirty="0"/>
              <a:t>，</a:t>
            </a:r>
            <a:r>
              <a:rPr lang="en-US" altLang="zh-CN" dirty="0"/>
              <a:t>6</a:t>
            </a:r>
            <a:r>
              <a:rPr lang="zh-CN" altLang="en-US" dirty="0"/>
              <a:t>，</a:t>
            </a:r>
            <a:r>
              <a:rPr lang="en-US" altLang="zh-CN" dirty="0"/>
              <a:t>8</a:t>
            </a:r>
            <a:r>
              <a:rPr lang="zh-CN" altLang="en-US" dirty="0"/>
              <a:t>，</a:t>
            </a:r>
            <a:r>
              <a:rPr lang="en-US" altLang="zh-CN" dirty="0"/>
              <a:t>9</a:t>
            </a:r>
            <a:r>
              <a:rPr lang="zh-CN" altLang="en-US" dirty="0"/>
              <a:t>，</a:t>
            </a:r>
            <a:r>
              <a:rPr lang="en-US" altLang="zh-CN" dirty="0"/>
              <a:t>15}</a:t>
            </a:r>
            <a:r>
              <a:rPr lang="zh-CN" altLang="en-US" dirty="0"/>
              <a:t>，从键盘输入一个数字，要求从数组中找到这个数字并删除，输出删除后的数组结果。</a:t>
            </a:r>
            <a:br>
              <a:rPr lang="zh-CN" altLang="en-US" dirty="0"/>
            </a:br>
            <a:r>
              <a:rPr lang="zh-CN" altLang="en-US" dirty="0"/>
              <a:t>如：输入： </a:t>
            </a:r>
            <a:r>
              <a:rPr lang="en-US" altLang="zh-CN" dirty="0"/>
              <a:t>8</a:t>
            </a:r>
            <a:endParaRPr lang="en-US" altLang="zh-CN" dirty="0"/>
          </a:p>
          <a:p>
            <a:br>
              <a:rPr lang="zh-CN" altLang="en-US" dirty="0"/>
            </a:br>
            <a:r>
              <a:rPr lang="zh-CN" altLang="en-US" dirty="0"/>
              <a:t>输出 </a:t>
            </a:r>
            <a:r>
              <a:rPr lang="en-US" altLang="zh-CN" dirty="0"/>
              <a:t>2 4 6 9 15</a:t>
            </a:r>
            <a:br>
              <a:rPr lang="zh-CN" altLang="en-US" dirty="0"/>
            </a:b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答案：</a:t>
            </a:r>
            <a:endParaRPr lang="zh-CN" altLang="en-US" dirty="0"/>
          </a:p>
        </p:txBody>
      </p:sp>
      <p:pic>
        <p:nvPicPr>
          <p:cNvPr id="4" name="内容占位符 3"/>
          <p:cNvPicPr>
            <a:picLocks noGrp="1" noChangeAspect="1"/>
          </p:cNvPicPr>
          <p:nvPr>
            <p:ph idx="1"/>
          </p:nvPr>
        </p:nvPicPr>
        <p:blipFill>
          <a:blip r:embed="rId1"/>
          <a:stretch>
            <a:fillRect/>
          </a:stretch>
        </p:blipFill>
        <p:spPr>
          <a:xfrm>
            <a:off x="6096000" y="779144"/>
            <a:ext cx="5650714" cy="5520979"/>
          </a:xfrm>
          <a:prstGeom prst="rect">
            <a:avLst/>
          </a:prstGeom>
        </p:spPr>
      </p:pic>
      <p:sp>
        <p:nvSpPr>
          <p:cNvPr id="5" name="文本框 4"/>
          <p:cNvSpPr txBox="1"/>
          <p:nvPr/>
        </p:nvSpPr>
        <p:spPr>
          <a:xfrm>
            <a:off x="152400" y="1503680"/>
            <a:ext cx="5650714" cy="5355312"/>
          </a:xfrm>
          <a:prstGeom prst="rect">
            <a:avLst/>
          </a:prstGeom>
          <a:noFill/>
        </p:spPr>
        <p:txBody>
          <a:bodyPr wrap="square" rtlCol="0">
            <a:spAutoFit/>
          </a:bodyPr>
          <a:lstStyle/>
          <a:p>
            <a:r>
              <a:rPr lang="en-US" altLang="zh-CN" dirty="0"/>
              <a:t>#include &lt;</a:t>
            </a:r>
            <a:r>
              <a:rPr lang="en-US" altLang="zh-CN" dirty="0" err="1"/>
              <a:t>stdio.h</a:t>
            </a:r>
            <a:r>
              <a:rPr lang="en-US" altLang="zh-CN" dirty="0"/>
              <a:t>&gt;</a:t>
            </a:r>
            <a:endParaRPr lang="en-US" altLang="zh-CN" dirty="0"/>
          </a:p>
          <a:p>
            <a:r>
              <a:rPr lang="en-US" altLang="zh-CN" dirty="0"/>
              <a:t>int main()</a:t>
            </a:r>
            <a:endParaRPr lang="en-US" altLang="zh-CN" dirty="0"/>
          </a:p>
          <a:p>
            <a:r>
              <a:rPr lang="en-US" altLang="zh-CN" dirty="0"/>
              <a:t>{</a:t>
            </a:r>
            <a:endParaRPr lang="en-US" altLang="zh-CN" dirty="0"/>
          </a:p>
          <a:p>
            <a:r>
              <a:rPr lang="en-US" altLang="zh-CN" dirty="0"/>
              <a:t>int a[6] = {2,4,6,8,9,15},b[5];</a:t>
            </a:r>
            <a:endParaRPr lang="en-US" altLang="zh-CN" dirty="0"/>
          </a:p>
          <a:p>
            <a:r>
              <a:rPr lang="en-US" altLang="zh-CN" dirty="0"/>
              <a:t>int </a:t>
            </a:r>
            <a:r>
              <a:rPr lang="en-US" altLang="zh-CN" dirty="0" err="1"/>
              <a:t>n,i,c</a:t>
            </a:r>
            <a:r>
              <a:rPr lang="en-US" altLang="zh-CN" dirty="0"/>
              <a:t>=0;</a:t>
            </a:r>
            <a:endParaRPr lang="en-US" altLang="zh-CN" dirty="0"/>
          </a:p>
          <a:p>
            <a:r>
              <a:rPr lang="en-US" altLang="zh-CN" dirty="0" err="1"/>
              <a:t>printf</a:t>
            </a:r>
            <a:r>
              <a:rPr lang="en-US" altLang="zh-CN" dirty="0"/>
              <a:t>("{2,4,6,8,9,15}\n\n</a:t>
            </a:r>
            <a:r>
              <a:rPr lang="zh-CN" altLang="en-US" dirty="0"/>
              <a:t>请输入要删除的数</a:t>
            </a:r>
            <a:r>
              <a:rPr lang="en-US" altLang="zh-CN" dirty="0"/>
              <a:t>\n");</a:t>
            </a:r>
            <a:endParaRPr lang="en-US" altLang="zh-CN" dirty="0"/>
          </a:p>
          <a:p>
            <a:r>
              <a:rPr lang="en-US" altLang="zh-CN" dirty="0" err="1"/>
              <a:t>scanf</a:t>
            </a:r>
            <a:r>
              <a:rPr lang="en-US" altLang="zh-CN" dirty="0"/>
              <a:t>("%</a:t>
            </a:r>
            <a:r>
              <a:rPr lang="en-US" altLang="zh-CN" dirty="0" err="1"/>
              <a:t>d",&amp;n</a:t>
            </a:r>
            <a:r>
              <a:rPr lang="en-US" altLang="zh-CN" dirty="0"/>
              <a:t>); //</a:t>
            </a:r>
            <a:r>
              <a:rPr lang="zh-CN" altLang="en-US" dirty="0"/>
              <a:t>输入要删除的数</a:t>
            </a:r>
            <a:endParaRPr lang="zh-CN" altLang="en-US" dirty="0"/>
          </a:p>
          <a:p>
            <a:r>
              <a:rPr lang="en-US" altLang="zh-CN" dirty="0"/>
              <a:t>for(</a:t>
            </a:r>
            <a:r>
              <a:rPr lang="en-US" altLang="zh-CN" dirty="0" err="1"/>
              <a:t>i</a:t>
            </a:r>
            <a:r>
              <a:rPr lang="en-US" altLang="zh-CN" dirty="0"/>
              <a:t>=0; </a:t>
            </a:r>
            <a:r>
              <a:rPr lang="en-US" altLang="zh-CN" dirty="0" err="1"/>
              <a:t>i</a:t>
            </a:r>
            <a:r>
              <a:rPr lang="en-US" altLang="zh-CN" dirty="0"/>
              <a:t>&lt;6; </a:t>
            </a:r>
            <a:r>
              <a:rPr lang="en-US" altLang="zh-CN" dirty="0" err="1"/>
              <a:t>i</a:t>
            </a:r>
            <a:r>
              <a:rPr lang="en-US" altLang="zh-CN" dirty="0"/>
              <a:t>++){</a:t>
            </a:r>
            <a:endParaRPr lang="en-US" altLang="zh-CN" dirty="0"/>
          </a:p>
          <a:p>
            <a:r>
              <a:rPr lang="en-US" altLang="zh-CN" dirty="0"/>
              <a:t>if(a[</a:t>
            </a:r>
            <a:r>
              <a:rPr lang="en-US" altLang="zh-CN" dirty="0" err="1"/>
              <a:t>i</a:t>
            </a:r>
            <a:r>
              <a:rPr lang="en-US" altLang="zh-CN" dirty="0"/>
              <a:t>]!=n){ //</a:t>
            </a:r>
            <a:r>
              <a:rPr lang="zh-CN" altLang="en-US" dirty="0"/>
              <a:t>把数组中不等于输入的数挑选出来赋值给另一个数组</a:t>
            </a:r>
            <a:r>
              <a:rPr lang="en-US" altLang="zh-CN" dirty="0"/>
              <a:t>b</a:t>
            </a:r>
            <a:endParaRPr lang="en-US" altLang="zh-CN" dirty="0"/>
          </a:p>
          <a:p>
            <a:r>
              <a:rPr lang="en-US" altLang="zh-CN" dirty="0"/>
              <a:t>b[</a:t>
            </a:r>
            <a:r>
              <a:rPr lang="en-US" altLang="zh-CN" dirty="0" err="1"/>
              <a:t>c++</a:t>
            </a:r>
            <a:r>
              <a:rPr lang="en-US" altLang="zh-CN" dirty="0"/>
              <a:t>] = a[</a:t>
            </a:r>
            <a:r>
              <a:rPr lang="en-US" altLang="zh-CN" dirty="0" err="1"/>
              <a:t>i</a:t>
            </a:r>
            <a:r>
              <a:rPr lang="en-US" altLang="zh-CN" dirty="0"/>
              <a:t>];</a:t>
            </a:r>
            <a:endParaRPr lang="en-US" altLang="zh-CN" dirty="0"/>
          </a:p>
          <a:p>
            <a:r>
              <a:rPr lang="en-US" altLang="zh-CN" dirty="0"/>
              <a:t>}</a:t>
            </a:r>
            <a:endParaRPr lang="en-US" altLang="zh-CN" dirty="0"/>
          </a:p>
          <a:p>
            <a:r>
              <a:rPr lang="en-US" altLang="zh-CN" dirty="0"/>
              <a:t>}</a:t>
            </a:r>
            <a:endParaRPr lang="en-US" altLang="zh-CN" dirty="0"/>
          </a:p>
          <a:p>
            <a:r>
              <a:rPr lang="en-US" altLang="zh-CN" dirty="0"/>
              <a:t>for(</a:t>
            </a:r>
            <a:r>
              <a:rPr lang="en-US" altLang="zh-CN" dirty="0" err="1"/>
              <a:t>i</a:t>
            </a:r>
            <a:r>
              <a:rPr lang="en-US" altLang="zh-CN" dirty="0"/>
              <a:t>=0; </a:t>
            </a:r>
            <a:r>
              <a:rPr lang="en-US" altLang="zh-CN" dirty="0" err="1"/>
              <a:t>i</a:t>
            </a:r>
            <a:r>
              <a:rPr lang="en-US" altLang="zh-CN" dirty="0"/>
              <a:t>&lt;5; </a:t>
            </a:r>
            <a:r>
              <a:rPr lang="en-US" altLang="zh-CN" dirty="0" err="1"/>
              <a:t>i</a:t>
            </a:r>
            <a:r>
              <a:rPr lang="en-US" altLang="zh-CN" dirty="0"/>
              <a:t>++){ //</a:t>
            </a:r>
            <a:r>
              <a:rPr lang="zh-CN" altLang="en-US" dirty="0"/>
              <a:t>输出</a:t>
            </a:r>
            <a:endParaRPr lang="zh-CN" altLang="en-US" dirty="0"/>
          </a:p>
          <a:p>
            <a:r>
              <a:rPr lang="en-US" altLang="zh-CN" dirty="0" err="1"/>
              <a:t>printf</a:t>
            </a:r>
            <a:r>
              <a:rPr lang="en-US" altLang="zh-CN" dirty="0"/>
              <a:t>("%</a:t>
            </a:r>
            <a:r>
              <a:rPr lang="en-US" altLang="zh-CN" dirty="0" err="1"/>
              <a:t>d",b</a:t>
            </a:r>
            <a:r>
              <a:rPr lang="en-US" altLang="zh-CN" dirty="0"/>
              <a:t>[</a:t>
            </a:r>
            <a:r>
              <a:rPr lang="en-US" altLang="zh-CN" dirty="0" err="1"/>
              <a:t>i</a:t>
            </a:r>
            <a:r>
              <a:rPr lang="en-US" altLang="zh-CN" dirty="0"/>
              <a:t>]);</a:t>
            </a:r>
            <a:endParaRPr lang="en-US" altLang="zh-CN" dirty="0"/>
          </a:p>
          <a:p>
            <a:r>
              <a:rPr lang="en-US" altLang="zh-CN" dirty="0" err="1"/>
              <a:t>printf</a:t>
            </a:r>
            <a:r>
              <a:rPr lang="en-US" altLang="zh-CN" dirty="0"/>
              <a:t>(" ");</a:t>
            </a:r>
            <a:endParaRPr lang="en-US" altLang="zh-CN" dirty="0"/>
          </a:p>
          <a:p>
            <a:r>
              <a:rPr lang="en-US" altLang="zh-CN" dirty="0"/>
              <a:t>}</a:t>
            </a:r>
            <a:endParaRPr lang="en-US" altLang="zh-CN" dirty="0"/>
          </a:p>
          <a:p>
            <a:r>
              <a:rPr lang="en-US" altLang="zh-CN" dirty="0"/>
              <a:t>return 0;</a:t>
            </a:r>
            <a:endParaRPr lang="en-US" altLang="zh-CN" dirty="0"/>
          </a:p>
          <a:p>
            <a:r>
              <a:rPr lang="en-US" altLang="zh-CN"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7200"/>
            <a:ext cx="10515600" cy="1325563"/>
          </a:xfrm>
        </p:spPr>
        <p:txBody>
          <a:bodyPr/>
          <a:lstStyle/>
          <a:p>
            <a:r>
              <a:rPr lang="zh-CN" altLang="en-US" dirty="0"/>
              <a:t>指针</a:t>
            </a:r>
            <a:endParaRPr lang="zh-CN" altLang="en-US" dirty="0"/>
          </a:p>
        </p:txBody>
      </p:sp>
      <p:sp>
        <p:nvSpPr>
          <p:cNvPr id="3" name="内容占位符 2"/>
          <p:cNvSpPr>
            <a:spLocks noGrp="1"/>
          </p:cNvSpPr>
          <p:nvPr>
            <p:ph idx="1"/>
          </p:nvPr>
        </p:nvSpPr>
        <p:spPr>
          <a:xfrm>
            <a:off x="838200" y="1437186"/>
            <a:ext cx="10515600" cy="4739777"/>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zh-CN" altLang="en-US" b="1" dirty="0"/>
              <a:t>指针是什么</a:t>
            </a:r>
            <a:r>
              <a:rPr lang="en-US" altLang="zh-CN" b="1" dirty="0"/>
              <a:t>? </a:t>
            </a:r>
            <a:endParaRPr lang="en-US" altLang="zh-CN" b="1" dirty="0"/>
          </a:p>
          <a:p>
            <a:r>
              <a:rPr lang="zh-CN" altLang="en-US" dirty="0"/>
              <a:t> 指针本身是一个变量，它存储的是</a:t>
            </a:r>
            <a:r>
              <a:rPr lang="zh-CN" altLang="en-US" dirty="0">
                <a:solidFill>
                  <a:srgbClr val="FF0000"/>
                </a:solidFill>
              </a:rPr>
              <a:t>数据在内存中的地址</a:t>
            </a:r>
            <a:r>
              <a:rPr lang="zh-CN" altLang="en-US" dirty="0"/>
              <a:t>而不是数据本身的值。它的定义如下</a:t>
            </a:r>
            <a:r>
              <a:rPr lang="en-US" altLang="zh-CN" dirty="0"/>
              <a:t>: </a:t>
            </a:r>
            <a:endParaRPr lang="en-US" altLang="zh-CN" dirty="0"/>
          </a:p>
          <a:p>
            <a:r>
              <a:rPr lang="zh-CN" altLang="en-US" b="1" dirty="0"/>
              <a:t>第一种定义：（先定义，后赋值）</a:t>
            </a:r>
            <a:endParaRPr lang="en-US" altLang="zh-CN" b="1" dirty="0"/>
          </a:p>
          <a:p>
            <a:r>
              <a:rPr lang="zh-CN" altLang="zh-CN" dirty="0"/>
              <a:t>int a=10,*p; </a:t>
            </a:r>
            <a:endParaRPr lang="en-US" altLang="zh-CN" dirty="0"/>
          </a:p>
          <a:p>
            <a:r>
              <a:rPr lang="zh-CN" altLang="zh-CN" dirty="0"/>
              <a:t>p=&amp;a </a:t>
            </a:r>
            <a:endParaRPr lang="en-US" altLang="zh-CN" dirty="0"/>
          </a:p>
          <a:p>
            <a:r>
              <a:rPr lang="zh-CN" altLang="en-US" b="1" dirty="0"/>
              <a:t>第二种定义：（定义的同时给指针变量赋值）</a:t>
            </a:r>
            <a:endParaRPr lang="en-US" altLang="zh-CN" b="1" dirty="0"/>
          </a:p>
          <a:p>
            <a:r>
              <a:rPr lang="zh-CN" altLang="zh-CN" dirty="0"/>
              <a:t>int a=10; </a:t>
            </a:r>
            <a:endParaRPr lang="en-US" altLang="zh-CN" dirty="0"/>
          </a:p>
          <a:p>
            <a:r>
              <a:rPr lang="zh-CN" altLang="zh-CN" dirty="0"/>
              <a:t>int *p=&amp;a; </a:t>
            </a:r>
            <a:endParaRPr lang="en-US" altLang="zh-CN" dirty="0"/>
          </a:p>
          <a:p>
            <a:pPr marL="0" indent="0">
              <a:buNone/>
            </a:pPr>
            <a:endParaRPr lang="en-US" altLang="zh-CN" dirty="0"/>
          </a:p>
          <a:p>
            <a:r>
              <a:rPr lang="zh-CN" altLang="en-US" dirty="0"/>
              <a:t>我们姑且理解为</a:t>
            </a:r>
            <a:r>
              <a:rPr lang="en-US" altLang="zh-CN" dirty="0"/>
              <a:t>" int * "</a:t>
            </a:r>
            <a:r>
              <a:rPr lang="zh-CN" altLang="en-US" dirty="0"/>
              <a:t>是定义指针的标志。</a:t>
            </a:r>
            <a:endParaRPr lang="zh-CN" altLang="zh-CN" dirty="0"/>
          </a:p>
          <a:p>
            <a:endParaRPr lang="zh-CN" altLang="zh-CN" sz="6000" dirty="0">
              <a:latin typeface="Arial" charset="0"/>
            </a:endParaRPr>
          </a:p>
          <a:p>
            <a:endParaRPr lang="en-US" altLang="zh-CN" dirty="0"/>
          </a:p>
          <a:p>
            <a:endParaRPr lang="zh-CN" altLang="en-US" dirty="0"/>
          </a:p>
        </p:txBody>
      </p:sp>
      <p:sp>
        <p:nvSpPr>
          <p:cNvPr id="11" name="矩形 10"/>
          <p:cNvSpPr/>
          <p:nvPr/>
        </p:nvSpPr>
        <p:spPr>
          <a:xfrm>
            <a:off x="6374344" y="2564382"/>
            <a:ext cx="4779274" cy="1216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2" name="文本框 11"/>
          <p:cNvSpPr txBox="1"/>
          <p:nvPr/>
        </p:nvSpPr>
        <p:spPr>
          <a:xfrm>
            <a:off x="6430752" y="2794989"/>
            <a:ext cx="4866640" cy="646331"/>
          </a:xfrm>
          <a:prstGeom prst="rect">
            <a:avLst/>
          </a:prstGeom>
          <a:noFill/>
        </p:spPr>
        <p:txBody>
          <a:bodyPr wrap="square" rtlCol="0">
            <a:spAutoFit/>
          </a:bodyPr>
          <a:lstStyle/>
          <a:p>
            <a:r>
              <a:rPr lang="zh-CN" altLang="en-US" dirty="0"/>
              <a:t>定义方法定义了</a:t>
            </a:r>
            <a:r>
              <a:rPr lang="en-US" altLang="zh-CN" dirty="0"/>
              <a:t>int</a:t>
            </a:r>
            <a:r>
              <a:rPr lang="zh-CN" altLang="en-US" dirty="0"/>
              <a:t>型的变量</a:t>
            </a:r>
            <a:r>
              <a:rPr lang="en-US" altLang="zh-CN" dirty="0"/>
              <a:t>a</a:t>
            </a:r>
            <a:r>
              <a:rPr lang="zh-CN" altLang="en-US" dirty="0"/>
              <a:t>和指针</a:t>
            </a:r>
            <a:r>
              <a:rPr lang="en-US" altLang="zh-CN" dirty="0"/>
              <a:t>p</a:t>
            </a:r>
            <a:r>
              <a:rPr lang="zh-CN" altLang="en-US" dirty="0"/>
              <a:t>，然后将</a:t>
            </a:r>
            <a:r>
              <a:rPr lang="en-US" altLang="zh-CN" dirty="0"/>
              <a:t>a</a:t>
            </a:r>
            <a:r>
              <a:rPr lang="zh-CN" altLang="en-US" dirty="0"/>
              <a:t>的地址赋给</a:t>
            </a:r>
            <a:r>
              <a:rPr lang="en-US" altLang="zh-CN" dirty="0"/>
              <a:t>p</a:t>
            </a:r>
            <a:r>
              <a:rPr lang="zh-CN" altLang="en-US" dirty="0"/>
              <a:t>。</a:t>
            </a:r>
            <a:endParaRPr lang="zh-CN" altLang="en-US" dirty="0"/>
          </a:p>
        </p:txBody>
      </p:sp>
      <p:pic>
        <p:nvPicPr>
          <p:cNvPr id="13" name="图片 12"/>
          <p:cNvPicPr>
            <a:picLocks noChangeAspect="1"/>
          </p:cNvPicPr>
          <p:nvPr/>
        </p:nvPicPr>
        <p:blipFill>
          <a:blip r:embed="rId1"/>
          <a:stretch>
            <a:fillRect/>
          </a:stretch>
        </p:blipFill>
        <p:spPr>
          <a:xfrm>
            <a:off x="6645697" y="4340378"/>
            <a:ext cx="4358640" cy="1080436"/>
          </a:xfrm>
          <a:prstGeom prst="rect">
            <a:avLst/>
          </a:prstGeom>
        </p:spPr>
      </p:pic>
      <p:pic>
        <p:nvPicPr>
          <p:cNvPr id="15" name="图片 14"/>
          <p:cNvPicPr>
            <a:picLocks noChangeAspect="1"/>
          </p:cNvPicPr>
          <p:nvPr/>
        </p:nvPicPr>
        <p:blipFill>
          <a:blip r:embed="rId2"/>
          <a:stretch>
            <a:fillRect/>
          </a:stretch>
        </p:blipFill>
        <p:spPr>
          <a:xfrm flipV="1">
            <a:off x="5530005" y="4632732"/>
            <a:ext cx="957155" cy="521237"/>
          </a:xfrm>
          <a:prstGeom prst="rect">
            <a:avLst/>
          </a:prstGeom>
        </p:spPr>
      </p:pic>
      <p:sp>
        <p:nvSpPr>
          <p:cNvPr id="16" name="文本框 15"/>
          <p:cNvSpPr txBox="1"/>
          <p:nvPr/>
        </p:nvSpPr>
        <p:spPr>
          <a:xfrm>
            <a:off x="6661892" y="4733608"/>
            <a:ext cx="4866640" cy="369332"/>
          </a:xfrm>
          <a:prstGeom prst="rect">
            <a:avLst/>
          </a:prstGeom>
          <a:noFill/>
        </p:spPr>
        <p:txBody>
          <a:bodyPr wrap="square" rtlCol="0">
            <a:spAutoFit/>
          </a:bodyPr>
          <a:lstStyle/>
          <a:p>
            <a:r>
              <a:rPr lang="zh-CN" altLang="en-US" dirty="0"/>
              <a:t>定义指针</a:t>
            </a:r>
            <a:r>
              <a:rPr lang="en-US" altLang="zh-CN" dirty="0"/>
              <a:t>p</a:t>
            </a:r>
            <a:r>
              <a:rPr lang="zh-CN" altLang="en-US" dirty="0"/>
              <a:t>的同时将</a:t>
            </a:r>
            <a:r>
              <a:rPr lang="en-US" altLang="zh-CN" dirty="0"/>
              <a:t>a</a:t>
            </a:r>
            <a:r>
              <a:rPr lang="zh-CN" altLang="en-US" dirty="0"/>
              <a:t>的地址赋给指针</a:t>
            </a:r>
            <a:r>
              <a:rPr lang="en-US" altLang="zh-CN" dirty="0"/>
              <a:t>p</a:t>
            </a:r>
            <a:r>
              <a:rPr lang="zh-CN" altLang="en-US" dirty="0"/>
              <a:t>。</a:t>
            </a:r>
            <a:endParaRPr lang="zh-CN" altLang="en-US" dirty="0"/>
          </a:p>
        </p:txBody>
      </p:sp>
      <p:pic>
        <p:nvPicPr>
          <p:cNvPr id="19" name="图片 18"/>
          <p:cNvPicPr>
            <a:picLocks noChangeAspect="1"/>
          </p:cNvPicPr>
          <p:nvPr/>
        </p:nvPicPr>
        <p:blipFill>
          <a:blip r:embed="rId3"/>
          <a:stretch>
            <a:fillRect/>
          </a:stretch>
        </p:blipFill>
        <p:spPr>
          <a:xfrm>
            <a:off x="5457829" y="2910795"/>
            <a:ext cx="957155" cy="5182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endParaRPr lang="zh-CN" altLang="en-US" dirty="0"/>
          </a:p>
        </p:txBody>
      </p:sp>
      <p:sp>
        <p:nvSpPr>
          <p:cNvPr id="3" name="内容占位符 2"/>
          <p:cNvSpPr>
            <a:spLocks noGrp="1"/>
          </p:cNvSpPr>
          <p:nvPr>
            <p:ph idx="1"/>
          </p:nvPr>
        </p:nvSpPr>
        <p:spPr>
          <a:xfrm>
            <a:off x="838200" y="1442720"/>
            <a:ext cx="10515600" cy="4734243"/>
          </a:xfrm>
        </p:spPr>
        <p:txBody>
          <a:bodyPr/>
          <a:lstStyle/>
          <a:p>
            <a:r>
              <a:rPr lang="zh-CN" altLang="en-US" b="1" dirty="0"/>
              <a:t>指针有什么用？</a:t>
            </a:r>
            <a:endParaRPr lang="en-US" altLang="zh-CN" b="1" dirty="0"/>
          </a:p>
          <a:p>
            <a:r>
              <a:rPr lang="zh-CN" altLang="en-US" dirty="0"/>
              <a:t>我们就可以通过*</a:t>
            </a:r>
            <a:r>
              <a:rPr lang="en-US" altLang="zh-CN" dirty="0"/>
              <a:t>p</a:t>
            </a:r>
            <a:r>
              <a:rPr lang="zh-CN" altLang="en-US" dirty="0"/>
              <a:t>来找到指针所指向的变量</a:t>
            </a:r>
            <a:r>
              <a:rPr lang="en-US" altLang="zh-CN" dirty="0"/>
              <a:t>a</a:t>
            </a:r>
            <a:r>
              <a:rPr lang="zh-CN" altLang="en-US" dirty="0"/>
              <a:t>的地址，然后对地址中的值</a:t>
            </a:r>
            <a:r>
              <a:rPr lang="en-US" altLang="zh-CN" dirty="0"/>
              <a:t>(</a:t>
            </a:r>
            <a:r>
              <a:rPr lang="zh-CN" altLang="en-US" dirty="0"/>
              <a:t>值假设是</a:t>
            </a:r>
            <a:r>
              <a:rPr lang="en-US" altLang="zh-CN" dirty="0"/>
              <a:t>10)</a:t>
            </a:r>
            <a:r>
              <a:rPr lang="zh-CN" altLang="en-US" dirty="0"/>
              <a:t>进行操作。</a:t>
            </a:r>
            <a:endParaRPr lang="en-US" altLang="zh-CN" dirty="0"/>
          </a:p>
          <a:p>
            <a:r>
              <a:rPr lang="zh-CN" altLang="zh-CN" dirty="0">
                <a:solidFill>
                  <a:srgbClr val="000000"/>
                </a:solidFill>
                <a:latin typeface="Courier New" pitchFamily="49" charset="0"/>
                <a:cs typeface="Courier New" pitchFamily="49" charset="0"/>
              </a:rPr>
              <a:t>printf(</a:t>
            </a:r>
            <a:r>
              <a:rPr lang="zh-CN" altLang="zh-CN" dirty="0">
                <a:solidFill>
                  <a:srgbClr val="800000"/>
                </a:solidFill>
                <a:latin typeface="Courier New" pitchFamily="49" charset="0"/>
                <a:cs typeface="Courier New" pitchFamily="49" charset="0"/>
              </a:rPr>
              <a:t>"%p"</a:t>
            </a:r>
            <a:r>
              <a:rPr lang="zh-CN" altLang="zh-CN" dirty="0">
                <a:solidFill>
                  <a:srgbClr val="000000"/>
                </a:solidFill>
                <a:latin typeface="Courier New" pitchFamily="49" charset="0"/>
                <a:cs typeface="Courier New" pitchFamily="49" charset="0"/>
              </a:rPr>
              <a:t>,p) </a:t>
            </a:r>
            <a:r>
              <a:rPr lang="zh-CN" altLang="zh-CN" dirty="0">
                <a:solidFill>
                  <a:srgbClr val="008000"/>
                </a:solidFill>
                <a:latin typeface="Courier New" pitchFamily="49" charset="0"/>
                <a:cs typeface="Courier New" pitchFamily="49" charset="0"/>
              </a:rPr>
              <a:t>//结果是一个地址(p指向的变量a的地址)。</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,*p) </a:t>
            </a:r>
            <a:r>
              <a:rPr lang="zh-CN" altLang="zh-CN" dirty="0">
                <a:solidFill>
                  <a:srgbClr val="008000"/>
                </a:solidFill>
                <a:latin typeface="Courier New" pitchFamily="49" charset="0"/>
                <a:cs typeface="Courier New" pitchFamily="49" charset="0"/>
              </a:rPr>
              <a:t>//结果是10，变量a的值。</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,&amp;p) </a:t>
            </a:r>
            <a:r>
              <a:rPr lang="zh-CN" altLang="zh-CN" dirty="0">
                <a:solidFill>
                  <a:srgbClr val="008000"/>
                </a:solidFill>
                <a:latin typeface="Courier New" pitchFamily="49" charset="0"/>
                <a:cs typeface="Courier New" pitchFamily="49" charset="0"/>
              </a:rPr>
              <a:t>//结果是一个地址(指针p的地址，因为指针也是一个变量自己也有地址的)</a:t>
            </a:r>
            <a:r>
              <a:rPr lang="zh-CN" altLang="zh-CN" sz="2400" dirty="0"/>
              <a:t> </a:t>
            </a:r>
            <a:endParaRPr lang="zh-CN" altLang="zh-CN" sz="6000" dirty="0">
              <a:latin typeface="Arial" charset="0"/>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顺序结构：</a:t>
            </a:r>
            <a:endParaRPr lang="zh-CN" altLang="en-US" dirty="0"/>
          </a:p>
        </p:txBody>
      </p:sp>
      <p:sp>
        <p:nvSpPr>
          <p:cNvPr id="3" name="内容占位符 2"/>
          <p:cNvSpPr>
            <a:spLocks noGrp="1"/>
          </p:cNvSpPr>
          <p:nvPr>
            <p:ph idx="1"/>
          </p:nvPr>
        </p:nvSpPr>
        <p:spPr/>
        <p:txBody>
          <a:bodyPr/>
          <a:lstStyle/>
          <a:p>
            <a:r>
              <a:rPr lang="zh-CN" altLang="en-US" dirty="0"/>
              <a:t>顺序结构是最简单的一种程序结构，顺序是指：</a:t>
            </a:r>
            <a:endParaRPr lang="en-US" altLang="zh-CN" dirty="0"/>
          </a:p>
          <a:p>
            <a:r>
              <a:rPr lang="en-US" altLang="zh-CN" dirty="0"/>
              <a:t>1</a:t>
            </a:r>
            <a:r>
              <a:rPr lang="zh-CN" altLang="en-US" dirty="0"/>
              <a:t>、语句是一条一条按顺序之执行</a:t>
            </a:r>
            <a:endParaRPr lang="en-US" altLang="zh-CN" dirty="0"/>
          </a:p>
          <a:p>
            <a:r>
              <a:rPr lang="en-US" altLang="zh-CN" dirty="0"/>
              <a:t>2</a:t>
            </a:r>
            <a:r>
              <a:rPr lang="zh-CN" altLang="en-US" dirty="0"/>
              <a:t>、对一个复杂的问题，可以由几个步骤顺序的处理</a:t>
            </a:r>
            <a:endParaRPr lang="en-US" altLang="zh-CN" dirty="0"/>
          </a:p>
          <a:p>
            <a:endParaRPr lang="en-US" altLang="zh-CN" dirty="0"/>
          </a:p>
          <a:p>
            <a:r>
              <a:rPr lang="zh-CN" altLang="en-US" dirty="0"/>
              <a:t>简单例题：</a:t>
            </a:r>
            <a:endParaRPr lang="en-US" altLang="zh-CN" dirty="0"/>
          </a:p>
          <a:p>
            <a:r>
              <a:rPr lang="en-US" altLang="zh-CN" dirty="0"/>
              <a:t>1</a:t>
            </a:r>
            <a:r>
              <a:rPr lang="zh-CN" altLang="en-US" dirty="0"/>
              <a:t>、从键盘输入学生的三门课成绩，求总成绩和平均成绩。</a:t>
            </a:r>
            <a:endParaRPr lang="en-US" altLang="zh-CN" dirty="0"/>
          </a:p>
          <a:p>
            <a:r>
              <a:rPr lang="en-US" altLang="zh-CN" dirty="0"/>
              <a:t>2</a:t>
            </a:r>
            <a:r>
              <a:rPr lang="zh-CN" altLang="en-US" dirty="0"/>
              <a:t>、输入两个整数，将其交换输出。</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040" y="-132715"/>
            <a:ext cx="10515600" cy="1325563"/>
          </a:xfrm>
        </p:spPr>
        <p:txBody>
          <a:bodyPr/>
          <a:lstStyle/>
          <a:p>
            <a:r>
              <a:rPr lang="zh-CN" altLang="en-US" dirty="0"/>
              <a:t>指针：</a:t>
            </a:r>
            <a:endParaRPr lang="zh-CN" altLang="en-US" dirty="0"/>
          </a:p>
        </p:txBody>
      </p:sp>
      <p:sp>
        <p:nvSpPr>
          <p:cNvPr id="3" name="内容占位符 2"/>
          <p:cNvSpPr>
            <a:spLocks noGrp="1"/>
          </p:cNvSpPr>
          <p:nvPr>
            <p:ph idx="1"/>
          </p:nvPr>
        </p:nvSpPr>
        <p:spPr>
          <a:xfrm>
            <a:off x="838200" y="802640"/>
            <a:ext cx="10515600" cy="6055360"/>
          </a:xfrm>
        </p:spPr>
        <p:txBody>
          <a:bodyPr>
            <a:normAutofit fontScale="92500" lnSpcReduction="10000"/>
          </a:bodyPr>
          <a:lstStyle/>
          <a:p>
            <a:r>
              <a:rPr lang="zh-CN" altLang="en-US" b="1" dirty="0"/>
              <a:t>数组名和指针的区别？</a:t>
            </a:r>
            <a:endParaRPr lang="en-US" altLang="zh-CN" b="1" dirty="0"/>
          </a:p>
          <a:p>
            <a:r>
              <a:rPr lang="zh-CN" altLang="en-US" dirty="0"/>
              <a:t>数组名是一个地址，它可以被理解为一个常指针</a:t>
            </a:r>
            <a:r>
              <a:rPr lang="en-US" altLang="zh-CN" dirty="0"/>
              <a:t>(</a:t>
            </a:r>
            <a:r>
              <a:rPr lang="zh-CN" altLang="en-US" dirty="0"/>
              <a:t>它只能指向本数组首元素的地址</a:t>
            </a:r>
            <a:r>
              <a:rPr lang="en-US" altLang="zh-CN" dirty="0"/>
              <a:t>)</a:t>
            </a:r>
            <a:r>
              <a:rPr lang="zh-CN" altLang="en-US" dirty="0"/>
              <a:t>。而指针可以指其他的变量等等。</a:t>
            </a:r>
            <a:endParaRPr lang="en-US" altLang="zh-CN" dirty="0"/>
          </a:p>
          <a:p>
            <a:r>
              <a:rPr lang="zh-CN" altLang="en-US" dirty="0"/>
              <a:t>例：</a:t>
            </a:r>
            <a:endParaRPr lang="en-US" altLang="zh-CN" dirty="0"/>
          </a:p>
          <a:p>
            <a:r>
              <a:rPr lang="zh-CN" altLang="zh-CN" dirty="0">
                <a:solidFill>
                  <a:srgbClr val="0000FF"/>
                </a:solidFill>
                <a:latin typeface="Courier New" pitchFamily="49" charset="0"/>
                <a:cs typeface="Courier New" pitchFamily="49" charset="0"/>
              </a:rPr>
              <a:t>int</a:t>
            </a:r>
            <a:r>
              <a:rPr lang="zh-CN" altLang="zh-CN" dirty="0">
                <a:solidFill>
                  <a:srgbClr val="000000"/>
                </a:solidFill>
                <a:latin typeface="Courier New" pitchFamily="49" charset="0"/>
                <a:cs typeface="Courier New" pitchFamily="49" charset="0"/>
              </a:rPr>
              <a:t> str[</a:t>
            </a:r>
            <a:r>
              <a:rPr lang="zh-CN" altLang="zh-CN" dirty="0">
                <a:solidFill>
                  <a:srgbClr val="800080"/>
                </a:solidFill>
                <a:latin typeface="Courier New" pitchFamily="49" charset="0"/>
                <a:cs typeface="Courier New" pitchFamily="49" charset="0"/>
              </a:rPr>
              <a:t>5</a:t>
            </a:r>
            <a:r>
              <a:rPr lang="zh-CN" altLang="zh-CN" dirty="0">
                <a:solidFill>
                  <a:srgbClr val="000000"/>
                </a:solidFill>
                <a:latin typeface="Courier New" pitchFamily="49" charset="0"/>
                <a:cs typeface="Courier New" pitchFamily="49" charset="0"/>
              </a:rPr>
              <a:t>]={</a:t>
            </a:r>
            <a:r>
              <a:rPr lang="zh-CN" altLang="zh-CN" dirty="0">
                <a:solidFill>
                  <a:srgbClr val="800080"/>
                </a:solidFill>
                <a:latin typeface="Courier New" pitchFamily="49" charset="0"/>
                <a:cs typeface="Courier New" pitchFamily="49" charset="0"/>
              </a:rPr>
              <a:t>1</a:t>
            </a:r>
            <a:r>
              <a:rPr lang="zh-CN" altLang="zh-CN" dirty="0">
                <a:solidFill>
                  <a:srgbClr val="000000"/>
                </a:solidFill>
                <a:latin typeface="Courier New" pitchFamily="49" charset="0"/>
                <a:cs typeface="Courier New" pitchFamily="49" charset="0"/>
              </a:rPr>
              <a:t>,</a:t>
            </a:r>
            <a:r>
              <a:rPr lang="zh-CN" altLang="zh-CN" dirty="0">
                <a:solidFill>
                  <a:srgbClr val="800080"/>
                </a:solidFill>
                <a:latin typeface="Courier New" pitchFamily="49" charset="0"/>
                <a:cs typeface="Courier New" pitchFamily="49" charset="0"/>
              </a:rPr>
              <a:t>2</a:t>
            </a:r>
            <a:r>
              <a:rPr lang="zh-CN" altLang="zh-CN" dirty="0">
                <a:solidFill>
                  <a:srgbClr val="000000"/>
                </a:solidFill>
                <a:latin typeface="Courier New" pitchFamily="49" charset="0"/>
                <a:cs typeface="Courier New" pitchFamily="49" charset="0"/>
              </a:rPr>
              <a:t>,</a:t>
            </a:r>
            <a:r>
              <a:rPr lang="zh-CN" altLang="zh-CN" dirty="0">
                <a:solidFill>
                  <a:srgbClr val="800080"/>
                </a:solidFill>
                <a:latin typeface="Courier New" pitchFamily="49" charset="0"/>
                <a:cs typeface="Courier New" pitchFamily="49" charset="0"/>
              </a:rPr>
              <a:t>3</a:t>
            </a:r>
            <a:r>
              <a:rPr lang="zh-CN" altLang="zh-CN" dirty="0">
                <a:solidFill>
                  <a:srgbClr val="000000"/>
                </a:solidFill>
                <a:latin typeface="Courier New" pitchFamily="49" charset="0"/>
                <a:cs typeface="Courier New" pitchFamily="49" charset="0"/>
              </a:rPr>
              <a:t>,</a:t>
            </a:r>
            <a:r>
              <a:rPr lang="zh-CN" altLang="zh-CN" dirty="0">
                <a:solidFill>
                  <a:srgbClr val="800080"/>
                </a:solidFill>
                <a:latin typeface="Courier New" pitchFamily="49" charset="0"/>
                <a:cs typeface="Courier New" pitchFamily="49" charset="0"/>
              </a:rPr>
              <a:t>4</a:t>
            </a:r>
            <a:r>
              <a:rPr lang="zh-CN" altLang="zh-CN" dirty="0">
                <a:solidFill>
                  <a:srgbClr val="000000"/>
                </a:solidFill>
                <a:latin typeface="Courier New" pitchFamily="49" charset="0"/>
                <a:cs typeface="Courier New" pitchFamily="49" charset="0"/>
              </a:rPr>
              <a:t>,</a:t>
            </a:r>
            <a:r>
              <a:rPr lang="zh-CN" altLang="zh-CN" dirty="0">
                <a:solidFill>
                  <a:srgbClr val="800080"/>
                </a:solidFill>
                <a:latin typeface="Courier New" pitchFamily="49" charset="0"/>
                <a:cs typeface="Courier New" pitchFamily="49" charset="0"/>
              </a:rPr>
              <a:t>5</a:t>
            </a:r>
            <a:r>
              <a:rPr lang="zh-CN" altLang="zh-CN" dirty="0">
                <a:solidFill>
                  <a:srgbClr val="000000"/>
                </a:solidFill>
                <a:latin typeface="Courier New" pitchFamily="49" charset="0"/>
                <a:cs typeface="Courier New" pitchFamily="49" charset="0"/>
              </a:rPr>
              <a:t>}; </a:t>
            </a:r>
            <a:endParaRPr lang="en-US" altLang="zh-CN" dirty="0">
              <a:solidFill>
                <a:srgbClr val="000000"/>
              </a:solidFill>
              <a:latin typeface="Courier New" pitchFamily="49" charset="0"/>
              <a:cs typeface="Courier New" pitchFamily="49" charset="0"/>
            </a:endParaRPr>
          </a:p>
          <a:p>
            <a:r>
              <a:rPr lang="zh-CN" altLang="zh-CN" dirty="0">
                <a:solidFill>
                  <a:srgbClr val="0000FF"/>
                </a:solidFill>
                <a:latin typeface="Courier New" pitchFamily="49" charset="0"/>
                <a:cs typeface="Courier New" pitchFamily="49" charset="0"/>
              </a:rPr>
              <a:t>int</a:t>
            </a:r>
            <a:r>
              <a:rPr lang="zh-CN" altLang="zh-CN" dirty="0">
                <a:solidFill>
                  <a:srgbClr val="000000"/>
                </a:solidFill>
                <a:latin typeface="Courier New" pitchFamily="49" charset="0"/>
                <a:cs typeface="Courier New" pitchFamily="49" charset="0"/>
              </a:rPr>
              <a:t> *p=str; </a:t>
            </a:r>
            <a:endParaRPr lang="en-US" altLang="zh-CN" dirty="0">
              <a:solidFill>
                <a:srgbClr val="000000"/>
              </a:solidFill>
              <a:latin typeface="Courier New" pitchFamily="49" charset="0"/>
              <a:cs typeface="Courier New" pitchFamily="49" charset="0"/>
            </a:endParaRPr>
          </a:p>
          <a:p>
            <a:r>
              <a:rPr lang="zh-CN" altLang="zh-CN" dirty="0">
                <a:solidFill>
                  <a:srgbClr val="000000"/>
                </a:solidFill>
                <a:latin typeface="Courier New" pitchFamily="49" charset="0"/>
                <a:cs typeface="Courier New" pitchFamily="49" charset="0"/>
              </a:rPr>
              <a:t>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,*p); </a:t>
            </a:r>
            <a:r>
              <a:rPr lang="zh-CN" altLang="zh-CN" dirty="0">
                <a:solidFill>
                  <a:srgbClr val="008000"/>
                </a:solidFill>
                <a:latin typeface="Courier New" pitchFamily="49" charset="0"/>
                <a:cs typeface="Courier New" pitchFamily="49" charset="0"/>
              </a:rPr>
              <a:t>//输出为1，数组的首元素。</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,*str); </a:t>
            </a:r>
            <a:r>
              <a:rPr lang="zh-CN" altLang="zh-CN" dirty="0">
                <a:solidFill>
                  <a:srgbClr val="008000"/>
                </a:solidFill>
                <a:latin typeface="Courier New" pitchFamily="49" charset="0"/>
                <a:cs typeface="Courier New" pitchFamily="49" charset="0"/>
              </a:rPr>
              <a:t>//输出为1，数组的首元素。</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,str[</a:t>
            </a:r>
            <a:r>
              <a:rPr lang="zh-CN" altLang="zh-CN" dirty="0">
                <a:solidFill>
                  <a:srgbClr val="800080"/>
                </a:solidFill>
                <a:latin typeface="Courier New" pitchFamily="49" charset="0"/>
                <a:cs typeface="Courier New" pitchFamily="49" charset="0"/>
              </a:rPr>
              <a:t>0</a:t>
            </a:r>
            <a:r>
              <a:rPr lang="zh-CN" altLang="zh-CN" dirty="0">
                <a:solidFill>
                  <a:srgbClr val="000000"/>
                </a:solidFill>
                <a:latin typeface="Courier New" pitchFamily="49" charset="0"/>
                <a:cs typeface="Courier New" pitchFamily="49" charset="0"/>
              </a:rPr>
              <a:t>]); </a:t>
            </a:r>
            <a:r>
              <a:rPr lang="zh-CN" altLang="zh-CN" dirty="0">
                <a:solidFill>
                  <a:srgbClr val="008000"/>
                </a:solidFill>
                <a:latin typeface="Courier New" pitchFamily="49" charset="0"/>
                <a:cs typeface="Courier New" pitchFamily="49" charset="0"/>
              </a:rPr>
              <a:t>//输出为1，数组的首元素。</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"%p"</a:t>
            </a:r>
            <a:r>
              <a:rPr lang="zh-CN" altLang="zh-CN" dirty="0">
                <a:solidFill>
                  <a:srgbClr val="000000"/>
                </a:solidFill>
                <a:latin typeface="Courier New" pitchFamily="49" charset="0"/>
                <a:cs typeface="Courier New" pitchFamily="49" charset="0"/>
              </a:rPr>
              <a:t>,p); </a:t>
            </a:r>
            <a:r>
              <a:rPr lang="zh-CN" altLang="zh-CN" dirty="0">
                <a:solidFill>
                  <a:srgbClr val="008000"/>
                </a:solidFill>
                <a:latin typeface="Courier New" pitchFamily="49" charset="0"/>
                <a:cs typeface="Courier New" pitchFamily="49" charset="0"/>
              </a:rPr>
              <a:t>//输出为地址，数组的地址。</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"%p"</a:t>
            </a:r>
            <a:r>
              <a:rPr lang="zh-CN" altLang="zh-CN" dirty="0">
                <a:solidFill>
                  <a:srgbClr val="000000"/>
                </a:solidFill>
                <a:latin typeface="Courier New" pitchFamily="49" charset="0"/>
                <a:cs typeface="Courier New" pitchFamily="49" charset="0"/>
              </a:rPr>
              <a:t>,str); </a:t>
            </a:r>
            <a:r>
              <a:rPr lang="zh-CN" altLang="zh-CN" dirty="0">
                <a:solidFill>
                  <a:srgbClr val="008000"/>
                </a:solidFill>
                <a:latin typeface="Courier New" pitchFamily="49" charset="0"/>
                <a:cs typeface="Courier New" pitchFamily="49" charset="0"/>
              </a:rPr>
              <a:t>//输出为地址，数组的地址。</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,*(p+</a:t>
            </a:r>
            <a:r>
              <a:rPr lang="zh-CN" altLang="zh-CN" dirty="0">
                <a:solidFill>
                  <a:srgbClr val="800080"/>
                </a:solidFill>
                <a:latin typeface="Courier New" pitchFamily="49" charset="0"/>
                <a:cs typeface="Courier New" pitchFamily="49" charset="0"/>
              </a:rPr>
              <a:t>1</a:t>
            </a:r>
            <a:r>
              <a:rPr lang="zh-CN" altLang="zh-CN" dirty="0">
                <a:solidFill>
                  <a:srgbClr val="000000"/>
                </a:solidFill>
                <a:latin typeface="Courier New" pitchFamily="49" charset="0"/>
                <a:cs typeface="Courier New" pitchFamily="49" charset="0"/>
              </a:rPr>
              <a:t>)); </a:t>
            </a:r>
            <a:r>
              <a:rPr lang="zh-CN" altLang="zh-CN" dirty="0">
                <a:solidFill>
                  <a:srgbClr val="008000"/>
                </a:solidFill>
                <a:latin typeface="Courier New" pitchFamily="49" charset="0"/>
                <a:cs typeface="Courier New" pitchFamily="49" charset="0"/>
              </a:rPr>
              <a:t>//输出为2，数组的第二个元素。</a:t>
            </a:r>
            <a:r>
              <a:rPr lang="zh-CN" altLang="zh-CN" dirty="0">
                <a:solidFill>
                  <a:srgbClr val="000000"/>
                </a:solidFill>
                <a:latin typeface="Courier New" pitchFamily="49" charset="0"/>
                <a:cs typeface="Courier New" pitchFamily="49" charset="0"/>
              </a:rPr>
              <a:t> printf(</a:t>
            </a:r>
            <a:r>
              <a:rPr lang="zh-CN" altLang="zh-CN" dirty="0">
                <a:solidFill>
                  <a:srgbClr val="800000"/>
                </a:solidFill>
                <a:latin typeface="Courier New" pitchFamily="49" charset="0"/>
                <a:cs typeface="Courier New" pitchFamily="49" charset="0"/>
              </a:rPr>
              <a:t>"%d"</a:t>
            </a:r>
            <a:r>
              <a:rPr lang="zh-CN" altLang="zh-CN" dirty="0">
                <a:solidFill>
                  <a:srgbClr val="000000"/>
                </a:solidFill>
                <a:latin typeface="Courier New" pitchFamily="49" charset="0"/>
                <a:cs typeface="Courier New" pitchFamily="49" charset="0"/>
              </a:rPr>
              <a:t>,*(srt+</a:t>
            </a:r>
            <a:r>
              <a:rPr lang="zh-CN" altLang="zh-CN" dirty="0">
                <a:solidFill>
                  <a:srgbClr val="800080"/>
                </a:solidFill>
                <a:latin typeface="Courier New" pitchFamily="49" charset="0"/>
                <a:cs typeface="Courier New" pitchFamily="49" charset="0"/>
              </a:rPr>
              <a:t>1</a:t>
            </a:r>
            <a:r>
              <a:rPr lang="zh-CN" altLang="zh-CN" dirty="0">
                <a:solidFill>
                  <a:srgbClr val="000000"/>
                </a:solidFill>
                <a:latin typeface="Courier New" pitchFamily="49" charset="0"/>
                <a:cs typeface="Courier New" pitchFamily="49" charset="0"/>
              </a:rPr>
              <a:t>)); </a:t>
            </a:r>
            <a:r>
              <a:rPr lang="zh-CN" altLang="zh-CN" dirty="0">
                <a:solidFill>
                  <a:srgbClr val="008000"/>
                </a:solidFill>
                <a:latin typeface="Courier New" pitchFamily="49" charset="0"/>
                <a:cs typeface="Courier New" pitchFamily="49" charset="0"/>
              </a:rPr>
              <a:t>//输出为2，数组的第二个元素。</a:t>
            </a:r>
            <a:r>
              <a:rPr lang="zh-CN" altLang="zh-CN" sz="2400" dirty="0"/>
              <a:t> </a:t>
            </a:r>
            <a:endParaRPr lang="en-US" altLang="zh-CN" sz="2400" dirty="0"/>
          </a:p>
          <a:p>
            <a:r>
              <a:rPr lang="zh-CN" altLang="en-US" sz="2600" dirty="0"/>
              <a:t>大家可以很清晰的看到数组名在对内存中存储的数据进行操作的方法和结果是一样，但是</a:t>
            </a:r>
            <a:r>
              <a:rPr lang="zh-CN" altLang="en-US" sz="2600" dirty="0">
                <a:solidFill>
                  <a:srgbClr val="FF0000"/>
                </a:solidFill>
              </a:rPr>
              <a:t>数组名存储自己数组本身的首地址</a:t>
            </a:r>
            <a:r>
              <a:rPr lang="zh-CN" altLang="en-US" sz="2600" dirty="0"/>
              <a:t>。</a:t>
            </a:r>
            <a:endParaRPr lang="zh-CN" altLang="zh-CN" sz="2600" dirty="0">
              <a:latin typeface="Arial" charset="0"/>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endParaRPr lang="zh-CN" altLang="en-US" dirty="0"/>
          </a:p>
        </p:txBody>
      </p:sp>
      <p:sp>
        <p:nvSpPr>
          <p:cNvPr id="3" name="内容占位符 2"/>
          <p:cNvSpPr>
            <a:spLocks noGrp="1"/>
          </p:cNvSpPr>
          <p:nvPr>
            <p:ph idx="1"/>
          </p:nvPr>
        </p:nvSpPr>
        <p:spPr/>
        <p:txBody>
          <a:bodyPr/>
          <a:lstStyle/>
          <a:p>
            <a:r>
              <a:rPr lang="zh-CN" altLang="en-US" dirty="0"/>
              <a:t>例：</a:t>
            </a:r>
            <a:endParaRPr lang="en-US" altLang="zh-CN" dirty="0"/>
          </a:p>
          <a:p>
            <a:r>
              <a:rPr lang="zh-CN" altLang="en-US" dirty="0"/>
              <a:t>已知</a:t>
            </a:r>
            <a:r>
              <a:rPr lang="en-US" altLang="zh-CN" dirty="0"/>
              <a:t>int a[ ]={1,2,3,4,5,6}, *p=a;</a:t>
            </a:r>
            <a:r>
              <a:rPr lang="zh-CN" altLang="en-US" dirty="0"/>
              <a:t>则值为</a:t>
            </a:r>
            <a:r>
              <a:rPr lang="en-US" altLang="zh-CN" dirty="0"/>
              <a:t>3</a:t>
            </a:r>
            <a:r>
              <a:rPr lang="zh-CN" altLang="en-US" dirty="0"/>
              <a:t>的表达式是：</a:t>
            </a:r>
            <a:r>
              <a:rPr lang="en-US" altLang="zh-CN" dirty="0"/>
              <a:t>____</a:t>
            </a:r>
            <a:endParaRPr lang="en-US" altLang="zh-CN" dirty="0"/>
          </a:p>
          <a:p>
            <a:endParaRPr lang="en-US" altLang="zh-CN" dirty="0"/>
          </a:p>
          <a:p>
            <a:r>
              <a:rPr lang="en-US" altLang="zh-CN" dirty="0"/>
              <a:t>A:p+2,*(p++)</a:t>
            </a:r>
            <a:endParaRPr lang="en-US" altLang="zh-CN" dirty="0"/>
          </a:p>
          <a:p>
            <a:r>
              <a:rPr lang="en-US" altLang="zh-CN" dirty="0"/>
              <a:t>B:p+=2,*++p</a:t>
            </a:r>
            <a:endParaRPr lang="en-US" altLang="zh-CN" dirty="0"/>
          </a:p>
          <a:p>
            <a:r>
              <a:rPr lang="en-US" altLang="zh-CN" dirty="0"/>
              <a:t>C:p+=3,*p++</a:t>
            </a:r>
            <a:endParaRPr lang="en-US" altLang="zh-CN" dirty="0"/>
          </a:p>
          <a:p>
            <a:r>
              <a:rPr lang="en-US" altLang="zh-CN" dirty="0"/>
              <a:t>D:p+=2,++*p</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endParaRPr lang="zh-CN" altLang="en-US" dirty="0"/>
          </a:p>
        </p:txBody>
      </p:sp>
      <p:sp>
        <p:nvSpPr>
          <p:cNvPr id="3" name="内容占位符 2"/>
          <p:cNvSpPr>
            <a:spLocks noGrp="1"/>
          </p:cNvSpPr>
          <p:nvPr>
            <p:ph idx="1"/>
          </p:nvPr>
        </p:nvSpPr>
        <p:spPr/>
        <p:txBody>
          <a:bodyPr/>
          <a:lstStyle/>
          <a:p>
            <a:r>
              <a:rPr lang="zh-CN" altLang="en-US" dirty="0"/>
              <a:t>答案： </a:t>
            </a:r>
            <a:r>
              <a:rPr lang="en-US" altLang="zh-CN" dirty="0"/>
              <a:t>A</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endParaRPr lang="zh-CN" altLang="en-US" dirty="0"/>
          </a:p>
        </p:txBody>
      </p:sp>
      <p:sp>
        <p:nvSpPr>
          <p:cNvPr id="3" name="内容占位符 2"/>
          <p:cNvSpPr>
            <a:spLocks noGrp="1"/>
          </p:cNvSpPr>
          <p:nvPr>
            <p:ph idx="1"/>
          </p:nvPr>
        </p:nvSpPr>
        <p:spPr/>
        <p:txBody>
          <a:bodyPr/>
          <a:lstStyle/>
          <a:p>
            <a:r>
              <a:rPr lang="zh-CN" altLang="en-US" dirty="0"/>
              <a:t>写出下列程序的运行结果：</a:t>
            </a:r>
            <a:endParaRPr lang="en-US" altLang="zh-CN" dirty="0"/>
          </a:p>
          <a:p>
            <a:r>
              <a:rPr lang="en-US" altLang="zh-CN" dirty="0"/>
              <a:t>main()</a:t>
            </a:r>
            <a:endParaRPr lang="en-US" altLang="zh-CN" dirty="0"/>
          </a:p>
          <a:p>
            <a:r>
              <a:rPr lang="en-US" altLang="zh-CN" dirty="0"/>
              <a:t>{int x[ ]={-1, 1, 2, 3, 4, 5, 6, 7, 8, 9}, s, I,*p;</a:t>
            </a:r>
            <a:endParaRPr lang="en-US" altLang="zh-CN" dirty="0"/>
          </a:p>
          <a:p>
            <a:r>
              <a:rPr lang="en-US" altLang="zh-CN" dirty="0"/>
              <a:t>S=0;</a:t>
            </a:r>
            <a:endParaRPr lang="en-US" altLang="zh-CN" dirty="0"/>
          </a:p>
          <a:p>
            <a:r>
              <a:rPr lang="en-US" altLang="zh-CN" dirty="0"/>
              <a:t>P=&amp;x[0];</a:t>
            </a:r>
            <a:endParaRPr lang="en-US" altLang="zh-CN" dirty="0"/>
          </a:p>
          <a:p>
            <a:r>
              <a:rPr lang="en-US" altLang="zh-CN" dirty="0"/>
              <a:t>For(</a:t>
            </a:r>
            <a:r>
              <a:rPr lang="en-US" altLang="zh-CN" dirty="0" err="1"/>
              <a:t>i</a:t>
            </a:r>
            <a:r>
              <a:rPr lang="en-US" altLang="zh-CN" dirty="0"/>
              <a:t>=1;i&lt;10;i+=2)s +=*(</a:t>
            </a:r>
            <a:r>
              <a:rPr lang="en-US" altLang="zh-CN" dirty="0" err="1"/>
              <a:t>p+i</a:t>
            </a:r>
            <a:r>
              <a:rPr lang="en-US" altLang="zh-CN" dirty="0"/>
              <a:t>);</a:t>
            </a:r>
            <a:endParaRPr lang="en-US" altLang="zh-CN" dirty="0"/>
          </a:p>
          <a:p>
            <a:r>
              <a:rPr lang="en-US" altLang="zh-CN" dirty="0" err="1"/>
              <a:t>Printf</a:t>
            </a:r>
            <a:r>
              <a:rPr lang="en-US" altLang="zh-CN" dirty="0"/>
              <a:t>(“sum=%d\</a:t>
            </a:r>
            <a:r>
              <a:rPr lang="en-US" altLang="zh-CN" dirty="0" err="1"/>
              <a:t>n”,s</a:t>
            </a:r>
            <a:r>
              <a:rPr lang="en-US" altLang="zh-CN" dirty="0"/>
              <a:t>);</a:t>
            </a:r>
            <a:endParaRPr lang="en-US" altLang="zh-CN" dirty="0"/>
          </a:p>
          <a:p>
            <a:r>
              <a:rPr lang="en-US" altLang="zh-CN" dirty="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endParaRPr lang="zh-CN" altLang="en-US" dirty="0"/>
          </a:p>
        </p:txBody>
      </p:sp>
      <p:sp>
        <p:nvSpPr>
          <p:cNvPr id="3" name="内容占位符 2"/>
          <p:cNvSpPr>
            <a:spLocks noGrp="1"/>
          </p:cNvSpPr>
          <p:nvPr>
            <p:ph idx="1"/>
          </p:nvPr>
        </p:nvSpPr>
        <p:spPr/>
        <p:txBody>
          <a:bodyPr/>
          <a:lstStyle/>
          <a:p>
            <a:r>
              <a:rPr lang="en-US" altLang="zh-CN" dirty="0"/>
              <a:t>Sum=25;</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、函数</a:t>
            </a:r>
            <a:endParaRPr lang="en-US" altLang="zh-CN" dirty="0"/>
          </a:p>
          <a:p>
            <a:r>
              <a:rPr lang="en-US" altLang="zh-CN" dirty="0"/>
              <a:t>2</a:t>
            </a:r>
            <a:r>
              <a:rPr lang="zh-CN" altLang="en-US" dirty="0"/>
              <a:t>、函数参数传递、函数调用</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函数定义一般形式</a:t>
            </a:r>
            <a:endParaRPr lang="en-US" altLang="zh-CN" dirty="0"/>
          </a:p>
          <a:p>
            <a:r>
              <a:rPr lang="zh-CN" altLang="en-US" dirty="0">
                <a:solidFill>
                  <a:srgbClr val="FF0000"/>
                </a:solidFill>
              </a:rPr>
              <a:t>返回值类型   函数名</a:t>
            </a:r>
            <a:r>
              <a:rPr lang="zh-CN" altLang="en-US" dirty="0"/>
              <a:t>（</a:t>
            </a:r>
            <a:r>
              <a:rPr lang="zh-CN" altLang="en-US" dirty="0">
                <a:solidFill>
                  <a:srgbClr val="FF0000"/>
                </a:solidFill>
              </a:rPr>
              <a:t>形式参数表</a:t>
            </a:r>
            <a:r>
              <a:rPr lang="zh-CN" altLang="en-US" dirty="0"/>
              <a:t>）</a:t>
            </a:r>
            <a:r>
              <a:rPr lang="en-US" altLang="zh-CN" dirty="0"/>
              <a:t>{</a:t>
            </a:r>
            <a:endParaRPr lang="en-US" altLang="zh-CN" dirty="0"/>
          </a:p>
          <a:p>
            <a:r>
              <a:rPr lang="en-US" altLang="zh-CN" dirty="0"/>
              <a:t>                                      </a:t>
            </a:r>
            <a:r>
              <a:rPr lang="zh-CN" altLang="en-US" dirty="0"/>
              <a:t>（函数内部的）变量定义和相关语句</a:t>
            </a:r>
            <a:endParaRPr lang="en-US" altLang="zh-CN" dirty="0"/>
          </a:p>
          <a:p>
            <a:r>
              <a:rPr lang="en-US" altLang="zh-CN" dirty="0"/>
              <a:t>                                                             </a:t>
            </a:r>
            <a:r>
              <a:rPr lang="zh-CN" altLang="en-US" dirty="0"/>
              <a:t>函数的可执行语句序列</a:t>
            </a:r>
            <a:endParaRPr lang="en-US" altLang="zh-CN" dirty="0"/>
          </a:p>
          <a:p>
            <a:r>
              <a:rPr lang="en-US" altLang="zh-CN" dirty="0"/>
              <a:t>                                                           }</a:t>
            </a:r>
            <a:endParaRPr lang="en-US" altLang="zh-CN" dirty="0"/>
          </a:p>
          <a:p>
            <a:r>
              <a:rPr lang="zh-CN" altLang="en-US" dirty="0"/>
              <a:t>例：两个蒸熟的最大值函数定义。</a:t>
            </a:r>
            <a:endParaRPr lang="en-US" altLang="zh-CN" dirty="0"/>
          </a:p>
          <a:p>
            <a:r>
              <a:rPr lang="en-US" altLang="zh-CN" dirty="0"/>
              <a:t>Int max(int </a:t>
            </a:r>
            <a:r>
              <a:rPr lang="en-US" altLang="zh-CN" dirty="0" err="1"/>
              <a:t>x,int</a:t>
            </a:r>
            <a:r>
              <a:rPr lang="en-US" altLang="zh-CN" dirty="0"/>
              <a:t> y){</a:t>
            </a:r>
            <a:endParaRPr lang="en-US" altLang="zh-CN" dirty="0"/>
          </a:p>
          <a:p>
            <a:r>
              <a:rPr lang="en-US" altLang="zh-CN" dirty="0"/>
              <a:t> int z;</a:t>
            </a:r>
            <a:endParaRPr lang="en-US" altLang="zh-CN" dirty="0"/>
          </a:p>
          <a:p>
            <a:r>
              <a:rPr lang="en-US" altLang="zh-CN" dirty="0"/>
              <a:t> z=x&gt;</a:t>
            </a:r>
            <a:r>
              <a:rPr lang="en-US" altLang="zh-CN" dirty="0" err="1"/>
              <a:t>y?x:y</a:t>
            </a:r>
            <a:r>
              <a:rPr lang="en-US" altLang="zh-CN" dirty="0"/>
              <a:t>;</a:t>
            </a:r>
            <a:endParaRPr lang="en-US" altLang="zh-CN" dirty="0"/>
          </a:p>
          <a:p>
            <a:r>
              <a:rPr lang="en-US" altLang="zh-CN" dirty="0"/>
              <a:t>Return (z);</a:t>
            </a:r>
            <a:endParaRPr lang="en-US" altLang="zh-CN" dirty="0"/>
          </a:p>
          <a:p>
            <a:r>
              <a:rPr lang="en-US" altLang="zh-CN" dirty="0"/>
              <a:t>}</a:t>
            </a:r>
            <a:endParaRPr lang="en-US" altLang="zh-CN" dirty="0"/>
          </a:p>
          <a:p>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实参与形参：</a:t>
            </a:r>
            <a:endParaRPr lang="en-US" altLang="zh-CN" b="1" dirty="0"/>
          </a:p>
          <a:p>
            <a:r>
              <a:rPr lang="zh-CN" altLang="en-US" sz="2400" i="1" dirty="0"/>
              <a:t>形参（形式参数）</a:t>
            </a:r>
            <a:endParaRPr lang="en-US" altLang="zh-CN" sz="2400" i="1" dirty="0"/>
          </a:p>
          <a:p>
            <a:r>
              <a:rPr lang="zh-CN" altLang="en-US" sz="2400" dirty="0"/>
              <a:t>在</a:t>
            </a:r>
            <a:r>
              <a:rPr lang="zh-CN" altLang="en-US" sz="2400" dirty="0">
                <a:solidFill>
                  <a:srgbClr val="FF0000"/>
                </a:solidFill>
              </a:rPr>
              <a:t>函数定义中出现的参数</a:t>
            </a:r>
            <a:r>
              <a:rPr lang="zh-CN" altLang="en-US" sz="2400" dirty="0"/>
              <a:t>可以看做是一个占位符，它没有数据，只能等到函数被调用时接收传递进来的数据，所以称为</a:t>
            </a:r>
            <a:r>
              <a:rPr lang="zh-CN" altLang="en-US" sz="2400" b="1" dirty="0"/>
              <a:t>形式参数</a:t>
            </a:r>
            <a:r>
              <a:rPr lang="zh-CN" altLang="en-US" sz="2400" dirty="0"/>
              <a:t>，简称</a:t>
            </a:r>
            <a:r>
              <a:rPr lang="zh-CN" altLang="en-US" sz="2400" b="1" dirty="0"/>
              <a:t>形参</a:t>
            </a:r>
            <a:r>
              <a:rPr lang="zh-CN" altLang="en-US" sz="2400" dirty="0"/>
              <a:t>。</a:t>
            </a:r>
            <a:endParaRPr lang="en-US" altLang="zh-CN" sz="2400" dirty="0"/>
          </a:p>
          <a:p>
            <a:r>
              <a:rPr lang="zh-CN" altLang="en-US" sz="2400" dirty="0"/>
              <a:t>实参（实际参数）</a:t>
            </a:r>
            <a:endParaRPr lang="en-US" altLang="zh-CN" sz="2400" dirty="0"/>
          </a:p>
          <a:p>
            <a:r>
              <a:rPr lang="zh-CN" altLang="en-US" sz="2400" dirty="0">
                <a:solidFill>
                  <a:srgbClr val="FF0000"/>
                </a:solidFill>
              </a:rPr>
              <a:t>函数被调用时</a:t>
            </a:r>
            <a:r>
              <a:rPr lang="zh-CN" altLang="en-US" sz="2400" dirty="0"/>
              <a:t>给出的参数包含了实实在在的数据，会被函数内部的代码使用，所以称为</a:t>
            </a:r>
            <a:r>
              <a:rPr lang="zh-CN" altLang="en-US" sz="2400" b="1" dirty="0"/>
              <a:t>实际参数</a:t>
            </a:r>
            <a:r>
              <a:rPr lang="zh-CN" altLang="en-US" sz="2400" dirty="0"/>
              <a:t>，简称</a:t>
            </a:r>
            <a:r>
              <a:rPr lang="zh-CN" altLang="en-US" sz="2400" b="1" dirty="0"/>
              <a:t>实参</a:t>
            </a:r>
            <a:r>
              <a:rPr lang="zh-CN" altLang="en-US" dirty="0"/>
              <a:t>。</a:t>
            </a:r>
            <a:endParaRPr lang="en-US" altLang="zh-CN" dirty="0"/>
          </a:p>
          <a:p>
            <a:endParaRPr lang="en-US" altLang="zh-CN" sz="2400" dirty="0"/>
          </a:p>
          <a:p>
            <a:r>
              <a:rPr lang="zh-CN" altLang="en-US" dirty="0">
                <a:solidFill>
                  <a:srgbClr val="92D050"/>
                </a:solidFill>
              </a:rPr>
              <a:t>形参和实参的功能是传递数据，发生函数调用时，实参的值会传递给形参。</a:t>
            </a:r>
            <a:br>
              <a:rPr lang="zh-CN" altLang="en-US" sz="2400" dirty="0">
                <a:solidFill>
                  <a:srgbClr val="92D050"/>
                </a:solidFill>
              </a:rPr>
            </a:br>
            <a:endParaRPr lang="zh-CN" altLang="en-US" sz="2400" dirty="0">
              <a:solidFill>
                <a:srgbClr val="92D050"/>
              </a:solidFill>
            </a:endParaRPr>
          </a:p>
          <a:p>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a:t>
            </a:r>
            <a:endParaRPr lang="zh-CN" altLang="en-US" dirty="0"/>
          </a:p>
        </p:txBody>
      </p:sp>
      <p:sp>
        <p:nvSpPr>
          <p:cNvPr id="3" name="内容占位符 2"/>
          <p:cNvSpPr>
            <a:spLocks noGrp="1"/>
          </p:cNvSpPr>
          <p:nvPr>
            <p:ph idx="1"/>
          </p:nvPr>
        </p:nvSpPr>
        <p:spPr/>
        <p:txBody>
          <a:bodyPr/>
          <a:lstStyle/>
          <a:p>
            <a:r>
              <a:rPr lang="zh-CN" altLang="en-US" dirty="0"/>
              <a:t>三种方式：</a:t>
            </a:r>
            <a:endParaRPr lang="en-US" altLang="zh-CN" dirty="0"/>
          </a:p>
          <a:p>
            <a:r>
              <a:rPr lang="en-US" altLang="zh-CN" dirty="0"/>
              <a:t>1</a:t>
            </a:r>
            <a:r>
              <a:rPr lang="zh-CN" altLang="en-US" dirty="0"/>
              <a:t>、值传递</a:t>
            </a:r>
            <a:endParaRPr lang="en-US" altLang="zh-CN" dirty="0"/>
          </a:p>
          <a:p>
            <a:r>
              <a:rPr lang="en-US" altLang="zh-CN" dirty="0"/>
              <a:t>2</a:t>
            </a:r>
            <a:r>
              <a:rPr lang="zh-CN" altLang="en-US" dirty="0"/>
              <a:t>、地址传递</a:t>
            </a:r>
            <a:endParaRPr lang="en-US" altLang="zh-CN" dirty="0"/>
          </a:p>
          <a:p>
            <a:r>
              <a:rPr lang="en-US" altLang="zh-CN" dirty="0"/>
              <a:t>3</a:t>
            </a:r>
            <a:r>
              <a:rPr lang="zh-CN" altLang="en-US" dirty="0"/>
              <a:t>、引用传递</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960" y="90805"/>
            <a:ext cx="10515600" cy="894715"/>
          </a:xfrm>
        </p:spPr>
        <p:txBody>
          <a:bodyPr/>
          <a:lstStyle/>
          <a:p>
            <a:r>
              <a:rPr lang="zh-CN" altLang="en-US" dirty="0"/>
              <a:t>值传递</a:t>
            </a:r>
            <a:endParaRPr lang="zh-CN" altLang="en-US" dirty="0"/>
          </a:p>
        </p:txBody>
      </p:sp>
      <p:sp>
        <p:nvSpPr>
          <p:cNvPr id="3" name="内容占位符 2"/>
          <p:cNvSpPr>
            <a:spLocks noGrp="1"/>
          </p:cNvSpPr>
          <p:nvPr>
            <p:ph idx="1"/>
          </p:nvPr>
        </p:nvSpPr>
        <p:spPr>
          <a:xfrm>
            <a:off x="838200" y="863600"/>
            <a:ext cx="10515600" cy="5313363"/>
          </a:xfrm>
        </p:spPr>
        <p:txBody>
          <a:bodyPr>
            <a:normAutofit fontScale="85000" lnSpcReduction="20000"/>
          </a:bodyPr>
          <a:lstStyle/>
          <a:p>
            <a:r>
              <a:rPr lang="zh-CN" altLang="en-US" dirty="0"/>
              <a:t>创建变量</a:t>
            </a:r>
            <a:r>
              <a:rPr lang="en-US" altLang="zh-CN" dirty="0"/>
              <a:t>x</a:t>
            </a:r>
            <a:r>
              <a:rPr lang="zh-CN" altLang="en-US" dirty="0"/>
              <a:t>和</a:t>
            </a:r>
            <a:r>
              <a:rPr lang="en-US" altLang="zh-CN" dirty="0"/>
              <a:t>y</a:t>
            </a:r>
            <a:r>
              <a:rPr lang="zh-CN" altLang="en-US" dirty="0"/>
              <a:t>，</a:t>
            </a:r>
            <a:r>
              <a:rPr lang="en-US" altLang="zh-CN" dirty="0"/>
              <a:t>x</a:t>
            </a:r>
            <a:r>
              <a:rPr lang="zh-CN" altLang="en-US" dirty="0"/>
              <a:t>的值等于</a:t>
            </a:r>
            <a:r>
              <a:rPr lang="en-US" altLang="zh-CN" dirty="0"/>
              <a:t>a</a:t>
            </a:r>
            <a:r>
              <a:rPr lang="zh-CN" altLang="en-US" dirty="0"/>
              <a:t>的值，</a:t>
            </a:r>
            <a:r>
              <a:rPr lang="en-US" altLang="zh-CN" dirty="0"/>
              <a:t>y</a:t>
            </a:r>
            <a:r>
              <a:rPr lang="zh-CN" altLang="en-US" dirty="0"/>
              <a:t>的值等于</a:t>
            </a:r>
            <a:r>
              <a:rPr lang="en-US" altLang="zh-CN" dirty="0"/>
              <a:t>b</a:t>
            </a:r>
            <a:r>
              <a:rPr lang="zh-CN" altLang="en-US" dirty="0"/>
              <a:t>的值</a:t>
            </a:r>
            <a:endParaRPr lang="en-US" altLang="zh-CN" dirty="0"/>
          </a:p>
          <a:p>
            <a:r>
              <a:rPr lang="en-US" altLang="zh-CN" dirty="0"/>
              <a:t>void Exchg1(int x, int y) {</a:t>
            </a:r>
            <a:endParaRPr lang="en-US" altLang="zh-CN" dirty="0"/>
          </a:p>
          <a:p>
            <a:r>
              <a:rPr lang="en-US" altLang="zh-CN" dirty="0"/>
              <a:t>int </a:t>
            </a:r>
            <a:r>
              <a:rPr lang="en-US" altLang="zh-CN" dirty="0" err="1"/>
              <a:t>tmp</a:t>
            </a:r>
            <a:r>
              <a:rPr lang="en-US" altLang="zh-CN" dirty="0"/>
              <a:t>;</a:t>
            </a:r>
            <a:endParaRPr lang="en-US" altLang="zh-CN" dirty="0"/>
          </a:p>
          <a:p>
            <a:r>
              <a:rPr lang="en-US" altLang="zh-CN" dirty="0" err="1"/>
              <a:t>tmp</a:t>
            </a:r>
            <a:r>
              <a:rPr lang="en-US" altLang="zh-CN" dirty="0"/>
              <a:t>=x;</a:t>
            </a:r>
            <a:endParaRPr lang="en-US" altLang="zh-CN" dirty="0"/>
          </a:p>
          <a:p>
            <a:r>
              <a:rPr lang="en-US" altLang="zh-CN" dirty="0"/>
              <a:t>x=y;</a:t>
            </a:r>
            <a:endParaRPr lang="en-US" altLang="zh-CN" dirty="0"/>
          </a:p>
          <a:p>
            <a:r>
              <a:rPr lang="en-US" altLang="zh-CN" dirty="0"/>
              <a:t>y=</a:t>
            </a:r>
            <a:r>
              <a:rPr lang="en-US" altLang="zh-CN" dirty="0" err="1"/>
              <a:t>tmp</a:t>
            </a:r>
            <a:r>
              <a:rPr lang="en-US" altLang="zh-CN" dirty="0"/>
              <a:t>;</a:t>
            </a:r>
            <a:endParaRPr lang="en-US" altLang="zh-CN" dirty="0"/>
          </a:p>
          <a:p>
            <a:r>
              <a:rPr lang="en-US" altLang="zh-CN" dirty="0" err="1"/>
              <a:t>printf</a:t>
            </a:r>
            <a:r>
              <a:rPr lang="en-US" altLang="zh-CN" dirty="0"/>
              <a:t>(“x=%</a:t>
            </a:r>
            <a:r>
              <a:rPr lang="en-US" altLang="zh-CN" dirty="0" err="1"/>
              <a:t>d,y</a:t>
            </a:r>
            <a:r>
              <a:rPr lang="en-US" altLang="zh-CN" dirty="0"/>
              <a:t>=%d/n”,</a:t>
            </a:r>
            <a:r>
              <a:rPr lang="en-US" altLang="zh-CN" dirty="0" err="1"/>
              <a:t>x,y</a:t>
            </a:r>
            <a:r>
              <a:rPr lang="en-US" altLang="zh-CN" dirty="0"/>
              <a:t>)</a:t>
            </a:r>
            <a:r>
              <a:rPr lang="zh-CN" altLang="en-US" dirty="0"/>
              <a:t>；</a:t>
            </a:r>
            <a:endParaRPr lang="en-US" altLang="zh-CN" dirty="0"/>
          </a:p>
          <a:p>
            <a:r>
              <a:rPr lang="en-US" altLang="zh-CN" dirty="0"/>
              <a:t>}</a:t>
            </a:r>
            <a:endParaRPr lang="en-US" altLang="zh-CN" dirty="0"/>
          </a:p>
          <a:p>
            <a:r>
              <a:rPr lang="en-US" altLang="zh-CN" dirty="0"/>
              <a:t>void main(){</a:t>
            </a:r>
            <a:endParaRPr lang="en-US" altLang="zh-CN" dirty="0"/>
          </a:p>
          <a:p>
            <a:r>
              <a:rPr lang="en-US" altLang="zh-CN" dirty="0"/>
              <a:t>int a=4,b=6;</a:t>
            </a:r>
            <a:endParaRPr lang="en-US" altLang="zh-CN" dirty="0"/>
          </a:p>
          <a:p>
            <a:r>
              <a:rPr lang="en-US" altLang="zh-CN" dirty="0"/>
              <a:t>Exchg1 (</a:t>
            </a:r>
            <a:r>
              <a:rPr lang="en-US" altLang="zh-CN" dirty="0" err="1"/>
              <a:t>a,b</a:t>
            </a:r>
            <a:r>
              <a:rPr lang="en-US" altLang="zh-CN" dirty="0"/>
              <a:t>) ;</a:t>
            </a:r>
            <a:endParaRPr lang="en-US" altLang="zh-CN" dirty="0"/>
          </a:p>
          <a:p>
            <a:r>
              <a:rPr lang="en-US" altLang="zh-CN" dirty="0" err="1"/>
              <a:t>printf</a:t>
            </a:r>
            <a:r>
              <a:rPr lang="en-US" altLang="zh-CN" dirty="0"/>
              <a:t>(“a=%</a:t>
            </a:r>
            <a:r>
              <a:rPr lang="en-US" altLang="zh-CN" dirty="0" err="1"/>
              <a:t>d,b</a:t>
            </a:r>
            <a:r>
              <a:rPr lang="en-US" altLang="zh-CN" dirty="0"/>
              <a:t>=%d/n”,</a:t>
            </a:r>
            <a:r>
              <a:rPr lang="en-US" altLang="zh-CN" dirty="0" err="1"/>
              <a:t>a,b</a:t>
            </a:r>
            <a:r>
              <a:rPr lang="en-US" altLang="zh-CN" dirty="0"/>
              <a:t>)</a:t>
            </a:r>
            <a:r>
              <a:rPr lang="zh-CN" altLang="en-US" dirty="0"/>
              <a:t>；</a:t>
            </a:r>
            <a:endParaRPr lang="en-US" altLang="zh-CN" dirty="0"/>
          </a:p>
          <a:p>
            <a:r>
              <a:rPr lang="en-US" altLang="zh-CN" dirty="0"/>
              <a:t>}</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4795202" y="1231900"/>
            <a:ext cx="6848475" cy="4762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从键盘输入学生的三门课成绩，求总成绩和平均成绩。</a:t>
            </a:r>
            <a:endParaRPr lang="zh-CN" altLang="en-US" sz="3200" dirty="0"/>
          </a:p>
        </p:txBody>
      </p:sp>
      <p:sp>
        <p:nvSpPr>
          <p:cNvPr id="3" name="内容占位符 2"/>
          <p:cNvSpPr>
            <a:spLocks noGrp="1"/>
          </p:cNvSpPr>
          <p:nvPr>
            <p:ph idx="1"/>
          </p:nvPr>
        </p:nvSpPr>
        <p:spPr/>
        <p:txBody>
          <a:bodyPr/>
          <a:lstStyle/>
          <a:p>
            <a:r>
              <a:rPr lang="zh-CN" altLang="en-US" dirty="0"/>
              <a:t>程序基本结构：</a:t>
            </a:r>
            <a:endParaRPr lang="en-US" altLang="zh-CN" dirty="0"/>
          </a:p>
          <a:p>
            <a:r>
              <a:rPr lang="en-US" altLang="zh-CN" dirty="0"/>
              <a:t>{</a:t>
            </a:r>
            <a:r>
              <a:rPr lang="zh-CN" altLang="en-US" dirty="0"/>
              <a:t>输入三门课成绩</a:t>
            </a:r>
            <a:r>
              <a:rPr lang="en-US" altLang="zh-CN" dirty="0"/>
              <a:t>} </a:t>
            </a:r>
            <a:r>
              <a:rPr lang="zh-CN" altLang="en-US" dirty="0"/>
              <a:t>                       </a:t>
            </a:r>
            <a:r>
              <a:rPr lang="en-US" altLang="zh-CN" sz="2000" dirty="0" err="1"/>
              <a:t>scanf</a:t>
            </a:r>
            <a:r>
              <a:rPr lang="zh-CN" altLang="en-US" sz="2000" dirty="0"/>
              <a:t>（“</a:t>
            </a:r>
            <a:r>
              <a:rPr lang="en-US" altLang="zh-CN" sz="2000" dirty="0"/>
              <a:t>%</a:t>
            </a:r>
            <a:r>
              <a:rPr lang="en-US" altLang="zh-CN" sz="2000" dirty="0" err="1"/>
              <a:t>d%d%d</a:t>
            </a:r>
            <a:r>
              <a:rPr lang="zh-CN" altLang="en-US" sz="2000" dirty="0"/>
              <a:t>”，</a:t>
            </a:r>
            <a:r>
              <a:rPr lang="en-US" altLang="zh-CN" sz="2000" dirty="0"/>
              <a:t>&amp;a</a:t>
            </a:r>
            <a:r>
              <a:rPr lang="zh-CN" altLang="en-US" sz="2000" dirty="0"/>
              <a:t>，</a:t>
            </a:r>
            <a:r>
              <a:rPr lang="en-US" altLang="zh-CN" sz="2000" dirty="0"/>
              <a:t>&amp;b</a:t>
            </a:r>
            <a:r>
              <a:rPr lang="zh-CN" altLang="en-US" sz="2000" dirty="0"/>
              <a:t>，</a:t>
            </a:r>
            <a:r>
              <a:rPr lang="en-US" altLang="zh-CN" sz="2000" dirty="0"/>
              <a:t>&amp;c</a:t>
            </a:r>
            <a:r>
              <a:rPr lang="zh-CN" altLang="en-US" sz="2000" dirty="0"/>
              <a:t>）</a:t>
            </a:r>
            <a:r>
              <a:rPr lang="en-US" altLang="zh-CN" sz="2000" dirty="0"/>
              <a:t>;</a:t>
            </a:r>
            <a:endParaRPr lang="en-US" altLang="zh-CN" sz="2000" dirty="0"/>
          </a:p>
          <a:p>
            <a:r>
              <a:rPr lang="en-US" altLang="zh-CN" sz="2000" dirty="0"/>
              <a:t>{</a:t>
            </a:r>
            <a:r>
              <a:rPr lang="zh-CN" altLang="en-US" sz="2000" dirty="0"/>
              <a:t>求总成绩</a:t>
            </a:r>
            <a:r>
              <a:rPr lang="en-US" altLang="zh-CN" sz="2000" dirty="0"/>
              <a:t>}                                                       sum=</a:t>
            </a:r>
            <a:r>
              <a:rPr lang="en-US" altLang="zh-CN" sz="2000" dirty="0" err="1"/>
              <a:t>a+b+c</a:t>
            </a:r>
            <a:r>
              <a:rPr lang="zh-CN" altLang="en-US" sz="2000" dirty="0"/>
              <a:t>；</a:t>
            </a:r>
            <a:endParaRPr lang="en-US" altLang="zh-CN" sz="2000" dirty="0"/>
          </a:p>
          <a:p>
            <a:r>
              <a:rPr lang="en-US" altLang="zh-CN" sz="2000" dirty="0"/>
              <a:t>{</a:t>
            </a:r>
            <a:r>
              <a:rPr lang="zh-CN" altLang="en-US" sz="2000" dirty="0"/>
              <a:t>求平均成绩</a:t>
            </a:r>
            <a:r>
              <a:rPr lang="en-US" altLang="zh-CN" sz="2000" dirty="0"/>
              <a:t>}                                                    </a:t>
            </a:r>
            <a:r>
              <a:rPr lang="en-US" altLang="zh-CN" sz="2000" dirty="0" err="1"/>
              <a:t>ave</a:t>
            </a:r>
            <a:r>
              <a:rPr lang="en-US" altLang="zh-CN" sz="2000" dirty="0"/>
              <a:t>=sum/</a:t>
            </a:r>
            <a:r>
              <a:rPr lang="en-US" altLang="zh-CN" sz="2000" dirty="0">
                <a:solidFill>
                  <a:srgbClr val="FF0000"/>
                </a:solidFill>
              </a:rPr>
              <a:t>3.0</a:t>
            </a:r>
            <a:r>
              <a:rPr lang="zh-CN" altLang="en-US" sz="2000" dirty="0"/>
              <a:t>；</a:t>
            </a:r>
            <a:endParaRPr lang="en-US" altLang="zh-CN" sz="2000" dirty="0"/>
          </a:p>
          <a:p>
            <a:r>
              <a:rPr lang="en-US" altLang="zh-CN" sz="2000" dirty="0"/>
              <a:t>{</a:t>
            </a:r>
            <a:r>
              <a:rPr lang="zh-CN" altLang="en-US" sz="2000" dirty="0"/>
              <a:t>输出总成绩和平均成绩</a:t>
            </a:r>
            <a:r>
              <a:rPr lang="en-US" altLang="zh-CN" sz="2000" dirty="0"/>
              <a:t>}                                  </a:t>
            </a:r>
            <a:r>
              <a:rPr lang="en-US" altLang="zh-CN" sz="2000" dirty="0" err="1"/>
              <a:t>printf</a:t>
            </a:r>
            <a:r>
              <a:rPr lang="en-US" altLang="zh-CN" sz="2000" dirty="0"/>
              <a:t>(“……”,</a:t>
            </a:r>
            <a:r>
              <a:rPr lang="en-US" altLang="zh-CN" sz="2000" dirty="0" err="1"/>
              <a:t>sum,ave</a:t>
            </a:r>
            <a:r>
              <a:rPr lang="en-US" altLang="zh-CN" sz="2000" dirty="0"/>
              <a:t>);</a:t>
            </a:r>
            <a:endParaRPr lang="en-US" altLang="zh-CN" dirty="0"/>
          </a:p>
        </p:txBody>
      </p:sp>
      <p:sp>
        <p:nvSpPr>
          <p:cNvPr id="4" name="箭头: 右 3"/>
          <p:cNvSpPr/>
          <p:nvPr/>
        </p:nvSpPr>
        <p:spPr>
          <a:xfrm>
            <a:off x="4429956" y="2411708"/>
            <a:ext cx="978408" cy="313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4429956" y="2825695"/>
            <a:ext cx="993734" cy="347502"/>
          </a:xfrm>
          <a:prstGeom prst="rect">
            <a:avLst/>
          </a:prstGeom>
        </p:spPr>
      </p:pic>
      <p:pic>
        <p:nvPicPr>
          <p:cNvPr id="6" name="图片 5"/>
          <p:cNvPicPr>
            <a:picLocks noChangeAspect="1"/>
          </p:cNvPicPr>
          <p:nvPr/>
        </p:nvPicPr>
        <p:blipFill>
          <a:blip r:embed="rId1"/>
          <a:stretch>
            <a:fillRect/>
          </a:stretch>
        </p:blipFill>
        <p:spPr>
          <a:xfrm>
            <a:off x="4429956" y="3239743"/>
            <a:ext cx="993734" cy="347502"/>
          </a:xfrm>
          <a:prstGeom prst="rect">
            <a:avLst/>
          </a:prstGeom>
        </p:spPr>
      </p:pic>
      <p:pic>
        <p:nvPicPr>
          <p:cNvPr id="7" name="图片 6"/>
          <p:cNvPicPr>
            <a:picLocks noChangeAspect="1"/>
          </p:cNvPicPr>
          <p:nvPr/>
        </p:nvPicPr>
        <p:blipFill>
          <a:blip r:embed="rId1"/>
          <a:stretch>
            <a:fillRect/>
          </a:stretch>
        </p:blipFill>
        <p:spPr>
          <a:xfrm>
            <a:off x="4429956" y="3653792"/>
            <a:ext cx="993734" cy="34750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0"/>
            <a:ext cx="10515600" cy="1009651"/>
          </a:xfrm>
        </p:spPr>
        <p:txBody>
          <a:bodyPr/>
          <a:lstStyle/>
          <a:p>
            <a:r>
              <a:rPr lang="zh-CN" altLang="en-US" dirty="0"/>
              <a:t>地址传递</a:t>
            </a:r>
            <a:endParaRPr lang="zh-CN" altLang="en-US" dirty="0"/>
          </a:p>
        </p:txBody>
      </p:sp>
      <p:sp>
        <p:nvSpPr>
          <p:cNvPr id="3" name="内容占位符 2"/>
          <p:cNvSpPr>
            <a:spLocks noGrp="1"/>
          </p:cNvSpPr>
          <p:nvPr>
            <p:ph idx="1"/>
          </p:nvPr>
        </p:nvSpPr>
        <p:spPr>
          <a:xfrm>
            <a:off x="838200" y="873760"/>
            <a:ext cx="10515600" cy="5445443"/>
          </a:xfrm>
        </p:spPr>
        <p:txBody>
          <a:bodyPr>
            <a:normAutofit fontScale="92500" lnSpcReduction="20000"/>
          </a:bodyPr>
          <a:lstStyle/>
          <a:p>
            <a:r>
              <a:rPr lang="zh-CN" altLang="en-US" dirty="0"/>
              <a:t>相当于建立了</a:t>
            </a:r>
            <a:r>
              <a:rPr lang="en-US" altLang="zh-CN" dirty="0"/>
              <a:t>px</a:t>
            </a:r>
            <a:r>
              <a:rPr lang="zh-CN" altLang="en-US" dirty="0"/>
              <a:t>和</a:t>
            </a:r>
            <a:r>
              <a:rPr lang="en-US" altLang="zh-CN" dirty="0" err="1"/>
              <a:t>py</a:t>
            </a:r>
            <a:r>
              <a:rPr lang="zh-CN" altLang="en-US" dirty="0"/>
              <a:t>两个指向整型的指针，其值分别为</a:t>
            </a:r>
            <a:r>
              <a:rPr lang="en-US" altLang="zh-CN" dirty="0"/>
              <a:t>a</a:t>
            </a:r>
            <a:r>
              <a:rPr lang="zh-CN" altLang="en-US" dirty="0"/>
              <a:t>和</a:t>
            </a:r>
            <a:r>
              <a:rPr lang="en-US" altLang="zh-CN" dirty="0"/>
              <a:t>b</a:t>
            </a:r>
            <a:r>
              <a:rPr lang="zh-CN" altLang="en-US" dirty="0"/>
              <a:t>的地址</a:t>
            </a:r>
            <a:endParaRPr lang="en-US" altLang="zh-CN" dirty="0"/>
          </a:p>
          <a:p>
            <a:r>
              <a:rPr lang="en-US" altLang="zh-CN" dirty="0"/>
              <a:t>Void Exchg2(int *px, int *</a:t>
            </a:r>
            <a:r>
              <a:rPr lang="en-US" altLang="zh-CN" dirty="0" err="1"/>
              <a:t>py</a:t>
            </a:r>
            <a:r>
              <a:rPr lang="en-US" altLang="zh-CN" dirty="0"/>
              <a:t>){</a:t>
            </a:r>
            <a:endParaRPr lang="en-US" altLang="zh-CN" dirty="0"/>
          </a:p>
          <a:p>
            <a:pPr marL="0" indent="0">
              <a:buNone/>
            </a:pPr>
            <a:r>
              <a:rPr lang="en-US" altLang="zh-CN" dirty="0"/>
              <a:t>int </a:t>
            </a:r>
            <a:r>
              <a:rPr lang="en-US" altLang="zh-CN" dirty="0" err="1"/>
              <a:t>tmp</a:t>
            </a:r>
            <a:r>
              <a:rPr lang="en-US" altLang="zh-CN" dirty="0"/>
              <a:t>=*px;</a:t>
            </a:r>
            <a:endParaRPr lang="en-US" altLang="zh-CN" dirty="0"/>
          </a:p>
          <a:p>
            <a:pPr marL="0" indent="0">
              <a:buNone/>
            </a:pPr>
            <a:r>
              <a:rPr lang="en-US" altLang="zh-CN" dirty="0"/>
              <a:t>*px=*</a:t>
            </a:r>
            <a:r>
              <a:rPr lang="en-US" altLang="zh-CN" dirty="0" err="1"/>
              <a:t>py</a:t>
            </a:r>
            <a:r>
              <a:rPr lang="en-US" altLang="zh-CN" dirty="0"/>
              <a:t>;  </a:t>
            </a:r>
            <a:endParaRPr lang="en-US" altLang="zh-CN" dirty="0"/>
          </a:p>
          <a:p>
            <a:pPr marL="0" indent="0">
              <a:buNone/>
            </a:pPr>
            <a:r>
              <a:rPr lang="en-US" altLang="zh-CN" dirty="0"/>
              <a:t>*</a:t>
            </a:r>
            <a:r>
              <a:rPr lang="en-US" altLang="zh-CN" dirty="0" err="1"/>
              <a:t>py</a:t>
            </a:r>
            <a:r>
              <a:rPr lang="en-US" altLang="zh-CN" dirty="0"/>
              <a:t>=</a:t>
            </a:r>
            <a:r>
              <a:rPr lang="en-US" altLang="zh-CN" dirty="0" err="1"/>
              <a:t>tmp</a:t>
            </a:r>
            <a:r>
              <a:rPr lang="en-US" altLang="zh-CN" dirty="0"/>
              <a:t>;</a:t>
            </a:r>
            <a:endParaRPr lang="en-US" altLang="zh-CN" dirty="0"/>
          </a:p>
          <a:p>
            <a:pPr marL="0" indent="0">
              <a:buNone/>
            </a:pPr>
            <a:r>
              <a:rPr lang="en-US" altLang="zh-CN" dirty="0" err="1"/>
              <a:t>printf</a:t>
            </a:r>
            <a:r>
              <a:rPr lang="en-US" altLang="zh-CN" dirty="0"/>
              <a:t>(“*px=%d,*</a:t>
            </a:r>
            <a:r>
              <a:rPr lang="en-US" altLang="zh-CN" dirty="0" err="1"/>
              <a:t>py</a:t>
            </a:r>
            <a:r>
              <a:rPr lang="en-US" altLang="zh-CN" dirty="0"/>
              <a:t>=%d/n”,*px,*</a:t>
            </a:r>
            <a:r>
              <a:rPr lang="en-US" altLang="zh-CN" dirty="0" err="1"/>
              <a:t>py</a:t>
            </a:r>
            <a:r>
              <a:rPr lang="en-US" altLang="zh-CN" dirty="0"/>
              <a:t>);</a:t>
            </a:r>
            <a:endParaRPr lang="en-US" altLang="zh-CN" dirty="0"/>
          </a:p>
          <a:p>
            <a:pPr marL="0" indent="0">
              <a:buNone/>
            </a:pPr>
            <a:r>
              <a:rPr lang="en-US" altLang="zh-CN" dirty="0"/>
              <a:t>}</a:t>
            </a:r>
            <a:endParaRPr lang="en-US" altLang="zh-CN" dirty="0"/>
          </a:p>
          <a:p>
            <a:pPr marL="0" indent="0">
              <a:buNone/>
            </a:pPr>
            <a:r>
              <a:rPr lang="en-US" altLang="zh-CN" dirty="0"/>
              <a:t>main(){</a:t>
            </a:r>
            <a:endParaRPr lang="en-US" altLang="zh-CN" dirty="0"/>
          </a:p>
          <a:p>
            <a:pPr marL="0" indent="0">
              <a:buNone/>
            </a:pPr>
            <a:r>
              <a:rPr lang="en-US" altLang="zh-CN" dirty="0"/>
              <a:t>int a=4;</a:t>
            </a:r>
            <a:endParaRPr lang="en-US" altLang="zh-CN" dirty="0"/>
          </a:p>
          <a:p>
            <a:pPr marL="0" indent="0">
              <a:buNone/>
            </a:pPr>
            <a:r>
              <a:rPr lang="en-US" altLang="zh-CN" dirty="0"/>
              <a:t>int b=6;      </a:t>
            </a:r>
            <a:endParaRPr lang="en-US" altLang="zh-CN" dirty="0"/>
          </a:p>
          <a:p>
            <a:pPr marL="0" indent="0">
              <a:buNone/>
            </a:pPr>
            <a:r>
              <a:rPr lang="en-US" altLang="zh-CN" dirty="0"/>
              <a:t>Exchg2(&amp;</a:t>
            </a:r>
            <a:r>
              <a:rPr lang="en-US" altLang="zh-CN" dirty="0" err="1"/>
              <a:t>a,&amp;b</a:t>
            </a:r>
            <a:r>
              <a:rPr lang="en-US" altLang="zh-CN" dirty="0"/>
              <a:t>);      </a:t>
            </a:r>
            <a:endParaRPr lang="en-US" altLang="zh-CN" dirty="0"/>
          </a:p>
          <a:p>
            <a:pPr marL="0" indent="0">
              <a:buNone/>
            </a:pPr>
            <a:r>
              <a:rPr lang="en-US" altLang="zh-CN" dirty="0" err="1"/>
              <a:t>Printf</a:t>
            </a:r>
            <a:r>
              <a:rPr lang="en-US" altLang="zh-CN" dirty="0"/>
              <a:t>(“a=%</a:t>
            </a:r>
            <a:r>
              <a:rPr lang="en-US" altLang="zh-CN" dirty="0" err="1"/>
              <a:t>d,b</a:t>
            </a:r>
            <a:r>
              <a:rPr lang="en-US" altLang="zh-CN" dirty="0"/>
              <a:t>=%d/n”, a, b);</a:t>
            </a:r>
            <a:endParaRPr lang="en-US" altLang="zh-CN" dirty="0"/>
          </a:p>
          <a:p>
            <a:pPr marL="0" indent="0">
              <a:buNone/>
            </a:pPr>
            <a:r>
              <a:rPr lang="en-US" altLang="zh-CN" dirty="0"/>
              <a:t>}</a:t>
            </a:r>
            <a:endParaRPr lang="en-US" altLang="zh-CN" dirty="0"/>
          </a:p>
        </p:txBody>
      </p:sp>
      <p:pic>
        <p:nvPicPr>
          <p:cNvPr id="4" name="图片 3"/>
          <p:cNvPicPr>
            <a:picLocks noChangeAspect="1"/>
          </p:cNvPicPr>
          <p:nvPr/>
        </p:nvPicPr>
        <p:blipFill>
          <a:blip r:embed="rId1"/>
          <a:stretch>
            <a:fillRect/>
          </a:stretch>
        </p:blipFill>
        <p:spPr>
          <a:xfrm>
            <a:off x="5798820" y="1009651"/>
            <a:ext cx="6261100" cy="433450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引用传递</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x</a:t>
            </a:r>
            <a:r>
              <a:rPr lang="zh-CN" altLang="en-US" dirty="0"/>
              <a:t>和</a:t>
            </a:r>
            <a:r>
              <a:rPr lang="en-US" altLang="zh-CN" dirty="0"/>
              <a:t>y</a:t>
            </a:r>
            <a:r>
              <a:rPr lang="zh-CN" altLang="en-US" dirty="0"/>
              <a:t>直接引用</a:t>
            </a:r>
            <a:r>
              <a:rPr lang="en-US" altLang="zh-CN" dirty="0"/>
              <a:t>a</a:t>
            </a:r>
            <a:r>
              <a:rPr lang="zh-CN" altLang="en-US" dirty="0"/>
              <a:t>和</a:t>
            </a:r>
            <a:r>
              <a:rPr lang="en-US" altLang="zh-CN" dirty="0"/>
              <a:t>b</a:t>
            </a:r>
            <a:r>
              <a:rPr lang="zh-CN" altLang="en-US" dirty="0"/>
              <a:t>，对</a:t>
            </a:r>
            <a:r>
              <a:rPr lang="en-US" altLang="zh-CN" dirty="0"/>
              <a:t>a</a:t>
            </a:r>
            <a:r>
              <a:rPr lang="zh-CN" altLang="en-US" dirty="0"/>
              <a:t>和</a:t>
            </a:r>
            <a:r>
              <a:rPr lang="en-US" altLang="zh-CN" dirty="0"/>
              <a:t>b</a:t>
            </a:r>
            <a:r>
              <a:rPr lang="zh-CN" altLang="en-US" dirty="0"/>
              <a:t>操作，相当于给</a:t>
            </a:r>
            <a:r>
              <a:rPr lang="en-US" altLang="zh-CN" dirty="0"/>
              <a:t>a</a:t>
            </a:r>
            <a:r>
              <a:rPr lang="zh-CN" altLang="en-US" dirty="0"/>
              <a:t>、</a:t>
            </a:r>
            <a:r>
              <a:rPr lang="en-US" altLang="zh-CN" dirty="0"/>
              <a:t>b</a:t>
            </a:r>
            <a:r>
              <a:rPr lang="zh-CN" altLang="en-US" dirty="0"/>
              <a:t>起了别名</a:t>
            </a:r>
            <a:r>
              <a:rPr lang="en-US" altLang="zh-CN" dirty="0"/>
              <a:t>x</a:t>
            </a:r>
            <a:r>
              <a:rPr lang="zh-CN" altLang="en-US" dirty="0"/>
              <a:t>、</a:t>
            </a:r>
            <a:r>
              <a:rPr lang="en-US" altLang="zh-CN" dirty="0"/>
              <a:t>y</a:t>
            </a:r>
            <a:endParaRPr lang="en-US" altLang="zh-CN" dirty="0"/>
          </a:p>
          <a:p>
            <a:r>
              <a:rPr lang="en-US" altLang="zh-CN" dirty="0"/>
              <a:t>Void Exchg2(int &amp;x, int &amp;y){   </a:t>
            </a:r>
            <a:endParaRPr lang="en-US" altLang="zh-CN" dirty="0"/>
          </a:p>
          <a:p>
            <a:r>
              <a:rPr lang="en-US" altLang="zh-CN" dirty="0"/>
              <a:t>int </a:t>
            </a:r>
            <a:r>
              <a:rPr lang="en-US" altLang="zh-CN" dirty="0" err="1"/>
              <a:t>tmp</a:t>
            </a:r>
            <a:r>
              <a:rPr lang="en-US" altLang="zh-CN" dirty="0"/>
              <a:t>=x;</a:t>
            </a:r>
            <a:endParaRPr lang="en-US" altLang="zh-CN" dirty="0"/>
          </a:p>
          <a:p>
            <a:r>
              <a:rPr lang="en-US" altLang="zh-CN" dirty="0"/>
              <a:t>x=y; </a:t>
            </a:r>
            <a:endParaRPr lang="en-US" altLang="zh-CN" dirty="0"/>
          </a:p>
          <a:p>
            <a:r>
              <a:rPr lang="en-US" altLang="zh-CN" dirty="0"/>
              <a:t>y=</a:t>
            </a:r>
            <a:r>
              <a:rPr lang="en-US" altLang="zh-CN" dirty="0" err="1"/>
              <a:t>tmp</a:t>
            </a:r>
            <a:r>
              <a:rPr lang="en-US" altLang="zh-CN" dirty="0"/>
              <a:t>;</a:t>
            </a:r>
            <a:endParaRPr lang="en-US" altLang="zh-CN" dirty="0"/>
          </a:p>
          <a:p>
            <a:r>
              <a:rPr lang="en-US" altLang="zh-CN" dirty="0" err="1"/>
              <a:t>printf</a:t>
            </a:r>
            <a:r>
              <a:rPr lang="en-US" altLang="zh-CN" dirty="0"/>
              <a:t>(“x=%</a:t>
            </a:r>
            <a:r>
              <a:rPr lang="en-US" altLang="zh-CN" dirty="0" err="1"/>
              <a:t>d,y</a:t>
            </a:r>
            <a:r>
              <a:rPr lang="en-US" altLang="zh-CN" dirty="0"/>
              <a:t>=%d\n”,</a:t>
            </a:r>
            <a:r>
              <a:rPr lang="en-US" altLang="zh-CN" dirty="0" err="1"/>
              <a:t>x,y</a:t>
            </a:r>
            <a:r>
              <a:rPr lang="en-US" altLang="zh-CN" dirty="0"/>
              <a:t>);</a:t>
            </a:r>
            <a:endParaRPr lang="en-US" altLang="zh-CN" dirty="0"/>
          </a:p>
          <a:p>
            <a:r>
              <a:rPr lang="en-US" altLang="zh-CN" dirty="0"/>
              <a:t>}</a:t>
            </a:r>
            <a:endParaRPr lang="en-US" altLang="zh-CN" dirty="0"/>
          </a:p>
          <a:p>
            <a:r>
              <a:rPr lang="en-US" altLang="zh-CN" dirty="0"/>
              <a:t>main(){</a:t>
            </a:r>
            <a:endParaRPr lang="en-US" altLang="zh-CN" dirty="0"/>
          </a:p>
          <a:p>
            <a:r>
              <a:rPr lang="en-US" altLang="zh-CN" dirty="0"/>
              <a:t>int a=4;</a:t>
            </a:r>
            <a:endParaRPr lang="en-US" altLang="zh-CN" dirty="0"/>
          </a:p>
          <a:p>
            <a:r>
              <a:rPr lang="en-US" altLang="zh-CN" dirty="0"/>
              <a:t>int b=6; </a:t>
            </a:r>
            <a:endParaRPr lang="en-US" altLang="zh-CN" dirty="0"/>
          </a:p>
          <a:p>
            <a:r>
              <a:rPr lang="en-US" altLang="zh-CN" dirty="0"/>
              <a:t>Exchg2(</a:t>
            </a:r>
            <a:r>
              <a:rPr lang="en-US" altLang="zh-CN" dirty="0" err="1"/>
              <a:t>a,b</a:t>
            </a:r>
            <a:r>
              <a:rPr lang="en-US" altLang="zh-CN" dirty="0"/>
              <a:t>);</a:t>
            </a:r>
            <a:endParaRPr lang="en-US" altLang="zh-CN" dirty="0"/>
          </a:p>
          <a:p>
            <a:r>
              <a:rPr lang="en-US" altLang="zh-CN" dirty="0" err="1"/>
              <a:t>Printf</a:t>
            </a:r>
            <a:r>
              <a:rPr lang="en-US" altLang="zh-CN" dirty="0"/>
              <a:t>(“a=%</a:t>
            </a:r>
            <a:r>
              <a:rPr lang="en-US" altLang="zh-CN" dirty="0" err="1"/>
              <a:t>d,b</a:t>
            </a:r>
            <a:r>
              <a:rPr lang="en-US" altLang="zh-CN" dirty="0"/>
              <a:t>=%d\n”, a, b);</a:t>
            </a:r>
            <a:endParaRPr lang="en-US" altLang="zh-CN" dirty="0"/>
          </a:p>
          <a:p>
            <a:r>
              <a:rPr lang="en-US" altLang="zh-CN" dirty="0"/>
              <a:t>}</a:t>
            </a:r>
            <a:endParaRPr lang="en-US" altLang="zh-CN" dirty="0"/>
          </a:p>
        </p:txBody>
      </p:sp>
      <p:pic>
        <p:nvPicPr>
          <p:cNvPr id="4" name="图片 3"/>
          <p:cNvPicPr>
            <a:picLocks noChangeAspect="1"/>
          </p:cNvPicPr>
          <p:nvPr/>
        </p:nvPicPr>
        <p:blipFill>
          <a:blip r:embed="rId1"/>
          <a:stretch>
            <a:fillRect/>
          </a:stretch>
        </p:blipFill>
        <p:spPr>
          <a:xfrm>
            <a:off x="4457700" y="2262981"/>
            <a:ext cx="6896100" cy="34766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小贴士：</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以下程序的输出结果是什么：</a:t>
            </a:r>
            <a:endParaRPr lang="en-US" altLang="zh-CN" dirty="0"/>
          </a:p>
          <a:p>
            <a:r>
              <a:rPr lang="en-US" altLang="zh-CN" dirty="0"/>
              <a:t>#</a:t>
            </a:r>
            <a:r>
              <a:rPr lang="en-US" altLang="zh-CN" dirty="0" err="1"/>
              <a:t>include"stdio.h</a:t>
            </a:r>
            <a:r>
              <a:rPr lang="en-US" altLang="zh-CN" dirty="0"/>
              <a:t>"</a:t>
            </a:r>
            <a:endParaRPr lang="en-US" altLang="zh-CN" dirty="0"/>
          </a:p>
          <a:p>
            <a:endParaRPr lang="en-US" altLang="zh-CN" dirty="0"/>
          </a:p>
          <a:p>
            <a:r>
              <a:rPr lang="en-US" altLang="zh-CN" dirty="0"/>
              <a:t>int main(){</a:t>
            </a:r>
            <a:endParaRPr lang="en-US" altLang="zh-CN" dirty="0"/>
          </a:p>
          <a:p>
            <a:r>
              <a:rPr lang="en-US" altLang="zh-CN" dirty="0"/>
              <a:t>int a=100,x=10,y=20,ok1=5,ok2=0;           </a:t>
            </a:r>
            <a:r>
              <a:rPr lang="zh-CN" altLang="en-US" dirty="0"/>
              <a:t>技巧：实在不会时把程序在电脑上敲一遍</a:t>
            </a:r>
            <a:endParaRPr lang="en-US" altLang="zh-CN" dirty="0"/>
          </a:p>
          <a:p>
            <a:r>
              <a:rPr lang="en-US" altLang="zh-CN" dirty="0"/>
              <a:t>if(x&lt;y)if(y!=10)if(!ok1)</a:t>
            </a:r>
            <a:endParaRPr lang="en-US" altLang="zh-CN" dirty="0"/>
          </a:p>
          <a:p>
            <a:r>
              <a:rPr lang="en-US" altLang="zh-CN" dirty="0"/>
              <a:t>a=1;</a:t>
            </a:r>
            <a:endParaRPr lang="en-US" altLang="zh-CN" dirty="0"/>
          </a:p>
          <a:p>
            <a:r>
              <a:rPr lang="en-US" altLang="zh-CN" dirty="0"/>
              <a:t>else if(ok2)a=10;</a:t>
            </a:r>
            <a:endParaRPr lang="en-US" altLang="zh-CN" dirty="0"/>
          </a:p>
          <a:p>
            <a:r>
              <a:rPr lang="en-US" altLang="zh-CN" dirty="0" err="1"/>
              <a:t>printf</a:t>
            </a:r>
            <a:r>
              <a:rPr lang="en-US" altLang="zh-CN" dirty="0"/>
              <a:t>(“%</a:t>
            </a:r>
            <a:r>
              <a:rPr lang="en-US" altLang="zh-CN" dirty="0" err="1"/>
              <a:t>d”,a</a:t>
            </a:r>
            <a:r>
              <a:rPr lang="en-US" altLang="zh-CN" dirty="0"/>
              <a:t>);                                               </a:t>
            </a:r>
            <a:r>
              <a:rPr lang="zh-CN" altLang="en-US" dirty="0"/>
              <a:t>答案：</a:t>
            </a:r>
            <a:r>
              <a:rPr lang="en-US" altLang="zh-CN" dirty="0"/>
              <a:t>100</a:t>
            </a:r>
            <a:endParaRPr lang="en-US" altLang="zh-CN" dirty="0"/>
          </a:p>
          <a:p>
            <a:r>
              <a:rPr lang="en-US" altLang="zh-CN" dirty="0"/>
              <a:t>	return 0;</a:t>
            </a:r>
            <a:endParaRPr lang="en-US" altLang="zh-CN" dirty="0"/>
          </a:p>
          <a:p>
            <a:r>
              <a:rPr lang="en-US" altLang="zh-CN"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6840" y="2306637"/>
            <a:ext cx="5410200" cy="1325563"/>
          </a:xfrm>
        </p:spPr>
        <p:txBody>
          <a:bodyPr>
            <a:normAutofit/>
          </a:bodyPr>
          <a:lstStyle/>
          <a:p>
            <a:r>
              <a:rPr lang="zh-CN" altLang="en-US" sz="6600" b="1" dirty="0">
                <a:ln w="22225">
                  <a:solidFill>
                    <a:schemeClr val="accent2"/>
                  </a:solidFill>
                  <a:prstDash val="solid"/>
                </a:ln>
                <a:solidFill>
                  <a:schemeClr val="accent2">
                    <a:lumMod val="40000"/>
                    <a:lumOff val="60000"/>
                  </a:schemeClr>
                </a:solidFill>
              </a:rPr>
              <a:t>谢谢收看！</a:t>
            </a:r>
            <a:endParaRPr lang="zh-CN" altLang="en-US" sz="6600" b="1" dirty="0">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203046"/>
          </a:xfrm>
        </p:spPr>
        <p:txBody>
          <a:bodyPr>
            <a:normAutofit fontScale="90000"/>
          </a:bodyPr>
          <a:lstStyle/>
          <a:p>
            <a:r>
              <a:rPr lang="zh-CN" altLang="en-US" sz="3100" dirty="0"/>
              <a:t>程序参考</a:t>
            </a:r>
            <a:r>
              <a:rPr lang="zh-CN" altLang="en-US" dirty="0"/>
              <a:t>：</a:t>
            </a:r>
            <a:endParaRPr lang="zh-CN" altLang="en-US" dirty="0"/>
          </a:p>
        </p:txBody>
      </p:sp>
      <p:pic>
        <p:nvPicPr>
          <p:cNvPr id="4" name="内容占位符 3"/>
          <p:cNvPicPr>
            <a:picLocks noGrp="1" noChangeAspect="1"/>
          </p:cNvPicPr>
          <p:nvPr>
            <p:ph idx="1"/>
          </p:nvPr>
        </p:nvPicPr>
        <p:blipFill>
          <a:blip r:embed="rId1"/>
          <a:stretch>
            <a:fillRect/>
          </a:stretch>
        </p:blipFill>
        <p:spPr>
          <a:xfrm>
            <a:off x="5007004" y="133164"/>
            <a:ext cx="7084381" cy="6862439"/>
          </a:xfrm>
          <a:prstGeom prst="rect">
            <a:avLst/>
          </a:prstGeom>
        </p:spPr>
      </p:pic>
      <p:sp>
        <p:nvSpPr>
          <p:cNvPr id="5" name="文本框 4"/>
          <p:cNvSpPr txBox="1"/>
          <p:nvPr/>
        </p:nvSpPr>
        <p:spPr>
          <a:xfrm>
            <a:off x="0" y="720234"/>
            <a:ext cx="11052699" cy="3693319"/>
          </a:xfrm>
          <a:prstGeom prst="rect">
            <a:avLst/>
          </a:prstGeom>
          <a:noFill/>
        </p:spPr>
        <p:txBody>
          <a:bodyPr wrap="square" rtlCol="0">
            <a:spAutoFit/>
          </a:bodyPr>
          <a:lstStyle/>
          <a:p>
            <a:r>
              <a:rPr lang="en-US" altLang="zh-CN" dirty="0"/>
              <a:t>#</a:t>
            </a:r>
            <a:r>
              <a:rPr lang="en-US" altLang="zh-CN" dirty="0" err="1"/>
              <a:t>include"stdio.h</a:t>
            </a:r>
            <a:r>
              <a:rPr lang="en-US" altLang="zh-CN" dirty="0"/>
              <a:t>"</a:t>
            </a:r>
            <a:endParaRPr lang="en-US" altLang="zh-CN" dirty="0"/>
          </a:p>
          <a:p>
            <a:endParaRPr lang="en-US" altLang="zh-CN" dirty="0"/>
          </a:p>
          <a:p>
            <a:r>
              <a:rPr lang="en-US" altLang="zh-CN" dirty="0"/>
              <a:t>int main(){</a:t>
            </a:r>
            <a:endParaRPr lang="en-US" altLang="zh-CN" dirty="0"/>
          </a:p>
          <a:p>
            <a:r>
              <a:rPr lang="en-US" altLang="zh-CN" dirty="0"/>
              <a:t>	int </a:t>
            </a:r>
            <a:r>
              <a:rPr lang="en-US" altLang="zh-CN" dirty="0" err="1"/>
              <a:t>a,b,c,sum</a:t>
            </a:r>
            <a:r>
              <a:rPr lang="en-US" altLang="zh-CN" dirty="0"/>
              <a:t>;</a:t>
            </a:r>
            <a:endParaRPr lang="en-US" altLang="zh-CN" dirty="0"/>
          </a:p>
          <a:p>
            <a:r>
              <a:rPr lang="en-US" altLang="zh-CN" dirty="0"/>
              <a:t>	float </a:t>
            </a:r>
            <a:r>
              <a:rPr lang="en-US" altLang="zh-CN" dirty="0" err="1"/>
              <a:t>ave</a:t>
            </a:r>
            <a:r>
              <a:rPr lang="en-US" altLang="zh-CN" dirty="0"/>
              <a:t>;</a:t>
            </a:r>
            <a:endParaRPr lang="en-US" altLang="zh-CN" dirty="0"/>
          </a:p>
          <a:p>
            <a:r>
              <a:rPr lang="en-US" altLang="zh-CN" dirty="0"/>
              <a:t>	</a:t>
            </a:r>
            <a:r>
              <a:rPr lang="en-US" altLang="zh-CN" dirty="0" err="1"/>
              <a:t>printf</a:t>
            </a:r>
            <a:r>
              <a:rPr lang="en-US" altLang="zh-CN" dirty="0"/>
              <a:t>("</a:t>
            </a:r>
            <a:r>
              <a:rPr lang="zh-CN" altLang="en-US" dirty="0"/>
              <a:t>请输入三门课成绩</a:t>
            </a:r>
            <a:r>
              <a:rPr lang="en-US" altLang="zh-CN" dirty="0"/>
              <a:t>\n");</a:t>
            </a:r>
            <a:endParaRPr lang="en-US" altLang="zh-CN" dirty="0"/>
          </a:p>
          <a:p>
            <a:r>
              <a:rPr lang="en-US" altLang="zh-CN" dirty="0"/>
              <a:t>	</a:t>
            </a:r>
            <a:r>
              <a:rPr lang="en-US" altLang="zh-CN" dirty="0" err="1"/>
              <a:t>scanf</a:t>
            </a:r>
            <a:r>
              <a:rPr lang="en-US" altLang="zh-CN" dirty="0"/>
              <a:t>("%</a:t>
            </a:r>
            <a:r>
              <a:rPr lang="en-US" altLang="zh-CN" dirty="0" err="1"/>
              <a:t>d%d%d</a:t>
            </a:r>
            <a:r>
              <a:rPr lang="en-US" altLang="zh-CN" dirty="0"/>
              <a:t>",&amp;</a:t>
            </a:r>
            <a:r>
              <a:rPr lang="en-US" altLang="zh-CN" dirty="0" err="1"/>
              <a:t>a,&amp;b,&amp;c</a:t>
            </a:r>
            <a:r>
              <a:rPr lang="en-US" altLang="zh-CN" dirty="0"/>
              <a:t>);</a:t>
            </a:r>
            <a:endParaRPr lang="en-US" altLang="zh-CN" dirty="0"/>
          </a:p>
          <a:p>
            <a:r>
              <a:rPr lang="en-US" altLang="zh-CN" dirty="0"/>
              <a:t>	sum=</a:t>
            </a:r>
            <a:r>
              <a:rPr lang="en-US" altLang="zh-CN" dirty="0" err="1"/>
              <a:t>a+b+c</a:t>
            </a:r>
            <a:r>
              <a:rPr lang="en-US" altLang="zh-CN" dirty="0"/>
              <a:t>;</a:t>
            </a:r>
            <a:endParaRPr lang="en-US" altLang="zh-CN" dirty="0"/>
          </a:p>
          <a:p>
            <a:r>
              <a:rPr lang="en-US" altLang="zh-CN" dirty="0"/>
              <a:t>	</a:t>
            </a:r>
            <a:r>
              <a:rPr lang="en-US" altLang="zh-CN" dirty="0" err="1"/>
              <a:t>ave</a:t>
            </a:r>
            <a:r>
              <a:rPr lang="en-US" altLang="zh-CN" dirty="0"/>
              <a:t>=sum/3.0;</a:t>
            </a:r>
            <a:endParaRPr lang="en-US" altLang="zh-CN" dirty="0"/>
          </a:p>
          <a:p>
            <a:r>
              <a:rPr lang="en-US" altLang="zh-CN" dirty="0"/>
              <a:t>	</a:t>
            </a:r>
            <a:r>
              <a:rPr lang="en-US" altLang="zh-CN" dirty="0" err="1"/>
              <a:t>printf</a:t>
            </a:r>
            <a:r>
              <a:rPr lang="en-US" altLang="zh-CN" dirty="0"/>
              <a:t>("sum=%d\nave=%f\n",</a:t>
            </a:r>
            <a:r>
              <a:rPr lang="en-US" altLang="zh-CN" dirty="0" err="1"/>
              <a:t>sum,ave</a:t>
            </a:r>
            <a:r>
              <a:rPr lang="en-US" altLang="zh-CN" dirty="0"/>
              <a:t>);</a:t>
            </a:r>
            <a:endParaRPr lang="en-US" altLang="zh-CN" dirty="0"/>
          </a:p>
          <a:p>
            <a:r>
              <a:rPr lang="en-US" altLang="zh-CN" dirty="0"/>
              <a:t>	</a:t>
            </a:r>
            <a:endParaRPr lang="en-US" altLang="zh-CN" dirty="0"/>
          </a:p>
          <a:p>
            <a:r>
              <a:rPr lang="en-US" altLang="zh-CN" dirty="0"/>
              <a:t>	return 0;</a:t>
            </a:r>
            <a:endParaRPr lang="en-US" altLang="zh-CN" dirty="0"/>
          </a:p>
          <a:p>
            <a:r>
              <a:rPr lang="en-US" altLang="zh-CN" dirty="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2339"/>
          </a:xfrm>
        </p:spPr>
        <p:txBody>
          <a:bodyPr>
            <a:normAutofit fontScale="90000"/>
          </a:bodyPr>
          <a:lstStyle/>
          <a:p>
            <a:r>
              <a:rPr lang="zh-CN" altLang="en-US" sz="2800" dirty="0"/>
              <a:t>输入两个整数，将其交换输出。</a:t>
            </a:r>
            <a:br>
              <a:rPr lang="en-US" altLang="zh-CN" sz="2800" dirty="0"/>
            </a:br>
            <a:br>
              <a:rPr lang="en-US" altLang="zh-CN" sz="2800" dirty="0"/>
            </a:br>
            <a:r>
              <a:rPr lang="zh-CN" altLang="en-US" sz="2800" dirty="0"/>
              <a:t>参考程序如下：</a:t>
            </a:r>
            <a:endParaRPr lang="zh-CN" altLang="en-US" sz="2800" dirty="0"/>
          </a:p>
        </p:txBody>
      </p:sp>
      <p:pic>
        <p:nvPicPr>
          <p:cNvPr id="7" name="内容占位符 6"/>
          <p:cNvPicPr>
            <a:picLocks noGrp="1" noChangeAspect="1"/>
          </p:cNvPicPr>
          <p:nvPr>
            <p:ph idx="1"/>
          </p:nvPr>
        </p:nvPicPr>
        <p:blipFill>
          <a:blip r:embed="rId1"/>
          <a:stretch>
            <a:fillRect/>
          </a:stretch>
        </p:blipFill>
        <p:spPr>
          <a:xfrm>
            <a:off x="5793817" y="746293"/>
            <a:ext cx="5949226" cy="5672261"/>
          </a:xfrm>
          <a:prstGeom prst="rect">
            <a:avLst/>
          </a:prstGeom>
        </p:spPr>
      </p:pic>
      <p:sp>
        <p:nvSpPr>
          <p:cNvPr id="8" name="文本框 7"/>
          <p:cNvSpPr txBox="1"/>
          <p:nvPr/>
        </p:nvSpPr>
        <p:spPr>
          <a:xfrm>
            <a:off x="221942" y="1367161"/>
            <a:ext cx="5273336" cy="5355312"/>
          </a:xfrm>
          <a:prstGeom prst="rect">
            <a:avLst/>
          </a:prstGeom>
          <a:noFill/>
        </p:spPr>
        <p:txBody>
          <a:bodyPr wrap="square" rtlCol="0">
            <a:spAutoFit/>
          </a:bodyPr>
          <a:lstStyle/>
          <a:p>
            <a:r>
              <a:rPr lang="en-US" altLang="zh-CN" dirty="0"/>
              <a:t>#</a:t>
            </a:r>
            <a:r>
              <a:rPr lang="en-US" altLang="zh-CN" dirty="0" err="1"/>
              <a:t>include"stdio.h</a:t>
            </a:r>
            <a:r>
              <a:rPr lang="en-US" altLang="zh-CN" dirty="0"/>
              <a:t>"</a:t>
            </a:r>
            <a:endParaRPr lang="en-US" altLang="zh-CN" dirty="0"/>
          </a:p>
          <a:p>
            <a:endParaRPr lang="en-US" altLang="zh-CN" dirty="0"/>
          </a:p>
          <a:p>
            <a:r>
              <a:rPr lang="en-US" altLang="zh-CN" dirty="0"/>
              <a:t>int main(){</a:t>
            </a:r>
            <a:endParaRPr lang="en-US" altLang="zh-CN" dirty="0"/>
          </a:p>
          <a:p>
            <a:r>
              <a:rPr lang="en-US" altLang="zh-CN" dirty="0"/>
              <a:t>	int </a:t>
            </a:r>
            <a:r>
              <a:rPr lang="en-US" altLang="zh-CN" dirty="0" err="1"/>
              <a:t>a,b,temp</a:t>
            </a:r>
            <a:r>
              <a:rPr lang="en-US" altLang="zh-CN" dirty="0"/>
              <a:t>;</a:t>
            </a:r>
            <a:endParaRPr lang="en-US" altLang="zh-CN" dirty="0"/>
          </a:p>
          <a:p>
            <a:endParaRPr lang="en-US" altLang="zh-CN" dirty="0"/>
          </a:p>
          <a:p>
            <a:r>
              <a:rPr lang="en-US" altLang="zh-CN" dirty="0"/>
              <a:t>	</a:t>
            </a:r>
            <a:r>
              <a:rPr lang="en-US" altLang="zh-CN" dirty="0" err="1"/>
              <a:t>printf</a:t>
            </a:r>
            <a:r>
              <a:rPr lang="en-US" altLang="zh-CN" dirty="0"/>
              <a:t>("</a:t>
            </a:r>
            <a:r>
              <a:rPr lang="zh-CN" altLang="en-US" dirty="0"/>
              <a:t>请输入</a:t>
            </a:r>
            <a:r>
              <a:rPr lang="en-US" altLang="zh-CN" dirty="0"/>
              <a:t>a</a:t>
            </a:r>
            <a:r>
              <a:rPr lang="zh-CN" altLang="en-US" dirty="0"/>
              <a:t>的值：</a:t>
            </a:r>
            <a:r>
              <a:rPr lang="en-US" altLang="zh-CN" dirty="0"/>
              <a:t>\</a:t>
            </a:r>
            <a:r>
              <a:rPr lang="en-US" altLang="zh-CN" dirty="0" err="1"/>
              <a:t>na</a:t>
            </a:r>
            <a:r>
              <a:rPr lang="en-US" altLang="zh-CN" dirty="0"/>
              <a:t>=");</a:t>
            </a:r>
            <a:endParaRPr lang="en-US" altLang="zh-CN" dirty="0"/>
          </a:p>
          <a:p>
            <a:r>
              <a:rPr lang="en-US" altLang="zh-CN" dirty="0"/>
              <a:t>	</a:t>
            </a:r>
            <a:r>
              <a:rPr lang="en-US" altLang="zh-CN" dirty="0" err="1"/>
              <a:t>scanf</a:t>
            </a:r>
            <a:r>
              <a:rPr lang="en-US" altLang="zh-CN" dirty="0"/>
              <a:t>("%</a:t>
            </a:r>
            <a:r>
              <a:rPr lang="en-US" altLang="zh-CN" dirty="0" err="1"/>
              <a:t>d",&amp;a</a:t>
            </a:r>
            <a:r>
              <a:rPr lang="en-US" altLang="zh-CN" dirty="0"/>
              <a:t>);</a:t>
            </a:r>
            <a:endParaRPr lang="en-US" altLang="zh-CN" dirty="0"/>
          </a:p>
          <a:p>
            <a:r>
              <a:rPr lang="en-US" altLang="zh-CN" dirty="0"/>
              <a:t>	</a:t>
            </a:r>
            <a:r>
              <a:rPr lang="en-US" altLang="zh-CN" dirty="0" err="1"/>
              <a:t>printf</a:t>
            </a:r>
            <a:r>
              <a:rPr lang="en-US" altLang="zh-CN" dirty="0"/>
              <a:t>("\n");</a:t>
            </a:r>
            <a:endParaRPr lang="en-US" altLang="zh-CN" dirty="0"/>
          </a:p>
          <a:p>
            <a:r>
              <a:rPr lang="en-US" altLang="zh-CN" dirty="0"/>
              <a:t>	</a:t>
            </a:r>
            <a:r>
              <a:rPr lang="en-US" altLang="zh-CN" dirty="0" err="1"/>
              <a:t>printf</a:t>
            </a:r>
            <a:r>
              <a:rPr lang="en-US" altLang="zh-CN" dirty="0"/>
              <a:t>("</a:t>
            </a:r>
            <a:r>
              <a:rPr lang="zh-CN" altLang="en-US" dirty="0"/>
              <a:t>请输入</a:t>
            </a:r>
            <a:r>
              <a:rPr lang="en-US" altLang="zh-CN" dirty="0"/>
              <a:t>b</a:t>
            </a:r>
            <a:r>
              <a:rPr lang="zh-CN" altLang="en-US" dirty="0"/>
              <a:t>的值：</a:t>
            </a:r>
            <a:r>
              <a:rPr lang="en-US" altLang="zh-CN" dirty="0"/>
              <a:t>\</a:t>
            </a:r>
            <a:r>
              <a:rPr lang="en-US" altLang="zh-CN" dirty="0" err="1"/>
              <a:t>nb</a:t>
            </a:r>
            <a:r>
              <a:rPr lang="en-US" altLang="zh-CN" dirty="0"/>
              <a:t>=");</a:t>
            </a:r>
            <a:endParaRPr lang="en-US" altLang="zh-CN" dirty="0"/>
          </a:p>
          <a:p>
            <a:r>
              <a:rPr lang="en-US" altLang="zh-CN" dirty="0"/>
              <a:t>	</a:t>
            </a:r>
            <a:r>
              <a:rPr lang="en-US" altLang="zh-CN" dirty="0" err="1"/>
              <a:t>scanf</a:t>
            </a:r>
            <a:r>
              <a:rPr lang="en-US" altLang="zh-CN" dirty="0"/>
              <a:t>("%</a:t>
            </a:r>
            <a:r>
              <a:rPr lang="en-US" altLang="zh-CN" dirty="0" err="1"/>
              <a:t>d",&amp;b</a:t>
            </a:r>
            <a:r>
              <a:rPr lang="en-US" altLang="zh-CN" dirty="0"/>
              <a:t>);</a:t>
            </a:r>
            <a:endParaRPr lang="en-US" altLang="zh-CN" dirty="0"/>
          </a:p>
          <a:p>
            <a:r>
              <a:rPr lang="en-US" altLang="zh-CN" dirty="0"/>
              <a:t>	</a:t>
            </a:r>
            <a:r>
              <a:rPr lang="en-US" altLang="zh-CN" dirty="0" err="1"/>
              <a:t>printf</a:t>
            </a:r>
            <a:r>
              <a:rPr lang="en-US" altLang="zh-CN" dirty="0"/>
              <a:t>("\n");</a:t>
            </a:r>
            <a:endParaRPr lang="en-US" altLang="zh-CN" dirty="0"/>
          </a:p>
          <a:p>
            <a:r>
              <a:rPr lang="en-US" altLang="zh-CN" dirty="0"/>
              <a:t>	</a:t>
            </a:r>
            <a:r>
              <a:rPr lang="en-US" altLang="zh-CN" dirty="0">
                <a:solidFill>
                  <a:srgbClr val="FF0000"/>
                </a:solidFill>
              </a:rPr>
              <a:t>temp=a;</a:t>
            </a:r>
            <a:endParaRPr lang="en-US" altLang="zh-CN" dirty="0">
              <a:solidFill>
                <a:srgbClr val="FF0000"/>
              </a:solidFill>
            </a:endParaRPr>
          </a:p>
          <a:p>
            <a:r>
              <a:rPr lang="en-US" altLang="zh-CN" dirty="0">
                <a:solidFill>
                  <a:srgbClr val="FF0000"/>
                </a:solidFill>
              </a:rPr>
              <a:t>	a=b;</a:t>
            </a:r>
            <a:endParaRPr lang="en-US" altLang="zh-CN" dirty="0">
              <a:solidFill>
                <a:srgbClr val="FF0000"/>
              </a:solidFill>
            </a:endParaRPr>
          </a:p>
          <a:p>
            <a:r>
              <a:rPr lang="en-US" altLang="zh-CN" dirty="0">
                <a:solidFill>
                  <a:srgbClr val="FF0000"/>
                </a:solidFill>
              </a:rPr>
              <a:t>	b=temp;</a:t>
            </a:r>
            <a:endParaRPr lang="en-US" altLang="zh-CN" dirty="0">
              <a:solidFill>
                <a:srgbClr val="FF0000"/>
              </a:solidFill>
            </a:endParaRPr>
          </a:p>
          <a:p>
            <a:r>
              <a:rPr lang="en-US" altLang="zh-CN" dirty="0"/>
              <a:t>	</a:t>
            </a:r>
            <a:r>
              <a:rPr lang="en-US" altLang="zh-CN" dirty="0" err="1"/>
              <a:t>printf</a:t>
            </a:r>
            <a:r>
              <a:rPr lang="en-US" altLang="zh-CN" dirty="0"/>
              <a:t>("</a:t>
            </a:r>
            <a:r>
              <a:rPr lang="zh-CN" altLang="en-US" dirty="0"/>
              <a:t>转换后的数值为：</a:t>
            </a:r>
            <a:r>
              <a:rPr lang="en-US" altLang="zh-CN" dirty="0"/>
              <a:t>\n");</a:t>
            </a:r>
            <a:endParaRPr lang="en-US" altLang="zh-CN" dirty="0"/>
          </a:p>
          <a:p>
            <a:r>
              <a:rPr lang="en-US" altLang="zh-CN" dirty="0"/>
              <a:t>	</a:t>
            </a:r>
            <a:r>
              <a:rPr lang="en-US" altLang="zh-CN" dirty="0" err="1"/>
              <a:t>printf</a:t>
            </a:r>
            <a:r>
              <a:rPr lang="en-US" altLang="zh-CN" dirty="0"/>
              <a:t>("a=%d\</a:t>
            </a:r>
            <a:r>
              <a:rPr lang="en-US" altLang="zh-CN" dirty="0" err="1"/>
              <a:t>nb</a:t>
            </a:r>
            <a:r>
              <a:rPr lang="en-US" altLang="zh-CN" dirty="0"/>
              <a:t>=%d\n",</a:t>
            </a:r>
            <a:r>
              <a:rPr lang="en-US" altLang="zh-CN" dirty="0" err="1"/>
              <a:t>a,b</a:t>
            </a:r>
            <a:r>
              <a:rPr lang="en-US" altLang="zh-CN" dirty="0"/>
              <a:t>);</a:t>
            </a:r>
            <a:endParaRPr lang="en-US" altLang="zh-CN" dirty="0"/>
          </a:p>
          <a:p>
            <a:r>
              <a:rPr lang="en-US" altLang="zh-CN" dirty="0"/>
              <a:t>	</a:t>
            </a:r>
            <a:endParaRPr lang="en-US" altLang="zh-CN" dirty="0"/>
          </a:p>
          <a:p>
            <a:r>
              <a:rPr lang="en-US" altLang="zh-CN" dirty="0"/>
              <a:t>	return 0;</a:t>
            </a:r>
            <a:endParaRPr lang="en-US" altLang="zh-CN" dirty="0"/>
          </a:p>
          <a:p>
            <a:r>
              <a:rPr lang="en-US" altLang="zh-CN"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选择结构：</a:t>
            </a:r>
            <a:endParaRPr lang="zh-CN" altLang="en-US" dirty="0"/>
          </a:p>
        </p:txBody>
      </p:sp>
      <p:sp>
        <p:nvSpPr>
          <p:cNvPr id="3" name="内容占位符 2"/>
          <p:cNvSpPr>
            <a:spLocks noGrp="1"/>
          </p:cNvSpPr>
          <p:nvPr>
            <p:ph idx="1"/>
          </p:nvPr>
        </p:nvSpPr>
        <p:spPr/>
        <p:txBody>
          <a:bodyPr/>
          <a:lstStyle/>
          <a:p>
            <a:r>
              <a:rPr lang="zh-CN" altLang="en-US" dirty="0"/>
              <a:t>主要考</a:t>
            </a:r>
            <a:r>
              <a:rPr lang="en-US" altLang="zh-CN" dirty="0"/>
              <a:t>if</a:t>
            </a:r>
            <a:r>
              <a:rPr lang="zh-CN" altLang="en-US" dirty="0"/>
              <a:t>选择</a:t>
            </a:r>
            <a:endParaRPr lang="en-US" altLang="zh-CN" dirty="0"/>
          </a:p>
          <a:p>
            <a:r>
              <a:rPr lang="zh-CN" altLang="en-US" dirty="0"/>
              <a:t>分段函数题目最为常见：</a:t>
            </a:r>
            <a:endParaRPr lang="en-US" altLang="zh-CN" dirty="0"/>
          </a:p>
          <a:p>
            <a:r>
              <a:rPr lang="zh-CN" altLang="en-US" dirty="0"/>
              <a:t>例题：</a:t>
            </a:r>
            <a:endParaRPr lang="en-US" altLang="zh-CN" dirty="0"/>
          </a:p>
          <a:p>
            <a:r>
              <a:rPr lang="zh-CN" altLang="en-US" dirty="0"/>
              <a:t>输入一个整数</a:t>
            </a:r>
            <a:r>
              <a:rPr lang="en-US" altLang="zh-CN" dirty="0"/>
              <a:t>x</a:t>
            </a:r>
            <a:r>
              <a:rPr lang="zh-CN" altLang="en-US" dirty="0"/>
              <a:t>，并按照一下规则进行输出</a:t>
            </a:r>
            <a:r>
              <a:rPr lang="en-US" altLang="zh-CN" dirty="0"/>
              <a:t>y</a:t>
            </a:r>
            <a:r>
              <a:rPr lang="zh-CN" altLang="en-US" dirty="0"/>
              <a:t>的值</a:t>
            </a:r>
            <a:endParaRPr lang="en-US" altLang="zh-CN" dirty="0"/>
          </a:p>
          <a:p>
            <a:r>
              <a:rPr lang="en-US" altLang="zh-CN" dirty="0"/>
              <a:t>           1   </a:t>
            </a:r>
            <a:r>
              <a:rPr lang="zh-CN" altLang="en-US" dirty="0"/>
              <a:t>（</a:t>
            </a:r>
            <a:r>
              <a:rPr lang="en-US" altLang="zh-CN" dirty="0"/>
              <a:t>x&lt;0)</a:t>
            </a:r>
            <a:endParaRPr lang="en-US" altLang="zh-CN" dirty="0"/>
          </a:p>
          <a:p>
            <a:r>
              <a:rPr lang="en-US" altLang="zh-CN" dirty="0"/>
              <a:t>Y=       2     (x=0)</a:t>
            </a:r>
            <a:endParaRPr lang="en-US" altLang="zh-CN" dirty="0"/>
          </a:p>
          <a:p>
            <a:r>
              <a:rPr lang="en-US" altLang="zh-CN" dirty="0"/>
              <a:t>           -1    (x&gt;0)</a:t>
            </a:r>
            <a:endParaRPr lang="en-US" altLang="zh-CN" dirty="0"/>
          </a:p>
          <a:p>
            <a:endParaRPr lang="en-US" altLang="zh-CN" dirty="0"/>
          </a:p>
        </p:txBody>
      </p:sp>
      <p:sp>
        <p:nvSpPr>
          <p:cNvPr id="4" name="左大括号 3"/>
          <p:cNvSpPr/>
          <p:nvPr/>
        </p:nvSpPr>
        <p:spPr>
          <a:xfrm>
            <a:off x="1704513" y="4030462"/>
            <a:ext cx="195308" cy="122511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程序参考：</a:t>
            </a:r>
            <a:endParaRPr lang="zh-CN" altLang="en-US" dirty="0"/>
          </a:p>
        </p:txBody>
      </p:sp>
      <p:sp>
        <p:nvSpPr>
          <p:cNvPr id="3" name="内容占位符 2"/>
          <p:cNvSpPr>
            <a:spLocks noGrp="1"/>
          </p:cNvSpPr>
          <p:nvPr>
            <p:ph idx="1"/>
          </p:nvPr>
        </p:nvSpPr>
        <p:spPr>
          <a:xfrm>
            <a:off x="838200" y="1322773"/>
            <a:ext cx="10515600" cy="4854190"/>
          </a:xfrm>
        </p:spPr>
        <p:txBody>
          <a:bodyPr>
            <a:normAutofit fontScale="62500" lnSpcReduction="20000"/>
          </a:bodyPr>
          <a:lstStyle/>
          <a:p>
            <a:r>
              <a:rPr lang="en-US" altLang="zh-CN" dirty="0"/>
              <a:t>#</a:t>
            </a:r>
            <a:r>
              <a:rPr lang="en-US" altLang="zh-CN" dirty="0" err="1"/>
              <a:t>include"stdio.h</a:t>
            </a:r>
            <a:r>
              <a:rPr lang="en-US" altLang="zh-CN" dirty="0"/>
              <a:t>"</a:t>
            </a:r>
            <a:endParaRPr lang="en-US" altLang="zh-CN" dirty="0"/>
          </a:p>
          <a:p>
            <a:r>
              <a:rPr lang="en-US" altLang="zh-CN" dirty="0"/>
              <a:t>int main(){</a:t>
            </a:r>
            <a:endParaRPr lang="en-US" altLang="zh-CN" dirty="0"/>
          </a:p>
          <a:p>
            <a:r>
              <a:rPr lang="en-US" altLang="zh-CN" dirty="0"/>
              <a:t>int </a:t>
            </a:r>
            <a:r>
              <a:rPr lang="en-US" altLang="zh-CN" dirty="0" err="1"/>
              <a:t>x,y</a:t>
            </a:r>
            <a:r>
              <a:rPr lang="en-US" altLang="zh-CN" dirty="0"/>
              <a:t>;</a:t>
            </a:r>
            <a:endParaRPr lang="en-US" altLang="zh-CN" dirty="0"/>
          </a:p>
          <a:p>
            <a:r>
              <a:rPr lang="en-US" altLang="zh-CN" dirty="0" err="1"/>
              <a:t>printf</a:t>
            </a:r>
            <a:r>
              <a:rPr lang="en-US" altLang="zh-CN" dirty="0"/>
              <a:t>("</a:t>
            </a:r>
            <a:r>
              <a:rPr lang="zh-CN" altLang="en-US" dirty="0"/>
              <a:t>请输入</a:t>
            </a:r>
            <a:r>
              <a:rPr lang="en-US" altLang="zh-CN" dirty="0"/>
              <a:t>x</a:t>
            </a:r>
            <a:r>
              <a:rPr lang="zh-CN" altLang="en-US" dirty="0"/>
              <a:t>的值</a:t>
            </a:r>
            <a:r>
              <a:rPr lang="en-US" altLang="zh-CN" dirty="0"/>
              <a:t>\n");</a:t>
            </a:r>
            <a:endParaRPr lang="en-US" altLang="zh-CN" dirty="0"/>
          </a:p>
          <a:p>
            <a:r>
              <a:rPr lang="en-US" altLang="zh-CN" dirty="0" err="1"/>
              <a:t>printf</a:t>
            </a:r>
            <a:r>
              <a:rPr lang="en-US" altLang="zh-CN" dirty="0"/>
              <a:t>("x=");</a:t>
            </a:r>
            <a:endParaRPr lang="en-US" altLang="zh-CN" dirty="0"/>
          </a:p>
          <a:p>
            <a:r>
              <a:rPr lang="en-US" altLang="zh-CN" dirty="0" err="1"/>
              <a:t>scanf</a:t>
            </a:r>
            <a:r>
              <a:rPr lang="en-US" altLang="zh-CN" dirty="0"/>
              <a:t>("%</a:t>
            </a:r>
            <a:r>
              <a:rPr lang="en-US" altLang="zh-CN" dirty="0" err="1"/>
              <a:t>d",&amp;x</a:t>
            </a:r>
            <a:r>
              <a:rPr lang="en-US" altLang="zh-CN" dirty="0"/>
              <a:t>);</a:t>
            </a:r>
            <a:endParaRPr lang="en-US" altLang="zh-CN" dirty="0"/>
          </a:p>
          <a:p>
            <a:r>
              <a:rPr lang="en-US" altLang="zh-CN" dirty="0"/>
              <a:t>if(x!=0){</a:t>
            </a:r>
            <a:endParaRPr lang="en-US" altLang="zh-CN" dirty="0"/>
          </a:p>
          <a:p>
            <a:r>
              <a:rPr lang="en-US" altLang="zh-CN" dirty="0"/>
              <a:t>     if(x&gt;0)y=-1;</a:t>
            </a:r>
            <a:endParaRPr lang="en-US" altLang="zh-CN" dirty="0"/>
          </a:p>
          <a:p>
            <a:r>
              <a:rPr lang="en-US" altLang="zh-CN" dirty="0"/>
              <a:t>     else if(x&lt;0)y=1;</a:t>
            </a:r>
            <a:endParaRPr lang="en-US" altLang="zh-CN" dirty="0"/>
          </a:p>
          <a:p>
            <a:r>
              <a:rPr lang="en-US" altLang="zh-CN" dirty="0"/>
              <a:t>}</a:t>
            </a:r>
            <a:endParaRPr lang="en-US" altLang="zh-CN" dirty="0"/>
          </a:p>
          <a:p>
            <a:r>
              <a:rPr lang="en-US" altLang="zh-CN" dirty="0"/>
              <a:t>else y=2;</a:t>
            </a:r>
            <a:endParaRPr lang="en-US" altLang="zh-CN" dirty="0"/>
          </a:p>
          <a:p>
            <a:r>
              <a:rPr lang="en-US" altLang="zh-CN" dirty="0" err="1"/>
              <a:t>printf</a:t>
            </a:r>
            <a:r>
              <a:rPr lang="en-US" altLang="zh-CN" dirty="0"/>
              <a:t>("\n");</a:t>
            </a:r>
            <a:endParaRPr lang="en-US" altLang="zh-CN" dirty="0"/>
          </a:p>
          <a:p>
            <a:r>
              <a:rPr lang="en-US" altLang="zh-CN" dirty="0" err="1"/>
              <a:t>printf</a:t>
            </a:r>
            <a:r>
              <a:rPr lang="en-US" altLang="zh-CN" dirty="0"/>
              <a:t>("Y=%</a:t>
            </a:r>
            <a:r>
              <a:rPr lang="en-US" altLang="zh-CN" dirty="0" err="1"/>
              <a:t>d",y</a:t>
            </a:r>
            <a:r>
              <a:rPr lang="en-US" altLang="zh-CN" dirty="0"/>
              <a:t>);</a:t>
            </a:r>
            <a:endParaRPr lang="en-US" altLang="zh-CN" dirty="0"/>
          </a:p>
          <a:p>
            <a:r>
              <a:rPr lang="en-US" altLang="zh-CN" dirty="0"/>
              <a:t>	return 0;</a:t>
            </a:r>
            <a:endParaRPr lang="en-US" altLang="zh-CN" dirty="0"/>
          </a:p>
          <a:p>
            <a:r>
              <a:rPr lang="en-US"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循环结构：</a:t>
            </a:r>
            <a:endParaRPr lang="zh-CN" altLang="en-US" dirty="0"/>
          </a:p>
        </p:txBody>
      </p:sp>
      <p:pic>
        <p:nvPicPr>
          <p:cNvPr id="4" name="内容占位符 3"/>
          <p:cNvPicPr>
            <a:picLocks noGrp="1" noChangeAspect="1"/>
          </p:cNvPicPr>
          <p:nvPr>
            <p:ph idx="1"/>
          </p:nvPr>
        </p:nvPicPr>
        <p:blipFill>
          <a:blip r:embed="rId1"/>
          <a:stretch>
            <a:fillRect/>
          </a:stretch>
        </p:blipFill>
        <p:spPr>
          <a:xfrm>
            <a:off x="4973736" y="365124"/>
            <a:ext cx="6660846" cy="5233035"/>
          </a:xfrm>
          <a:prstGeom prst="rect">
            <a:avLst/>
          </a:prstGeom>
        </p:spPr>
      </p:pic>
      <p:sp>
        <p:nvSpPr>
          <p:cNvPr id="5" name="文本框 4"/>
          <p:cNvSpPr txBox="1"/>
          <p:nvPr/>
        </p:nvSpPr>
        <p:spPr>
          <a:xfrm>
            <a:off x="375920" y="1838960"/>
            <a:ext cx="4297680" cy="4431983"/>
          </a:xfrm>
          <a:prstGeom prst="rect">
            <a:avLst/>
          </a:prstGeom>
          <a:noFill/>
        </p:spPr>
        <p:txBody>
          <a:bodyPr wrap="square" rtlCol="0">
            <a:spAutoFit/>
          </a:bodyPr>
          <a:lstStyle/>
          <a:p>
            <a:r>
              <a:rPr lang="zh-CN" altLang="en-US" sz="2400" dirty="0"/>
              <a:t>打印九九乘法表：</a:t>
            </a:r>
            <a:endParaRPr lang="en-US" altLang="zh-CN" sz="2400" dirty="0"/>
          </a:p>
          <a:p>
            <a:r>
              <a:rPr lang="en-US" altLang="zh-CN" sz="2400" dirty="0"/>
              <a:t>#</a:t>
            </a:r>
            <a:r>
              <a:rPr lang="en-US" altLang="zh-CN" sz="2400" dirty="0" err="1"/>
              <a:t>include"stdio.h</a:t>
            </a:r>
            <a:r>
              <a:rPr lang="en-US" altLang="zh-CN" sz="2400" dirty="0"/>
              <a:t>"</a:t>
            </a:r>
            <a:endParaRPr lang="en-US" altLang="zh-CN" sz="2400" dirty="0"/>
          </a:p>
          <a:p>
            <a:r>
              <a:rPr lang="en-US" altLang="zh-CN" sz="2400" dirty="0"/>
              <a:t>int main(){</a:t>
            </a:r>
            <a:endParaRPr lang="en-US" altLang="zh-CN" sz="2400" dirty="0"/>
          </a:p>
          <a:p>
            <a:r>
              <a:rPr lang="en-US" altLang="zh-CN" sz="2400" dirty="0"/>
              <a:t>int </a:t>
            </a:r>
            <a:r>
              <a:rPr lang="en-US" altLang="zh-CN" sz="2400" dirty="0" err="1"/>
              <a:t>i,j</a:t>
            </a:r>
            <a:r>
              <a:rPr lang="en-US" altLang="zh-CN" sz="2400" dirty="0"/>
              <a:t>;</a:t>
            </a:r>
            <a:endParaRPr lang="en-US" altLang="zh-CN" sz="2400" dirty="0"/>
          </a:p>
          <a:p>
            <a:r>
              <a:rPr lang="en-US" altLang="zh-CN" sz="2400" dirty="0"/>
              <a:t>for(</a:t>
            </a:r>
            <a:r>
              <a:rPr lang="en-US" altLang="zh-CN" sz="2400" dirty="0" err="1"/>
              <a:t>i</a:t>
            </a:r>
            <a:r>
              <a:rPr lang="en-US" altLang="zh-CN" sz="2400" dirty="0"/>
              <a:t>=1;i&lt;=9;i++) {</a:t>
            </a:r>
            <a:endParaRPr lang="en-US" altLang="zh-CN" sz="2400" dirty="0"/>
          </a:p>
          <a:p>
            <a:r>
              <a:rPr lang="en-US" altLang="zh-CN" sz="2400" dirty="0"/>
              <a:t>for(j=1;j&lt;=</a:t>
            </a:r>
            <a:r>
              <a:rPr lang="en-US" altLang="zh-CN" sz="2400" dirty="0" err="1"/>
              <a:t>i;j</a:t>
            </a:r>
            <a:r>
              <a:rPr lang="en-US" altLang="zh-CN" sz="2400" dirty="0"/>
              <a:t>++)</a:t>
            </a:r>
            <a:endParaRPr lang="en-US" altLang="zh-CN" sz="2400" dirty="0"/>
          </a:p>
          <a:p>
            <a:r>
              <a:rPr lang="en-US" altLang="zh-CN" sz="2400" dirty="0" err="1"/>
              <a:t>printf</a:t>
            </a:r>
            <a:r>
              <a:rPr lang="en-US" altLang="zh-CN" sz="2400" dirty="0"/>
              <a:t>("%d*%d=%d ",</a:t>
            </a:r>
            <a:r>
              <a:rPr lang="en-US" altLang="zh-CN" sz="2400" dirty="0" err="1"/>
              <a:t>i,j,j</a:t>
            </a:r>
            <a:r>
              <a:rPr lang="en-US" altLang="zh-CN" sz="2400" dirty="0"/>
              <a:t>*j);</a:t>
            </a:r>
            <a:endParaRPr lang="en-US" altLang="zh-CN" sz="2400" dirty="0"/>
          </a:p>
          <a:p>
            <a:r>
              <a:rPr lang="en-US" altLang="zh-CN" sz="2400" dirty="0" err="1"/>
              <a:t>printf</a:t>
            </a:r>
            <a:r>
              <a:rPr lang="en-US" altLang="zh-CN" sz="2400" dirty="0"/>
              <a:t>("\n");</a:t>
            </a:r>
            <a:endParaRPr lang="en-US" altLang="zh-CN" sz="2400" dirty="0"/>
          </a:p>
          <a:p>
            <a:r>
              <a:rPr lang="en-US" altLang="zh-CN" sz="2400" dirty="0"/>
              <a:t> }</a:t>
            </a:r>
            <a:endParaRPr lang="en-US" altLang="zh-CN" sz="2400" dirty="0"/>
          </a:p>
          <a:p>
            <a:r>
              <a:rPr lang="en-US" altLang="zh-CN" sz="2400" dirty="0"/>
              <a:t> return 0; </a:t>
            </a:r>
            <a:endParaRPr lang="en-US" altLang="zh-CN" sz="2400" dirty="0"/>
          </a:p>
          <a:p>
            <a:r>
              <a:rPr lang="en-US" altLang="zh-CN" sz="2400" dirty="0"/>
              <a:t>}</a:t>
            </a:r>
            <a:endParaRPr lang="en-US" altLang="zh-CN" sz="2400"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endParaRPr lang="zh-CN" altLang="en-US" dirty="0"/>
          </a:p>
        </p:txBody>
      </p:sp>
      <p:sp>
        <p:nvSpPr>
          <p:cNvPr id="3" name="内容占位符 2"/>
          <p:cNvSpPr>
            <a:spLocks noGrp="1"/>
          </p:cNvSpPr>
          <p:nvPr>
            <p:ph idx="1"/>
          </p:nvPr>
        </p:nvSpPr>
        <p:spPr/>
        <p:txBody>
          <a:bodyPr/>
          <a:lstStyle/>
          <a:p>
            <a:pPr marL="0" indent="0">
              <a:buNone/>
            </a:pPr>
            <a:r>
              <a:rPr lang="en-US" altLang="zh-CN" dirty="0"/>
              <a:t>  1</a:t>
            </a:r>
            <a:r>
              <a:rPr lang="zh-CN" altLang="en-US" dirty="0"/>
              <a:t>、一维数组</a:t>
            </a:r>
            <a:endParaRPr lang="en-US" altLang="zh-CN" dirty="0"/>
          </a:p>
          <a:p>
            <a:pPr marL="0" indent="0">
              <a:buNone/>
            </a:pPr>
            <a:r>
              <a:rPr lang="en-US" altLang="zh-CN" dirty="0"/>
              <a:t>  2</a:t>
            </a:r>
            <a:r>
              <a:rPr lang="zh-CN" altLang="en-US" dirty="0"/>
              <a:t>、二维数组</a:t>
            </a:r>
            <a:endParaRPr lang="en-US" altLang="zh-CN" dirty="0"/>
          </a:p>
          <a:p>
            <a:pPr marL="0" indent="0">
              <a:buNone/>
            </a:pPr>
            <a:r>
              <a:rPr lang="en-US" altLang="zh-CN" dirty="0"/>
              <a:t>  3</a:t>
            </a:r>
            <a:r>
              <a:rPr lang="zh-CN" altLang="en-US" dirty="0"/>
              <a:t>、字符型数组</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290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Courier New</vt:lpstr>
      <vt:lpstr>等线</vt:lpstr>
      <vt:lpstr>等线 Light</vt:lpstr>
      <vt:lpstr>Calibri</vt:lpstr>
      <vt:lpstr>Office 主题​​</vt:lpstr>
      <vt:lpstr>PowerPoint 演示文稿</vt:lpstr>
      <vt:lpstr>顺序结构：</vt:lpstr>
      <vt:lpstr>从键盘输入学生的三门课成绩，求总成绩和平均成绩。</vt:lpstr>
      <vt:lpstr>程序参考：</vt:lpstr>
      <vt:lpstr>输入两个整数，将其交换输出。  参考程序如下：</vt:lpstr>
      <vt:lpstr>选择结构：</vt:lpstr>
      <vt:lpstr>程序参考：</vt:lpstr>
      <vt:lpstr>循环结构：</vt:lpstr>
      <vt:lpstr>数组：</vt:lpstr>
      <vt:lpstr>一维数组</vt:lpstr>
      <vt:lpstr>一维数组 </vt:lpstr>
      <vt:lpstr>二维数组</vt:lpstr>
      <vt:lpstr>二维数组</vt:lpstr>
      <vt:lpstr>字符数组</vt:lpstr>
      <vt:lpstr>字符数组——处理字符串</vt:lpstr>
      <vt:lpstr>字符数组</vt:lpstr>
      <vt:lpstr>答案：</vt:lpstr>
      <vt:lpstr>指针</vt:lpstr>
      <vt:lpstr>指针：</vt:lpstr>
      <vt:lpstr>指针：</vt:lpstr>
      <vt:lpstr>指针：</vt:lpstr>
      <vt:lpstr>指针：</vt:lpstr>
      <vt:lpstr>指针</vt:lpstr>
      <vt:lpstr>指针：</vt:lpstr>
      <vt:lpstr>函数</vt:lpstr>
      <vt:lpstr>函数</vt:lpstr>
      <vt:lpstr>函数调用</vt:lpstr>
      <vt:lpstr>函数调用</vt:lpstr>
      <vt:lpstr>值传递</vt:lpstr>
      <vt:lpstr>地址传递</vt:lpstr>
      <vt:lpstr>引用传递</vt:lpstr>
      <vt:lpstr>小贴士：</vt:lpstr>
      <vt:lpstr>谢谢收看！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haoxuan li</dc:creator>
  <cp:lastModifiedBy>iPhone</cp:lastModifiedBy>
  <cp:revision>44</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2052-9.6.0</vt:lpwstr>
  </property>
</Properties>
</file>