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57" r:id="rId7"/>
    <p:sldId id="258" r:id="rId8"/>
    <p:sldId id="260" r:id="rId9"/>
    <p:sldId id="259" r:id="rId10"/>
    <p:sldId id="266" r:id="rId11"/>
    <p:sldId id="262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72" r:id="rId23"/>
    <p:sldId id="281" r:id="rId24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5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2019/6/3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94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构造方法，</a:t>
            </a:r>
            <a:r>
              <a:rPr lang="en-US" altLang="zh-CN" dirty="0"/>
              <a:t>this</a:t>
            </a:r>
            <a:r>
              <a:rPr lang="zh-CN" altLang="en-US" dirty="0"/>
              <a:t>关键字的常用环境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41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75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332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12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关键字用于实例方法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501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200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7" y="2292099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9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892" indent="0" algn="ctr" rtl="0">
              <a:buNone/>
              <a:defRPr sz="1500"/>
            </a:lvl2pPr>
            <a:lvl3pPr marL="685783" indent="0" algn="ctr" rtl="0">
              <a:buNone/>
              <a:defRPr sz="1350"/>
            </a:lvl3pPr>
            <a:lvl4pPr marL="1028675" indent="0" algn="ctr" rtl="0">
              <a:buNone/>
              <a:defRPr sz="1200"/>
            </a:lvl4pPr>
            <a:lvl5pPr marL="1371566" indent="0" algn="ctr" rtl="0">
              <a:buNone/>
              <a:defRPr sz="1200"/>
            </a:lvl5pPr>
            <a:lvl6pPr marL="1714457" indent="0" algn="ctr" rtl="0">
              <a:buNone/>
              <a:defRPr sz="1200"/>
            </a:lvl6pPr>
            <a:lvl7pPr marL="2057348" indent="0" algn="ctr" rtl="0">
              <a:buNone/>
              <a:defRPr sz="1200"/>
            </a:lvl7pPr>
            <a:lvl8pPr marL="2400240" indent="0" algn="ctr" rtl="0">
              <a:buNone/>
              <a:defRPr sz="1200"/>
            </a:lvl8pPr>
            <a:lvl9pPr marL="2743132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 algn="l" rtl="0">
              <a:buNone/>
              <a:defRPr sz="2100"/>
            </a:lvl2pPr>
            <a:lvl3pPr marL="685783" indent="0" algn="l" rtl="0">
              <a:buNone/>
              <a:defRPr sz="1800"/>
            </a:lvl3pPr>
            <a:lvl4pPr marL="1028675" indent="0" algn="l" rtl="0">
              <a:buNone/>
              <a:defRPr sz="1500"/>
            </a:lvl4pPr>
            <a:lvl5pPr marL="1371566" indent="0" algn="l" rtl="0">
              <a:buNone/>
              <a:defRPr sz="1500"/>
            </a:lvl5pPr>
            <a:lvl6pPr marL="1714457" indent="0" algn="l" rtl="0">
              <a:buNone/>
              <a:defRPr sz="1500"/>
            </a:lvl6pPr>
            <a:lvl7pPr marL="2057348" indent="0" algn="l" rtl="0">
              <a:buNone/>
              <a:defRPr sz="1500"/>
            </a:lvl7pPr>
            <a:lvl8pPr marL="2400240" indent="0" algn="l" rtl="0">
              <a:buNone/>
              <a:defRPr sz="1500"/>
            </a:lvl8pPr>
            <a:lvl9pPr marL="2743132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 algn="l" rtl="0">
              <a:buNone/>
              <a:defRPr sz="1050"/>
            </a:lvl2pPr>
            <a:lvl3pPr marL="685783" indent="0" algn="l" rtl="0">
              <a:buNone/>
              <a:defRPr sz="900"/>
            </a:lvl3pPr>
            <a:lvl4pPr marL="1028675" indent="0" algn="l" rtl="0">
              <a:buNone/>
              <a:defRPr sz="750"/>
            </a:lvl4pPr>
            <a:lvl5pPr marL="1371566" indent="0" algn="l" rtl="0">
              <a:buNone/>
              <a:defRPr sz="750"/>
            </a:lvl5pPr>
            <a:lvl6pPr marL="1714457" indent="0" algn="l" rtl="0">
              <a:buNone/>
              <a:defRPr sz="750"/>
            </a:lvl6pPr>
            <a:lvl7pPr marL="2057348" indent="0" algn="l" rtl="0">
              <a:buNone/>
              <a:defRPr sz="750"/>
            </a:lvl7pPr>
            <a:lvl8pPr marL="2400240" indent="0" algn="l" rtl="0">
              <a:buNone/>
              <a:defRPr sz="750"/>
            </a:lvl8pPr>
            <a:lvl9pPr marL="2743132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2019/6/3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6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5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5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9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9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 algn="ctr" rtl="0">
              <a:buNone/>
              <a:defRPr sz="1500"/>
            </a:lvl2pPr>
            <a:lvl3pPr marL="685783" indent="0" algn="ctr" rtl="0">
              <a:buNone/>
              <a:defRPr sz="1350"/>
            </a:lvl3pPr>
            <a:lvl4pPr marL="1028675" indent="0" algn="ctr" rtl="0">
              <a:buNone/>
              <a:defRPr sz="1200"/>
            </a:lvl4pPr>
            <a:lvl5pPr marL="1371566" indent="0" algn="ctr" rtl="0">
              <a:buNone/>
              <a:defRPr sz="1200"/>
            </a:lvl5pPr>
            <a:lvl6pPr marL="1714457" indent="0" algn="ctr" rtl="0">
              <a:buNone/>
              <a:defRPr sz="1200"/>
            </a:lvl6pPr>
            <a:lvl7pPr marL="2057348" indent="0" algn="ctr" rtl="0">
              <a:buNone/>
              <a:defRPr sz="1200"/>
            </a:lvl7pPr>
            <a:lvl8pPr marL="2400240" indent="0" algn="ctr" rtl="0">
              <a:buNone/>
              <a:defRPr sz="1200"/>
            </a:lvl8pPr>
            <a:lvl9pPr marL="2743132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800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2019/6/3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3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 algn="l" rtl="0">
              <a:buNone/>
              <a:defRPr sz="1500" b="1"/>
            </a:lvl2pPr>
            <a:lvl3pPr marL="685783" indent="0" algn="l" rtl="0">
              <a:buNone/>
              <a:defRPr sz="1350" b="1"/>
            </a:lvl3pPr>
            <a:lvl4pPr marL="1028675" indent="0" algn="l" rtl="0">
              <a:buNone/>
              <a:defRPr sz="1200" b="1"/>
            </a:lvl4pPr>
            <a:lvl5pPr marL="1371566" indent="0" algn="l" rtl="0">
              <a:buNone/>
              <a:defRPr sz="1200" b="1"/>
            </a:lvl5pPr>
            <a:lvl6pPr marL="1714457" indent="0" algn="l" rtl="0">
              <a:buNone/>
              <a:defRPr sz="1200" b="1"/>
            </a:lvl6pPr>
            <a:lvl7pPr marL="2057348" indent="0" algn="l" rtl="0">
              <a:buNone/>
              <a:defRPr sz="1200" b="1"/>
            </a:lvl7pPr>
            <a:lvl8pPr marL="2400240" indent="0" algn="l" rtl="0">
              <a:buNone/>
              <a:defRPr sz="1200" b="1"/>
            </a:lvl8pPr>
            <a:lvl9pPr marL="2743132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3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2" indent="0" algn="l" rtl="0">
              <a:buNone/>
              <a:defRPr sz="1500" b="1"/>
            </a:lvl2pPr>
            <a:lvl3pPr marL="685783" indent="0" algn="l" rtl="0">
              <a:buNone/>
              <a:defRPr sz="1350" b="1"/>
            </a:lvl3pPr>
            <a:lvl4pPr marL="1028675" indent="0" algn="l" rtl="0">
              <a:buNone/>
              <a:defRPr sz="1200" b="1"/>
            </a:lvl4pPr>
            <a:lvl5pPr marL="1371566" indent="0" algn="l" rtl="0">
              <a:buNone/>
              <a:defRPr sz="1200" b="1"/>
            </a:lvl5pPr>
            <a:lvl6pPr marL="1714457" indent="0" algn="l" rtl="0">
              <a:buNone/>
              <a:defRPr sz="1200" b="1"/>
            </a:lvl6pPr>
            <a:lvl7pPr marL="2057348" indent="0" algn="l" rtl="0">
              <a:buNone/>
              <a:defRPr sz="1200" b="1"/>
            </a:lvl7pPr>
            <a:lvl8pPr marL="2400240" indent="0" algn="l" rtl="0">
              <a:buNone/>
              <a:defRPr sz="1200" b="1"/>
            </a:lvl8pPr>
            <a:lvl9pPr marL="2743132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892" indent="0" algn="l" rtl="0">
              <a:buNone/>
              <a:defRPr sz="1050"/>
            </a:lvl2pPr>
            <a:lvl3pPr marL="685783" indent="0" algn="l" rtl="0">
              <a:buNone/>
              <a:defRPr sz="900"/>
            </a:lvl3pPr>
            <a:lvl4pPr marL="1028675" indent="0" algn="l" rtl="0">
              <a:buNone/>
              <a:defRPr sz="750"/>
            </a:lvl4pPr>
            <a:lvl5pPr marL="1371566" indent="0" algn="l" rtl="0">
              <a:buNone/>
              <a:defRPr sz="750"/>
            </a:lvl5pPr>
            <a:lvl6pPr marL="1714457" indent="0" algn="l" rtl="0">
              <a:buNone/>
              <a:defRPr sz="750"/>
            </a:lvl6pPr>
            <a:lvl7pPr marL="2057348" indent="0" algn="l" rtl="0">
              <a:buNone/>
              <a:defRPr sz="750"/>
            </a:lvl7pPr>
            <a:lvl8pPr marL="2400240" indent="0" algn="l" rtl="0">
              <a:buNone/>
              <a:defRPr sz="750"/>
            </a:lvl8pPr>
            <a:lvl9pPr marL="2743132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2019/6/3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7" y="6356356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2019/6/3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6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6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nysmith.iteye.com/blog/14363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6" y="2576322"/>
            <a:ext cx="4300538" cy="1664768"/>
          </a:xfrm>
        </p:spPr>
        <p:txBody>
          <a:bodyPr rtlCol="0" anchor="ctr"/>
          <a:lstStyle/>
          <a:p>
            <a:r>
              <a:rPr lang="en-US" altLang="zh-CN" dirty="0"/>
              <a:t>Java——</a:t>
            </a:r>
            <a:r>
              <a:rPr lang="zh-CN" altLang="en-US" dirty="0"/>
              <a:t>继承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lvl="6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6"/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信管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1704 </a:t>
            </a:r>
          </a:p>
          <a:p>
            <a:pPr lvl="6"/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黄玉洁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855E3B-8A47-4D23-954A-4809FC571091}"/>
              </a:ext>
            </a:extLst>
          </p:cNvPr>
          <p:cNvSpPr txBox="1"/>
          <p:nvPr/>
        </p:nvSpPr>
        <p:spPr>
          <a:xfrm>
            <a:off x="2319051" y="214466"/>
            <a:ext cx="24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求识学苑期末小课堂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BC0126-279F-4927-BF1B-1FA4979458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5" y="80825"/>
            <a:ext cx="826265" cy="8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CF21-20A9-4E60-A888-D608C0B6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2CF8-AEA5-4BD1-9B10-F8AE6C37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456660"/>
            <a:ext cx="7486650" cy="4715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⑤</a:t>
            </a:r>
            <a:r>
              <a:rPr lang="zh-CN" altLang="en-US" sz="2400" dirty="0"/>
              <a:t>重写</a:t>
            </a:r>
            <a:r>
              <a:rPr lang="en-US" altLang="zh-CN" sz="2400" dirty="0"/>
              <a:t>(Override)</a:t>
            </a:r>
            <a:r>
              <a:rPr lang="zh-CN" altLang="en-US" sz="2400" dirty="0"/>
              <a:t>与重载</a:t>
            </a:r>
            <a:r>
              <a:rPr lang="en-US" altLang="zh-CN" sz="2400" dirty="0"/>
              <a:t>(Overload)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000" dirty="0"/>
              <a:t>⑴</a:t>
            </a:r>
            <a:r>
              <a:rPr lang="zh-CN" altLang="en-US" sz="2000" dirty="0"/>
              <a:t>重写</a:t>
            </a:r>
            <a:r>
              <a:rPr lang="en-US" altLang="zh-CN" sz="2000" dirty="0"/>
              <a:t>(Override)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1800" dirty="0"/>
              <a:t>子类对父类的允许访问的方法的实现过程进行重新编写</a:t>
            </a:r>
            <a:r>
              <a:rPr lang="en-US" altLang="zh-CN" sz="1800" dirty="0"/>
              <a:t>, </a:t>
            </a:r>
            <a:r>
              <a:rPr lang="zh-CN" altLang="en-US" sz="1800" dirty="0"/>
              <a:t>返回值和形参都不能改变。</a:t>
            </a:r>
            <a:r>
              <a:rPr lang="zh-CN" altLang="en-US" sz="1800" b="1" dirty="0"/>
              <a:t>即外壳不变，核心重写！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	 </a:t>
            </a:r>
            <a:r>
              <a:rPr lang="en-US" altLang="zh-CN" sz="2000" dirty="0"/>
              <a:t>⑵</a:t>
            </a:r>
            <a:r>
              <a:rPr lang="zh-CN" altLang="en-US" sz="2000" dirty="0"/>
              <a:t>重载</a:t>
            </a:r>
            <a:r>
              <a:rPr lang="en-US" altLang="zh-CN" sz="2000" dirty="0"/>
              <a:t>(Overload)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1800" dirty="0"/>
              <a:t>在一个类里面，方法名字相同，而参数不同。返回类型可以相同也可以不同。每个重载的方法（或者构造函数）都必须有一个</a:t>
            </a:r>
            <a:r>
              <a:rPr lang="zh-CN" altLang="en-US" sz="1800" b="1" dirty="0"/>
              <a:t>独一无二</a:t>
            </a:r>
            <a:r>
              <a:rPr lang="zh-CN" altLang="en-US" sz="1800" dirty="0"/>
              <a:t>的</a:t>
            </a:r>
            <a:r>
              <a:rPr lang="zh-CN" altLang="en-US" sz="1800" b="1" dirty="0"/>
              <a:t>参数类型列表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37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BEED-DBC8-4F66-8C11-75944974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1A2AC-28B3-48D7-81D2-D679B9C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⑴重写</a:t>
            </a:r>
            <a:r>
              <a:rPr lang="en-US" altLang="zh-CN" sz="2000" dirty="0"/>
              <a:t>(Override)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810BA-A498-4EB7-9F15-17F12424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19" y="2105025"/>
            <a:ext cx="5438775" cy="4067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3CF8DA-D63F-4B19-9863-2F752459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95" y="5257800"/>
            <a:ext cx="1572179" cy="8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986F9-D6CC-4A85-9006-F9F74938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3E971-181C-4BF3-920F-EE8D7E2E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73162"/>
            <a:ext cx="7486650" cy="49990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514843"/>
                </a:solidFill>
              </a:rPr>
              <a:t>⑵</a:t>
            </a:r>
            <a:r>
              <a:rPr lang="zh-CN" altLang="en-US" sz="2000" dirty="0">
                <a:solidFill>
                  <a:srgbClr val="514843"/>
                </a:solidFill>
              </a:rPr>
              <a:t>重载</a:t>
            </a:r>
            <a:r>
              <a:rPr lang="en-US" altLang="zh-CN" sz="2000" dirty="0">
                <a:solidFill>
                  <a:srgbClr val="514843"/>
                </a:solidFill>
              </a:rPr>
              <a:t>(Overload)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43759-156E-4481-8A4B-EF79DA45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78" y="1590675"/>
            <a:ext cx="5362575" cy="5267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8C4CAD-7F22-4F55-B12B-2BE1FE25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88" y="4444409"/>
            <a:ext cx="1591386" cy="17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5C38-DA76-4F85-804B-7265D71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280A-E87F-48FE-BEA0-9BA0DBA8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000" dirty="0">
                <a:solidFill>
                  <a:srgbClr val="514843"/>
                </a:solidFill>
              </a:rPr>
              <a:t>重写</a:t>
            </a:r>
            <a:r>
              <a:rPr lang="en-US" altLang="zh-CN" sz="2000" dirty="0">
                <a:solidFill>
                  <a:srgbClr val="514843"/>
                </a:solidFill>
              </a:rPr>
              <a:t>(Override)</a:t>
            </a:r>
            <a:r>
              <a:rPr lang="zh-CN" altLang="en-US" sz="2000" dirty="0">
                <a:solidFill>
                  <a:srgbClr val="514843"/>
                </a:solidFill>
              </a:rPr>
              <a:t>与重载</a:t>
            </a:r>
            <a:r>
              <a:rPr lang="en-US" altLang="zh-CN" sz="2000" dirty="0">
                <a:solidFill>
                  <a:srgbClr val="514843"/>
                </a:solidFill>
              </a:rPr>
              <a:t>(Overload)</a:t>
            </a:r>
            <a:r>
              <a:rPr lang="zh-CN" altLang="en-US" sz="2000" dirty="0">
                <a:solidFill>
                  <a:srgbClr val="514843"/>
                </a:solidFill>
              </a:rPr>
              <a:t>对比</a:t>
            </a:r>
            <a:endParaRPr lang="en-US" altLang="zh-CN" sz="2000" dirty="0">
              <a:solidFill>
                <a:srgbClr val="514843"/>
              </a:solidFill>
            </a:endParaRPr>
          </a:p>
          <a:p>
            <a:pPr marL="0" lvl="0" indent="0">
              <a:buNone/>
            </a:pPr>
            <a:endParaRPr lang="en-US" altLang="zh-CN" sz="2000" dirty="0">
              <a:solidFill>
                <a:srgbClr val="514843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FE41AF-3123-4CA3-BCB9-395229CB4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07" y="2433637"/>
            <a:ext cx="6953250" cy="2905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898861-5EEE-4021-9FA9-12BBB7F8C877}"/>
              </a:ext>
            </a:extLst>
          </p:cNvPr>
          <p:cNvSpPr txBox="1"/>
          <p:nvPr/>
        </p:nvSpPr>
        <p:spPr>
          <a:xfrm>
            <a:off x="5879805" y="5338762"/>
            <a:ext cx="193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（图片来源：菜鸟教程）</a:t>
            </a:r>
          </a:p>
        </p:txBody>
      </p:sp>
    </p:spTree>
    <p:extLst>
      <p:ext uri="{BB962C8B-B14F-4D97-AF65-F5344CB8AC3E}">
        <p14:creationId xmlns:p14="http://schemas.microsoft.com/office/powerpoint/2010/main" val="39220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2004E-8345-4D5B-AB7D-14A4BCEA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7240-51E0-4C3C-945C-96721A99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392865"/>
            <a:ext cx="7486650" cy="4779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⑥上转型对象</a:t>
            </a:r>
            <a:r>
              <a:rPr lang="en-US" altLang="zh-CN" sz="1800" dirty="0"/>
              <a:t>——</a:t>
            </a:r>
            <a:r>
              <a:rPr lang="zh-CN" altLang="en-US" sz="1800" dirty="0"/>
              <a:t>父类声明子类的对象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A3C34-C332-48AF-9A3A-80BC2564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2" y="1727836"/>
            <a:ext cx="4352925" cy="2714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6BF42C-0045-41C3-B0D1-B9F4701C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79" y="4550093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C0A3-9E99-462C-8D37-CE0FD0AC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07154-2F66-42EF-B640-6A3128D4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456493"/>
            <a:ext cx="7486650" cy="4572000"/>
          </a:xfr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zh-CN" altLang="en-US" dirty="0"/>
              <a:t>运行结果：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原因：上转型对象不能操作子类</a:t>
            </a:r>
            <a:r>
              <a:rPr lang="zh-CN" altLang="en-US" b="1" dirty="0"/>
              <a:t>新增的变量和方法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115E6-FDE8-40B9-85D8-A1464B85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7" y="1962039"/>
            <a:ext cx="7258050" cy="8286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0BBBC0-180E-460A-AC2C-E04A80CA2F93}"/>
              </a:ext>
            </a:extLst>
          </p:cNvPr>
          <p:cNvSpPr/>
          <p:nvPr/>
        </p:nvSpPr>
        <p:spPr>
          <a:xfrm>
            <a:off x="1408480" y="4117290"/>
            <a:ext cx="1775638" cy="42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上转型对象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E77AF-21B4-4112-988A-34C55CFA9CBB}"/>
              </a:ext>
            </a:extLst>
          </p:cNvPr>
          <p:cNvSpPr/>
          <p:nvPr/>
        </p:nvSpPr>
        <p:spPr>
          <a:xfrm>
            <a:off x="1828133" y="4710839"/>
            <a:ext cx="914400" cy="42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6253F-6EFB-46C6-A4AC-FB8CE211F5CA}"/>
              </a:ext>
            </a:extLst>
          </p:cNvPr>
          <p:cNvSpPr/>
          <p:nvPr/>
        </p:nvSpPr>
        <p:spPr>
          <a:xfrm>
            <a:off x="4678326" y="3529676"/>
            <a:ext cx="2498651" cy="42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隐藏的变量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A35F7E-6589-4301-AE14-C8E3FB6D5EC3}"/>
              </a:ext>
            </a:extLst>
          </p:cNvPr>
          <p:cNvSpPr/>
          <p:nvPr/>
        </p:nvSpPr>
        <p:spPr>
          <a:xfrm>
            <a:off x="4678325" y="4111975"/>
            <a:ext cx="2498651" cy="42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继承的变量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B1F5C9-D4E1-4DCD-9543-861F83F993DF}"/>
              </a:ext>
            </a:extLst>
          </p:cNvPr>
          <p:cNvSpPr/>
          <p:nvPr/>
        </p:nvSpPr>
        <p:spPr>
          <a:xfrm>
            <a:off x="4678326" y="4694275"/>
            <a:ext cx="2498651" cy="42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新增的变量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283145-7A68-4B47-885A-4D8994D01CA7}"/>
              </a:ext>
            </a:extLst>
          </p:cNvPr>
          <p:cNvSpPr/>
          <p:nvPr/>
        </p:nvSpPr>
        <p:spPr>
          <a:xfrm>
            <a:off x="4678324" y="5242851"/>
            <a:ext cx="2498651" cy="42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继承或重写的方法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6EA663-012F-4631-A1DF-C598AEF21418}"/>
              </a:ext>
            </a:extLst>
          </p:cNvPr>
          <p:cNvSpPr/>
          <p:nvPr/>
        </p:nvSpPr>
        <p:spPr>
          <a:xfrm>
            <a:off x="4678323" y="5791427"/>
            <a:ext cx="2498651" cy="41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新增的方法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CED6F5-0763-48EE-96DB-815F56CC521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184118" y="3742494"/>
            <a:ext cx="1494208" cy="58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B5421BE-F413-433B-A982-8B66AA60038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184118" y="4324793"/>
            <a:ext cx="1494207" cy="2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D135874-56A4-4B9E-845F-D7F7FB11759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184118" y="4327450"/>
            <a:ext cx="1494206" cy="1125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4EC5E6-F455-47F4-B4C0-11998803811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742533" y="4316148"/>
            <a:ext cx="1924824" cy="60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E4EA37-D0BE-4B1D-923A-4C9DA5D3D32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742533" y="4904435"/>
            <a:ext cx="1935793" cy="16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5A78E3A-0B42-491C-AF10-F8F1ACFF650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742533" y="4920999"/>
            <a:ext cx="1935791" cy="53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503C77F-4A85-4C10-8401-7D64F24A363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42533" y="4904435"/>
            <a:ext cx="1935790" cy="1093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4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A756-51D2-4760-869E-2D1EE5F3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537BE-C8A0-482A-A6E5-51F1608D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456660"/>
            <a:ext cx="2063381" cy="47155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⑦封装（</a:t>
            </a:r>
            <a:r>
              <a:rPr lang="en-US" altLang="zh-CN" sz="1600" dirty="0"/>
              <a:t>Encapsulation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作用：防止该类的代码和数据被外部类定义的代码随机访问。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	   </a:t>
            </a:r>
            <a:r>
              <a:rPr lang="zh-CN" altLang="en-US" sz="1800" dirty="0"/>
              <a:t>例：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16C23-94FF-4C6C-84CA-839ED579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99" y="1456659"/>
            <a:ext cx="4601350" cy="49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344C0-511E-40C1-9EB2-A0DCB9F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Ⅱ.</a:t>
            </a:r>
            <a:r>
              <a:rPr lang="zh-CN" altLang="en-US" sz="2400" dirty="0"/>
              <a:t>包</a:t>
            </a:r>
            <a:r>
              <a:rPr lang="en-US" altLang="zh-CN" sz="2400" dirty="0"/>
              <a:t>(package)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A5A1C-671E-49CF-99ED-F15CDC9D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1893260" cy="1096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代码保存结构</a:t>
            </a:r>
            <a:endParaRPr lang="en-US" altLang="zh-CN" sz="1800" dirty="0"/>
          </a:p>
          <a:p>
            <a:pPr lvl="1"/>
            <a:r>
              <a:rPr lang="en-US" altLang="zh-CN" sz="2000" dirty="0"/>
              <a:t>package</a:t>
            </a:r>
          </a:p>
          <a:p>
            <a:pPr lvl="2"/>
            <a:r>
              <a:rPr lang="en-US" altLang="zh-CN" sz="1600" dirty="0"/>
              <a:t>class</a:t>
            </a:r>
          </a:p>
          <a:p>
            <a:pPr lvl="2"/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B4CDFE-2625-40B6-81F2-6C1E08D1400D}"/>
              </a:ext>
            </a:extLst>
          </p:cNvPr>
          <p:cNvSpPr txBox="1"/>
          <p:nvPr/>
        </p:nvSpPr>
        <p:spPr>
          <a:xfrm>
            <a:off x="828675" y="3351850"/>
            <a:ext cx="4582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写</a:t>
            </a:r>
            <a:r>
              <a:rPr lang="en-US" altLang="zh-CN" dirty="0"/>
              <a:t>java</a:t>
            </a:r>
            <a:r>
              <a:rPr lang="zh-CN" altLang="en-US" dirty="0"/>
              <a:t>，目录结构</a:t>
            </a:r>
            <a:endParaRPr lang="en-US" altLang="zh-CN" dirty="0"/>
          </a:p>
          <a:p>
            <a:r>
              <a:rPr lang="en-US" altLang="zh-CN" dirty="0"/>
              <a:t>Java project</a:t>
            </a:r>
          </a:p>
          <a:p>
            <a:r>
              <a:rPr lang="en-US" altLang="zh-CN" dirty="0"/>
              <a:t>  JRE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    package</a:t>
            </a:r>
          </a:p>
          <a:p>
            <a:r>
              <a:rPr lang="en-US" altLang="zh-CN" dirty="0"/>
              <a:t>     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A1646D-EB1A-4329-8103-37447EC8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06" y="1993603"/>
            <a:ext cx="3086102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6471-47DD-48F9-BA2E-B28B3305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Ⅱ.</a:t>
            </a:r>
            <a:r>
              <a:rPr lang="zh-CN" altLang="en-US" sz="2400" dirty="0">
                <a:solidFill>
                  <a:srgbClr val="514843"/>
                </a:solidFill>
              </a:rPr>
              <a:t>包</a:t>
            </a:r>
            <a:r>
              <a:rPr lang="en-US" altLang="zh-CN" sz="2400" dirty="0">
                <a:solidFill>
                  <a:srgbClr val="514843"/>
                </a:solidFill>
              </a:rPr>
              <a:t>(package)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F7041-1652-4AE6-9A54-7522A64F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import 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pPr marL="342891" lvl="1" indent="0">
              <a:buNone/>
            </a:pPr>
            <a:r>
              <a:rPr lang="zh-CN" altLang="en-US" sz="1500" dirty="0"/>
              <a:t>最常用类库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 err="1"/>
              <a:t>java.lang</a:t>
            </a:r>
            <a:r>
              <a:rPr lang="en-US" altLang="zh-CN" sz="1500" dirty="0"/>
              <a:t>  : </a:t>
            </a:r>
            <a:r>
              <a:rPr lang="zh-CN" altLang="en-US" sz="1500" dirty="0"/>
              <a:t>基本语言类型。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/>
              <a:t>java.io :  </a:t>
            </a:r>
            <a:r>
              <a:rPr lang="zh-CN" altLang="en-US" sz="1500" dirty="0"/>
              <a:t>输入输出类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 err="1"/>
              <a:t>java.util</a:t>
            </a:r>
            <a:r>
              <a:rPr lang="en-US" altLang="zh-CN" sz="1500" dirty="0"/>
              <a:t> :  </a:t>
            </a:r>
            <a:r>
              <a:rPr lang="zh-CN" altLang="en-US" sz="1500" dirty="0"/>
              <a:t>实用类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 err="1"/>
              <a:t>java.math</a:t>
            </a:r>
            <a:r>
              <a:rPr lang="en-US" altLang="zh-CN" sz="1500" dirty="0"/>
              <a:t> :  </a:t>
            </a:r>
            <a:r>
              <a:rPr lang="zh-CN" altLang="en-US" sz="1500" dirty="0"/>
              <a:t>数学运算</a:t>
            </a:r>
            <a:r>
              <a:rPr lang="en-US" altLang="zh-CN" sz="1500" dirty="0"/>
              <a:t>,</a:t>
            </a:r>
            <a:r>
              <a:rPr lang="zh-CN" altLang="en-US" sz="1500" dirty="0"/>
              <a:t>如 </a:t>
            </a:r>
            <a:r>
              <a:rPr lang="en-US" altLang="zh-CN" sz="1500" dirty="0"/>
              <a:t>sqrt()</a:t>
            </a:r>
            <a:r>
              <a:rPr lang="zh-CN" altLang="en-US" sz="1500" dirty="0"/>
              <a:t>，</a:t>
            </a:r>
            <a:r>
              <a:rPr lang="en-US" altLang="zh-CN" sz="1500" dirty="0"/>
              <a:t>max(), min()</a:t>
            </a:r>
          </a:p>
          <a:p>
            <a:pPr marL="342891" lvl="1" indent="0">
              <a:buNone/>
            </a:pPr>
            <a:endParaRPr lang="en-US" altLang="zh-CN" sz="1500" dirty="0"/>
          </a:p>
          <a:p>
            <a:pPr marL="342891" lvl="1" indent="0">
              <a:buNone/>
            </a:pPr>
            <a:r>
              <a:rPr lang="zh-CN" altLang="en-US" sz="1500" dirty="0"/>
              <a:t>引入一个包的全部类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/>
              <a:t> import </a:t>
            </a:r>
            <a:r>
              <a:rPr lang="en-US" altLang="zh-CN" sz="1500" dirty="0" err="1"/>
              <a:t>java.util</a:t>
            </a:r>
            <a:r>
              <a:rPr lang="en-US" altLang="zh-CN" sz="1500" dirty="0"/>
              <a:t>.*;   //  </a:t>
            </a:r>
            <a:r>
              <a:rPr lang="zh-CN" altLang="en-US" sz="1500" dirty="0"/>
              <a:t>*是通配符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zh-CN" altLang="en-US" sz="1500" dirty="0"/>
              <a:t>引入其中的一个类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/>
              <a:t>Import </a:t>
            </a:r>
            <a:r>
              <a:rPr lang="en-US" altLang="zh-CN" sz="1500" dirty="0" err="1"/>
              <a:t>java.util.Date</a:t>
            </a:r>
            <a:r>
              <a:rPr lang="en-US" altLang="zh-CN" sz="1500" dirty="0"/>
              <a:t>;</a:t>
            </a:r>
          </a:p>
          <a:p>
            <a:pPr marL="342891" lvl="1" indent="0">
              <a:buNone/>
            </a:pPr>
            <a:endParaRPr lang="en-US" altLang="zh-CN" sz="1500" dirty="0"/>
          </a:p>
          <a:p>
            <a:pPr marL="342891" lvl="1" indent="0">
              <a:buNone/>
            </a:pPr>
            <a:r>
              <a:rPr lang="zh-CN" altLang="en-US" sz="1500" dirty="0"/>
              <a:t>引入自定义类</a:t>
            </a:r>
            <a:endParaRPr lang="en-US" altLang="zh-CN" sz="1500" dirty="0"/>
          </a:p>
          <a:p>
            <a:pPr marL="342891" lvl="1" indent="0">
              <a:buNone/>
            </a:pPr>
            <a:r>
              <a:rPr lang="en-US" altLang="zh-CN" sz="1500" dirty="0"/>
              <a:t>Import </a:t>
            </a:r>
            <a:r>
              <a:rPr lang="zh-CN" altLang="en-US" sz="1500" dirty="0"/>
              <a:t>包名</a:t>
            </a:r>
            <a:r>
              <a:rPr lang="en-US" altLang="zh-CN" sz="1500" dirty="0"/>
              <a:t>.</a:t>
            </a:r>
            <a:r>
              <a:rPr lang="zh-CN" altLang="en-US" sz="1500" dirty="0"/>
              <a:t>类名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8801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64BE-924F-4CF9-9CE1-3B52E00A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8A81A-3069-47B5-8AD3-9DCE1752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38" y="1600200"/>
            <a:ext cx="7486650" cy="45720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[1]</a:t>
            </a:r>
            <a:r>
              <a:rPr lang="zh-CN" altLang="en-US" dirty="0"/>
              <a:t>耿祥义，张跃平．</a:t>
            </a:r>
            <a:r>
              <a:rPr lang="en-US" altLang="zh-CN" dirty="0"/>
              <a:t>Java 2</a:t>
            </a:r>
            <a:r>
              <a:rPr lang="zh-CN" altLang="en-US" dirty="0"/>
              <a:t>实用教程．</a:t>
            </a:r>
            <a:r>
              <a:rPr lang="en-US" altLang="zh-CN" dirty="0"/>
              <a:t>5</a:t>
            </a:r>
            <a:r>
              <a:rPr lang="zh-CN" altLang="en-US" dirty="0"/>
              <a:t>版．北京：清华大学出版社．</a:t>
            </a:r>
            <a:r>
              <a:rPr lang="en-US" altLang="zh-CN" dirty="0"/>
              <a:t>2017</a:t>
            </a:r>
            <a:r>
              <a:rPr lang="zh-CN" altLang="en-US" dirty="0"/>
              <a:t>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[2] https://www.runoob.com/java/java-tutorial.html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u="sng" dirty="0">
                <a:hlinkClick r:id="rId2"/>
              </a:rPr>
              <a:t>https://tonysmith.iteye.com/blog/1436395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0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F664-ED1E-4B66-B165-16F9CE4D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8" y="2723103"/>
            <a:ext cx="2738488" cy="126609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主要内容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EFECF-E7E5-4EA2-8F46-4FB21664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7166" y="2292099"/>
            <a:ext cx="5094513" cy="3175255"/>
          </a:xfrm>
        </p:spPr>
        <p:txBody>
          <a:bodyPr/>
          <a:lstStyle/>
          <a:p>
            <a:endParaRPr lang="en-US" altLang="zh-CN" sz="3200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sz="3200" b="1" dirty="0"/>
              <a:t>继承</a:t>
            </a:r>
            <a:endParaRPr lang="en-US" altLang="zh-CN" sz="3200" b="1" dirty="0"/>
          </a:p>
          <a:p>
            <a:pPr marL="400050" indent="-400050">
              <a:buFont typeface="+mj-lt"/>
              <a:buAutoNum type="romanUcPeriod"/>
            </a:pPr>
            <a:endParaRPr lang="en-US" altLang="zh-CN" sz="3600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sz="3200" dirty="0"/>
              <a:t>包</a:t>
            </a:r>
            <a:r>
              <a:rPr lang="en-US" altLang="zh-CN" sz="3200" dirty="0"/>
              <a:t>(package)</a:t>
            </a:r>
            <a:endParaRPr lang="zh-CN" altLang="en-US" sz="3200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5B41BBD-F56E-483E-8810-43CF8599D8F9}"/>
              </a:ext>
            </a:extLst>
          </p:cNvPr>
          <p:cNvSpPr/>
          <p:nvPr/>
        </p:nvSpPr>
        <p:spPr>
          <a:xfrm>
            <a:off x="3064747" y="2930487"/>
            <a:ext cx="372516" cy="1058709"/>
          </a:xfrm>
          <a:prstGeom prst="leftBrace">
            <a:avLst>
              <a:gd name="adj1" fmla="val 0"/>
              <a:gd name="adj2" fmla="val 47063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D995-FEF9-4CCE-AD17-E5104A77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509284"/>
            <a:ext cx="7486650" cy="3662916"/>
          </a:xfrm>
        </p:spPr>
        <p:txBody>
          <a:bodyPr/>
          <a:lstStyle/>
          <a:p>
            <a:r>
              <a:rPr lang="zh-CN" altLang="en-US" dirty="0"/>
              <a:t>求识学苑公众号：</a:t>
            </a:r>
            <a:r>
              <a:rPr lang="en-US" altLang="zh-CN" dirty="0"/>
              <a:t> </a:t>
            </a:r>
            <a:r>
              <a:rPr lang="zh-CN" altLang="en-US" dirty="0"/>
              <a:t>                    信息部答疑群：                     也可以加我微信：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FEA0C1-92AA-4353-94C2-D6EAB88F7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7" y="2945219"/>
            <a:ext cx="2444015" cy="24508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385DE6-A072-4642-B3E3-45EDDB7D220D}"/>
              </a:ext>
            </a:extLst>
          </p:cNvPr>
          <p:cNvSpPr txBox="1"/>
          <p:nvPr/>
        </p:nvSpPr>
        <p:spPr>
          <a:xfrm>
            <a:off x="828675" y="1600200"/>
            <a:ext cx="61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如果您还有什么问题，可以通过以下方式联系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5CAC4F-829B-4B7C-9DD3-52DBC4E53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49" y="2945219"/>
            <a:ext cx="2450804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2400" dirty="0"/>
              <a:t>Ⅰ.</a:t>
            </a:r>
            <a:r>
              <a:rPr lang="zh-CN" altLang="en-US" sz="2400" b="1" dirty="0"/>
              <a:t>继承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	①</a:t>
            </a:r>
            <a:r>
              <a:rPr lang="zh-CN" altLang="en-US" sz="2400" dirty="0"/>
              <a:t>类与对象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类：含变量及方法（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）的用来创建对象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的模板，包含一类事物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的属性和行为。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对象：类的实例化，类的具体方法和行为都通过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对象实现。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2400" dirty="0"/>
              <a:t>Ⅰ.</a:t>
            </a:r>
            <a:r>
              <a:rPr lang="zh-CN" altLang="en-US" sz="2400" b="1" dirty="0"/>
              <a:t>继承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B05E7-CE93-4336-97A8-BCE6718D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例：</a:t>
            </a:r>
            <a:r>
              <a:rPr lang="en-US" altLang="zh-CN" sz="2000" dirty="0"/>
              <a:t>	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4AE1EF-6927-4A37-A2CF-81A4C494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09" y="1381125"/>
            <a:ext cx="5800725" cy="4791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94A870-44BA-4CAF-89EB-CDCEAA63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32" y="5543550"/>
            <a:ext cx="1657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7EB92-5BF1-4544-87F7-7CF41BCF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②继承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子类继承父类的</a:t>
            </a:r>
            <a:r>
              <a:rPr lang="zh-CN" altLang="en-US" sz="2000" b="1" dirty="0"/>
              <a:t>特征</a:t>
            </a:r>
            <a:r>
              <a:rPr lang="zh-CN" altLang="en-US" sz="2000" dirty="0"/>
              <a:t>和</a:t>
            </a:r>
            <a:r>
              <a:rPr lang="zh-CN" altLang="en-US" sz="2000" b="1" dirty="0"/>
              <a:t>行为</a:t>
            </a:r>
            <a:r>
              <a:rPr lang="zh-CN" altLang="en-US" sz="2000" dirty="0"/>
              <a:t>，或子类从父类继承方法，使得子类具有父类</a:t>
            </a:r>
            <a:r>
              <a:rPr lang="zh-CN" altLang="en-US" sz="2000" b="1" dirty="0"/>
              <a:t>相同</a:t>
            </a:r>
            <a:r>
              <a:rPr lang="zh-CN" altLang="en-US" sz="2000" dirty="0"/>
              <a:t>的行为。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生活中的继承：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693C3-7CBA-411F-8BB4-A1D26305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06" y="3362325"/>
            <a:ext cx="4681064" cy="22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2400" dirty="0"/>
              <a:t>Ⅰ.</a:t>
            </a:r>
            <a:r>
              <a:rPr lang="zh-CN" altLang="en-US" sz="2400" b="1" dirty="0"/>
              <a:t>继承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7" y="1600200"/>
            <a:ext cx="7486648" cy="45720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8623CE-9F80-4B3C-8100-9B6AFA6E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63" y="2100261"/>
            <a:ext cx="7346625" cy="37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514843"/>
                </a:solidFill>
              </a:rPr>
              <a:t>Ⅰ.</a:t>
            </a:r>
            <a:r>
              <a:rPr lang="zh-CN" altLang="en-US" b="1" dirty="0">
                <a:solidFill>
                  <a:srgbClr val="514843"/>
                </a:solidFill>
              </a:rPr>
              <a:t>继承</a:t>
            </a:r>
            <a:endParaRPr lang="en-US" sz="21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7485511" cy="4572000"/>
          </a:xfrm>
        </p:spPr>
        <p:txBody>
          <a:bodyPr rtlCol="0">
            <a:normAutofit fontScale="25000" lnSpcReduction="20000"/>
          </a:bodyPr>
          <a:lstStyle/>
          <a:p>
            <a:r>
              <a:rPr lang="en-US" altLang="zh-CN" sz="2000" dirty="0"/>
              <a:t>	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5600" dirty="0"/>
              <a:t>                      </a:t>
            </a:r>
            <a:endParaRPr lang="en-US" altLang="zh-CN" sz="5600" dirty="0"/>
          </a:p>
          <a:p>
            <a:endParaRPr lang="en-US" altLang="zh-CN" sz="5600" dirty="0"/>
          </a:p>
          <a:p>
            <a:endParaRPr lang="en-US" altLang="zh-CN" sz="5600" dirty="0"/>
          </a:p>
          <a:p>
            <a:r>
              <a:rPr lang="en-US" altLang="zh-CN" sz="5600" dirty="0"/>
              <a:t>	</a:t>
            </a:r>
          </a:p>
          <a:p>
            <a:endParaRPr lang="en-US" altLang="zh-CN" sz="7200" dirty="0"/>
          </a:p>
          <a:p>
            <a:r>
              <a:rPr lang="en-US" altLang="zh-CN" sz="7200" dirty="0"/>
              <a:t>	</a:t>
            </a:r>
          </a:p>
          <a:p>
            <a:r>
              <a:rPr lang="en-US" altLang="zh-CN" sz="7200" dirty="0"/>
              <a:t>	</a:t>
            </a:r>
            <a:r>
              <a:rPr lang="zh-CN" altLang="en-US" sz="7200" dirty="0"/>
              <a:t>父类更通用，子类更具体，子类会具有父类的一般特性也会</a:t>
            </a:r>
            <a:endParaRPr lang="en-US" altLang="zh-CN" sz="7200" dirty="0"/>
          </a:p>
          <a:p>
            <a:r>
              <a:rPr lang="en-US" altLang="zh-CN" sz="7200" dirty="0"/>
              <a:t> </a:t>
            </a:r>
            <a:r>
              <a:rPr lang="zh-CN" altLang="en-US" sz="7200" dirty="0"/>
              <a:t>具有自身的特性。</a:t>
            </a:r>
            <a:endParaRPr 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/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/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/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/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EE3216-698D-41A1-98B9-C6925FCE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31" y="3429000"/>
            <a:ext cx="5159311" cy="1724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92CEA8-044E-44FB-8146-1D53C92D2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31" y="1453356"/>
            <a:ext cx="515931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1600200"/>
            <a:ext cx="4221790" cy="4572000"/>
          </a:xfrm>
        </p:spPr>
        <p:txBody>
          <a:bodyPr rtlCol="0"/>
          <a:lstStyle/>
          <a:p>
            <a:pPr marL="0" indent="0">
              <a:buNone/>
            </a:pPr>
            <a:r>
              <a:rPr lang="en-US" sz="1800" dirty="0"/>
              <a:t>③</a:t>
            </a:r>
            <a:r>
              <a:rPr lang="zh-CN" altLang="en-US" sz="1800" dirty="0"/>
              <a:t>接口（</a:t>
            </a:r>
            <a:r>
              <a:rPr lang="en-US" altLang="zh-CN" sz="1800" dirty="0"/>
              <a:t>interface</a:t>
            </a:r>
            <a:r>
              <a:rPr lang="zh-CN" altLang="en-US" sz="1800" dirty="0"/>
              <a:t>）</a:t>
            </a:r>
            <a:r>
              <a:rPr lang="en-US" dirty="0"/>
              <a:t>	</a:t>
            </a:r>
            <a:endParaRPr 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D959D-A90A-4CF0-93F5-EED4CB2C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050865"/>
            <a:ext cx="4010025" cy="3819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C59FD5-B3F4-45BA-B4FE-301D08B3F186}"/>
              </a:ext>
            </a:extLst>
          </p:cNvPr>
          <p:cNvSpPr txBox="1"/>
          <p:nvPr/>
        </p:nvSpPr>
        <p:spPr>
          <a:xfrm>
            <a:off x="5241851" y="2577100"/>
            <a:ext cx="2711302" cy="170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变相的使</a:t>
            </a:r>
            <a:r>
              <a:rPr lang="en-US" altLang="zh-CN" dirty="0"/>
              <a:t>java</a:t>
            </a:r>
            <a:r>
              <a:rPr lang="zh-CN" altLang="en-US" dirty="0"/>
              <a:t>具有多继承的特性，可以同时继承多个接口（接口跟接口之间采用逗号分隔）。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F86C-81A9-4F7C-8691-65017C7A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514843"/>
                </a:solidFill>
              </a:rPr>
              <a:t>Ⅰ.</a:t>
            </a:r>
            <a:r>
              <a:rPr lang="zh-CN" altLang="en-US" sz="2400" b="1" dirty="0">
                <a:solidFill>
                  <a:srgbClr val="514843"/>
                </a:solidFill>
              </a:rPr>
              <a:t>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F74EE-2F07-4E98-9167-61E4C291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350335"/>
            <a:ext cx="7486650" cy="4821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④</a:t>
            </a:r>
            <a:r>
              <a:rPr lang="en-US" altLang="zh-CN" sz="2000" dirty="0"/>
              <a:t>super</a:t>
            </a:r>
            <a:r>
              <a:rPr lang="zh-CN" altLang="en-US" sz="2000" dirty="0"/>
              <a:t>和</a:t>
            </a:r>
            <a:r>
              <a:rPr lang="en-US" altLang="zh-CN" sz="2000" dirty="0"/>
              <a:t>this</a:t>
            </a:r>
            <a:r>
              <a:rPr lang="zh-CN" altLang="en-US" sz="2000" dirty="0"/>
              <a:t>关键字</a:t>
            </a:r>
            <a:endParaRPr lang="en-US" altLang="zh-CN" sz="20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68AB91-0034-4C25-9B1B-74F9513B26D3}"/>
              </a:ext>
            </a:extLst>
          </p:cNvPr>
          <p:cNvCxnSpPr/>
          <p:nvPr/>
        </p:nvCxnSpPr>
        <p:spPr>
          <a:xfrm>
            <a:off x="2110154" y="4572000"/>
            <a:ext cx="424040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0A7F1AF-0A69-40F0-AE61-F1ACB83D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93" y="1701173"/>
            <a:ext cx="5410200" cy="464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16A154-34C8-4E26-861D-F7ACDCF3B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384" y="5252412"/>
            <a:ext cx="1788892" cy="10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439</Words>
  <Application>Microsoft Office PowerPoint</Application>
  <PresentationFormat>全屏显示(4:3)</PresentationFormat>
  <Paragraphs>152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楷体</vt:lpstr>
      <vt:lpstr>微软雅黑</vt:lpstr>
      <vt:lpstr>Arial</vt:lpstr>
      <vt:lpstr>Euphemia</vt:lpstr>
      <vt:lpstr>Wingdings</vt:lpstr>
      <vt:lpstr>学术文献 16x9</vt:lpstr>
      <vt:lpstr>Java——继承</vt:lpstr>
      <vt:lpstr>主要内容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Ⅰ.继承</vt:lpstr>
      <vt:lpstr>附：</vt:lpstr>
      <vt:lpstr>Ⅱ.包(package)</vt:lpstr>
      <vt:lpstr>Ⅱ.包(package)</vt:lpstr>
      <vt:lpstr>参考资料：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2019-03-22T05:14:49Z</dcterms:created>
  <dcterms:modified xsi:type="dcterms:W3CDTF">2019-06-03T10:48:06Z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