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Baloo" charset="1" panose="03080902040302020200"/>
      <p:regular r:id="rId22"/>
    </p:embeddedFont>
    <p:embeddedFont>
      <p:font typeface="Clear Sans" charset="1" panose="020B0503030202020304"/>
      <p:regular r:id="rId23"/>
    </p:embeddedFont>
    <p:embeddedFont>
      <p:font typeface="Clear Sans Bold" charset="1" panose="020B08030302020203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notesMasters/notesMaster1.xml" Type="http://schemas.openxmlformats.org/officeDocument/2006/relationships/notesMaster"/><Relationship Id="rId25" Target="theme/theme2.xml" Type="http://schemas.openxmlformats.org/officeDocument/2006/relationships/theme"/><Relationship Id="rId26" Target="notesSlides/notesSlide1.xml" Type="http://schemas.openxmlformats.org/officeDocument/2006/relationships/notesSlide"/><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Đức Anh Page 1 - 3</a:t>
            </a:r>
          </a:p>
          <a:p>
            <a:r>
              <a:rPr lang="en-US"/>
              <a:t>Ưu nhược điểm: Khánh</a:t>
            </a:r>
          </a:p>
          <a:p>
            <a:r>
              <a:rPr lang="en-US"/>
              <a:t>Các bước thực hiện: 1 người nói lí thuyết, 1 người demo nén :, 1 người giải</a:t>
            </a:r>
          </a:p>
          <a:p>
            <a:r>
              <a:rPr lang="en-US"/>
              <a:t>Tâm, Phú nén, Nhật Anh giải</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2.gif"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gif"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gif" Type="http://schemas.openxmlformats.org/officeDocument/2006/relationships/image"/><Relationship Id="rId3"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gif"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gif" Type="http://schemas.openxmlformats.org/officeDocument/2006/relationships/image"/><Relationship Id="rId3" Target="../media/image1.gif"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gif" Type="http://schemas.openxmlformats.org/officeDocument/2006/relationships/image"/><Relationship Id="rId3" Target="../media/image17.gif" Type="http://schemas.openxmlformats.org/officeDocument/2006/relationships/image"/><Relationship Id="rId4" Target="../media/image18.gif"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3.gif" Type="http://schemas.openxmlformats.org/officeDocument/2006/relationships/image"/><Relationship Id="rId4"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gif" Type="http://schemas.openxmlformats.org/officeDocument/2006/relationships/image"/><Relationship Id="rId3" Target="../media/image1.gif"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D8AAB"/>
        </a:solidFill>
      </p:bgPr>
    </p:bg>
    <p:spTree>
      <p:nvGrpSpPr>
        <p:cNvPr id="1" name=""/>
        <p:cNvGrpSpPr/>
        <p:nvPr/>
      </p:nvGrpSpPr>
      <p:grpSpPr>
        <a:xfrm>
          <a:off x="0" y="0"/>
          <a:ext cx="0" cy="0"/>
          <a:chOff x="0" y="0"/>
          <a:chExt cx="0" cy="0"/>
        </a:xfrm>
      </p:grpSpPr>
      <p:grpSp>
        <p:nvGrpSpPr>
          <p:cNvPr name="Group 2" id="2"/>
          <p:cNvGrpSpPr/>
          <p:nvPr/>
        </p:nvGrpSpPr>
        <p:grpSpPr>
          <a:xfrm rot="0">
            <a:off x="1028700" y="2867072"/>
            <a:ext cx="15555091" cy="4919252"/>
            <a:chOff x="0" y="0"/>
            <a:chExt cx="20740121" cy="6559003"/>
          </a:xfrm>
        </p:grpSpPr>
        <p:sp>
          <p:nvSpPr>
            <p:cNvPr name="TextBox 3" id="3"/>
            <p:cNvSpPr txBox="true"/>
            <p:nvPr/>
          </p:nvSpPr>
          <p:spPr>
            <a:xfrm rot="0">
              <a:off x="0" y="1282264"/>
              <a:ext cx="20740121" cy="2540000"/>
            </a:xfrm>
            <a:prstGeom prst="rect">
              <a:avLst/>
            </a:prstGeom>
          </p:spPr>
          <p:txBody>
            <a:bodyPr anchor="t" rtlCol="false" tIns="0" lIns="0" bIns="0" rIns="0">
              <a:spAutoFit/>
            </a:bodyPr>
            <a:lstStyle/>
            <a:p>
              <a:pPr algn="ctr">
                <a:lnSpc>
                  <a:spcPts val="15000"/>
                </a:lnSpc>
              </a:pPr>
              <a:r>
                <a:rPr lang="en-US" sz="12500">
                  <a:solidFill>
                    <a:srgbClr val="FFFAEF"/>
                  </a:solidFill>
                  <a:latin typeface="Baloo"/>
                  <a:ea typeface="Baloo"/>
                  <a:cs typeface="Baloo"/>
                  <a:sym typeface="Baloo"/>
                </a:rPr>
                <a:t>Huffman compress</a:t>
              </a:r>
            </a:p>
          </p:txBody>
        </p:sp>
        <p:sp>
          <p:nvSpPr>
            <p:cNvPr name="TextBox 4" id="4"/>
            <p:cNvSpPr txBox="true"/>
            <p:nvPr/>
          </p:nvSpPr>
          <p:spPr>
            <a:xfrm rot="0">
              <a:off x="0" y="4697564"/>
              <a:ext cx="20740121" cy="1867647"/>
            </a:xfrm>
            <a:prstGeom prst="rect">
              <a:avLst/>
            </a:prstGeom>
          </p:spPr>
          <p:txBody>
            <a:bodyPr anchor="t" rtlCol="false" tIns="0" lIns="0" bIns="0" rIns="0">
              <a:spAutoFit/>
            </a:bodyPr>
            <a:lstStyle/>
            <a:p>
              <a:pPr algn="ctr">
                <a:lnSpc>
                  <a:spcPts val="5740"/>
                </a:lnSpc>
              </a:pPr>
              <a:r>
                <a:rPr lang="en-US" sz="4100">
                  <a:solidFill>
                    <a:srgbClr val="FFFAEF"/>
                  </a:solidFill>
                  <a:latin typeface="Clear Sans"/>
                  <a:ea typeface="Clear Sans"/>
                  <a:cs typeface="Clear Sans"/>
                  <a:sym typeface="Clear Sans"/>
                </a:rPr>
                <a:t>Thuyết trình bởi Nhóm 4</a:t>
              </a:r>
            </a:p>
            <a:p>
              <a:pPr algn="ctr">
                <a:lnSpc>
                  <a:spcPts val="5740"/>
                </a:lnSpc>
              </a:pPr>
              <a:r>
                <a:rPr lang="en-US" sz="4100">
                  <a:solidFill>
                    <a:srgbClr val="FFFAEF"/>
                  </a:solidFill>
                  <a:latin typeface="Clear Sans"/>
                  <a:ea typeface="Clear Sans"/>
                  <a:cs typeface="Clear Sans"/>
                  <a:sym typeface="Clear Sans"/>
                </a:rPr>
                <a:t>Giảng viên: Trần Nguyên Bảo</a:t>
              </a:r>
            </a:p>
          </p:txBody>
        </p:sp>
        <p:sp>
          <p:nvSpPr>
            <p:cNvPr name="TextBox 5" id="5"/>
            <p:cNvSpPr txBox="true"/>
            <p:nvPr/>
          </p:nvSpPr>
          <p:spPr>
            <a:xfrm rot="0">
              <a:off x="0" y="-69779"/>
              <a:ext cx="20740121" cy="729615"/>
            </a:xfrm>
            <a:prstGeom prst="rect">
              <a:avLst/>
            </a:prstGeom>
          </p:spPr>
          <p:txBody>
            <a:bodyPr anchor="t" rtlCol="false" tIns="0" lIns="0" bIns="0" rIns="0">
              <a:spAutoFit/>
            </a:bodyPr>
            <a:lstStyle/>
            <a:p>
              <a:pPr algn="ctr">
                <a:lnSpc>
                  <a:spcPts val="4620"/>
                </a:lnSpc>
              </a:pPr>
              <a:r>
                <a:rPr lang="en-US" sz="3300">
                  <a:solidFill>
                    <a:srgbClr val="FFFAEF"/>
                  </a:solidFill>
                  <a:latin typeface="Clear Sans"/>
                  <a:ea typeface="Clear Sans"/>
                  <a:cs typeface="Clear Sans"/>
                  <a:sym typeface="Clear Sans"/>
                </a:rPr>
                <a:t>Xử Lí Ảnh</a:t>
              </a:r>
            </a:p>
          </p:txBody>
        </p:sp>
      </p:grpSp>
      <p:pic>
        <p:nvPicPr>
          <p:cNvPr name="Picture 6" id="6"/>
          <p:cNvPicPr>
            <a:picLocks noChangeAspect="true"/>
          </p:cNvPicPr>
          <p:nvPr/>
        </p:nvPicPr>
        <p:blipFill>
          <a:blip r:embed="rId2"/>
          <a:srcRect l="64771" t="21970" r="0" b="0"/>
          <a:stretch>
            <a:fillRect/>
          </a:stretch>
        </p:blipFill>
        <p:spPr>
          <a:xfrm flipH="false" flipV="false" rot="5400000">
            <a:off x="2310738" y="4172522"/>
            <a:ext cx="3803740" cy="8425216"/>
          </a:xfrm>
          <a:prstGeom prst="rect">
            <a:avLst/>
          </a:prstGeom>
        </p:spPr>
      </p:pic>
      <p:grpSp>
        <p:nvGrpSpPr>
          <p:cNvPr name="Group 7" id="7"/>
          <p:cNvGrpSpPr/>
          <p:nvPr/>
        </p:nvGrpSpPr>
        <p:grpSpPr>
          <a:xfrm rot="0">
            <a:off x="1028700" y="1028700"/>
            <a:ext cx="367402" cy="346352"/>
            <a:chOff x="0" y="0"/>
            <a:chExt cx="489869" cy="461803"/>
          </a:xfrm>
        </p:grpSpPr>
        <p:sp>
          <p:nvSpPr>
            <p:cNvPr name="AutoShape 8" id="8"/>
            <p:cNvSpPr/>
            <p:nvPr/>
          </p:nvSpPr>
          <p:spPr>
            <a:xfrm rot="0">
              <a:off x="0" y="0"/>
              <a:ext cx="489869" cy="0"/>
            </a:xfrm>
            <a:prstGeom prst="line">
              <a:avLst/>
            </a:prstGeom>
            <a:ln cap="rnd" w="50800">
              <a:solidFill>
                <a:srgbClr val="FFFAEF"/>
              </a:solidFill>
              <a:prstDash val="solid"/>
              <a:headEnd type="none" len="sm" w="sm"/>
              <a:tailEnd type="none" len="sm" w="sm"/>
            </a:ln>
          </p:spPr>
        </p:sp>
        <p:sp>
          <p:nvSpPr>
            <p:cNvPr name="AutoShape 9" id="9"/>
            <p:cNvSpPr/>
            <p:nvPr/>
          </p:nvSpPr>
          <p:spPr>
            <a:xfrm rot="0">
              <a:off x="0" y="205275"/>
              <a:ext cx="489869" cy="0"/>
            </a:xfrm>
            <a:prstGeom prst="line">
              <a:avLst/>
            </a:prstGeom>
            <a:ln cap="rnd" w="50800">
              <a:solidFill>
                <a:srgbClr val="FFFAEF"/>
              </a:solidFill>
              <a:prstDash val="solid"/>
              <a:headEnd type="none" len="sm" w="sm"/>
              <a:tailEnd type="none" len="sm" w="sm"/>
            </a:ln>
          </p:spPr>
        </p:sp>
        <p:sp>
          <p:nvSpPr>
            <p:cNvPr name="AutoShape 10" id="10"/>
            <p:cNvSpPr/>
            <p:nvPr/>
          </p:nvSpPr>
          <p:spPr>
            <a:xfrm rot="0">
              <a:off x="0" y="410931"/>
              <a:ext cx="489869" cy="0"/>
            </a:xfrm>
            <a:prstGeom prst="line">
              <a:avLst/>
            </a:prstGeom>
            <a:ln cap="rnd" w="50800">
              <a:solidFill>
                <a:srgbClr val="FFFAEF"/>
              </a:solidFill>
              <a:prstDash val="solid"/>
              <a:headEnd type="none" len="sm" w="sm"/>
              <a:tailEnd type="none" len="sm" w="sm"/>
            </a:ln>
          </p:spPr>
        </p:sp>
      </p:grpSp>
      <p:grpSp>
        <p:nvGrpSpPr>
          <p:cNvPr name="Group 11" id="11"/>
          <p:cNvGrpSpPr/>
          <p:nvPr/>
        </p:nvGrpSpPr>
        <p:grpSpPr>
          <a:xfrm rot="0">
            <a:off x="16356600" y="9076225"/>
            <a:ext cx="902700" cy="182075"/>
            <a:chOff x="0" y="0"/>
            <a:chExt cx="2128209" cy="429260"/>
          </a:xfrm>
        </p:grpSpPr>
        <p:sp>
          <p:nvSpPr>
            <p:cNvPr name="Freeform 12" id="12"/>
            <p:cNvSpPr/>
            <p:nvPr/>
          </p:nvSpPr>
          <p:spPr>
            <a:xfrm flipH="false" flipV="false" rot="0">
              <a:off x="0" y="-5080"/>
              <a:ext cx="2128209" cy="434340"/>
            </a:xfrm>
            <a:custGeom>
              <a:avLst/>
              <a:gdLst/>
              <a:ahLst/>
              <a:cxnLst/>
              <a:rect r="r" b="b" t="t" l="l"/>
              <a:pathLst>
                <a:path h="434340" w="2128209">
                  <a:moveTo>
                    <a:pt x="2110429" y="187960"/>
                  </a:moveTo>
                  <a:lnTo>
                    <a:pt x="1848809" y="11430"/>
                  </a:lnTo>
                  <a:cubicBezTo>
                    <a:pt x="1831029" y="0"/>
                    <a:pt x="1808169" y="3810"/>
                    <a:pt x="1795469" y="21590"/>
                  </a:cubicBezTo>
                  <a:cubicBezTo>
                    <a:pt x="1784039" y="39370"/>
                    <a:pt x="1787849" y="62230"/>
                    <a:pt x="1805629" y="74930"/>
                  </a:cubicBezTo>
                  <a:lnTo>
                    <a:pt x="1964379" y="181610"/>
                  </a:lnTo>
                  <a:lnTo>
                    <a:pt x="0" y="181610"/>
                  </a:lnTo>
                  <a:lnTo>
                    <a:pt x="0" y="257810"/>
                  </a:lnTo>
                  <a:lnTo>
                    <a:pt x="1964379" y="257810"/>
                  </a:lnTo>
                  <a:lnTo>
                    <a:pt x="1805629" y="364490"/>
                  </a:lnTo>
                  <a:cubicBezTo>
                    <a:pt x="1787849" y="375920"/>
                    <a:pt x="1784039" y="400050"/>
                    <a:pt x="1795469" y="417830"/>
                  </a:cubicBezTo>
                  <a:cubicBezTo>
                    <a:pt x="1803089" y="429260"/>
                    <a:pt x="1814519" y="434340"/>
                    <a:pt x="1827219" y="434340"/>
                  </a:cubicBezTo>
                  <a:cubicBezTo>
                    <a:pt x="1834839" y="434340"/>
                    <a:pt x="1842459" y="431800"/>
                    <a:pt x="1848809" y="427990"/>
                  </a:cubicBezTo>
                  <a:lnTo>
                    <a:pt x="2111699" y="251460"/>
                  </a:lnTo>
                  <a:cubicBezTo>
                    <a:pt x="2121859" y="243840"/>
                    <a:pt x="2128209" y="232410"/>
                    <a:pt x="2128209" y="219710"/>
                  </a:cubicBezTo>
                  <a:cubicBezTo>
                    <a:pt x="2128209" y="207010"/>
                    <a:pt x="2121859" y="195580"/>
                    <a:pt x="2110429" y="187960"/>
                  </a:cubicBezTo>
                  <a:close/>
                </a:path>
              </a:pathLst>
            </a:custGeom>
            <a:solidFill>
              <a:srgbClr val="FFFAEF"/>
            </a:solidFill>
          </p:spPr>
        </p:sp>
      </p:grpSp>
      <p:pic>
        <p:nvPicPr>
          <p:cNvPr name="Picture 13" id="13"/>
          <p:cNvPicPr>
            <a:picLocks noChangeAspect="true"/>
          </p:cNvPicPr>
          <p:nvPr/>
        </p:nvPicPr>
        <p:blipFill>
          <a:blip r:embed="rId3"/>
          <a:srcRect l="0" t="0" r="0" b="0"/>
          <a:stretch>
            <a:fillRect/>
          </a:stretch>
        </p:blipFill>
        <p:spPr>
          <a:xfrm flipH="false" flipV="false" rot="-7094170">
            <a:off x="14148180" y="-2590072"/>
            <a:ext cx="7036829" cy="7237544"/>
          </a:xfrm>
          <a:prstGeom prst="rect">
            <a:avLst/>
          </a:prstGeom>
        </p:spPr>
      </p:pic>
      <p:sp>
        <p:nvSpPr>
          <p:cNvPr name="TextBox 14" id="14"/>
          <p:cNvSpPr txBox="true"/>
          <p:nvPr/>
        </p:nvSpPr>
        <p:spPr>
          <a:xfrm rot="0">
            <a:off x="17666595" y="9295735"/>
            <a:ext cx="215615" cy="697683"/>
          </a:xfrm>
          <a:prstGeom prst="rect">
            <a:avLst/>
          </a:prstGeom>
        </p:spPr>
        <p:txBody>
          <a:bodyPr anchor="t" rtlCol="false" tIns="0" lIns="0" bIns="0" rIns="0">
            <a:spAutoFit/>
          </a:bodyPr>
          <a:lstStyle/>
          <a:p>
            <a:pPr algn="ctr">
              <a:lnSpc>
                <a:spcPts val="5612"/>
              </a:lnSpc>
              <a:spcBef>
                <a:spcPct val="0"/>
              </a:spcBef>
            </a:pPr>
            <a:r>
              <a:rPr lang="en-US" sz="4317">
                <a:solidFill>
                  <a:srgbClr val="FFFAEF"/>
                </a:solidFill>
                <a:latin typeface="Baloo"/>
                <a:ea typeface="Baloo"/>
                <a:cs typeface="Baloo"/>
                <a:sym typeface="Baloo"/>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7408585">
            <a:off x="10880239" y="-3633932"/>
            <a:ext cx="9289290" cy="10369815"/>
          </a:xfrm>
          <a:prstGeom prst="rect">
            <a:avLst/>
          </a:prstGeom>
        </p:spPr>
      </p:pic>
      <p:grpSp>
        <p:nvGrpSpPr>
          <p:cNvPr name="Group 3" id="3"/>
          <p:cNvGrpSpPr/>
          <p:nvPr/>
        </p:nvGrpSpPr>
        <p:grpSpPr>
          <a:xfrm rot="0">
            <a:off x="-2396108" y="2053746"/>
            <a:ext cx="11034237" cy="1846288"/>
            <a:chOff x="0" y="0"/>
            <a:chExt cx="14712316" cy="2461717"/>
          </a:xfrm>
        </p:grpSpPr>
        <p:sp>
          <p:nvSpPr>
            <p:cNvPr name="TextBox 4" id="4"/>
            <p:cNvSpPr txBox="true"/>
            <p:nvPr/>
          </p:nvSpPr>
          <p:spPr>
            <a:xfrm rot="0">
              <a:off x="799353" y="9525"/>
              <a:ext cx="13563805" cy="1387475"/>
            </a:xfrm>
            <a:prstGeom prst="rect">
              <a:avLst/>
            </a:prstGeom>
          </p:spPr>
          <p:txBody>
            <a:bodyPr anchor="t" rtlCol="false" tIns="0" lIns="0" bIns="0" rIns="0">
              <a:spAutoFit/>
            </a:bodyPr>
            <a:lstStyle/>
            <a:p>
              <a:pPr algn="ctr">
                <a:lnSpc>
                  <a:spcPts val="8280"/>
                </a:lnSpc>
              </a:pPr>
              <a:r>
                <a:rPr lang="en-US" sz="6900">
                  <a:solidFill>
                    <a:srgbClr val="000000"/>
                  </a:solidFill>
                  <a:latin typeface="Baloo"/>
                  <a:ea typeface="Baloo"/>
                  <a:cs typeface="Baloo"/>
                  <a:sym typeface="Baloo"/>
                </a:rPr>
                <a:t>5.Hiệu suất</a:t>
              </a:r>
            </a:p>
          </p:txBody>
        </p:sp>
        <p:sp>
          <p:nvSpPr>
            <p:cNvPr name="TextBox 5" id="5"/>
            <p:cNvSpPr txBox="true"/>
            <p:nvPr/>
          </p:nvSpPr>
          <p:spPr>
            <a:xfrm rot="0">
              <a:off x="0" y="1816980"/>
              <a:ext cx="14712316" cy="475403"/>
            </a:xfrm>
            <a:prstGeom prst="rect">
              <a:avLst/>
            </a:prstGeom>
          </p:spPr>
          <p:txBody>
            <a:bodyPr anchor="t" rtlCol="false" tIns="0" lIns="0" bIns="0" rIns="0">
              <a:spAutoFit/>
            </a:bodyPr>
            <a:lstStyle/>
            <a:p>
              <a:pPr algn="ctr">
                <a:lnSpc>
                  <a:spcPts val="2990"/>
                </a:lnSpc>
              </a:pPr>
            </a:p>
          </p:txBody>
        </p:sp>
      </p:grpSp>
      <p:sp>
        <p:nvSpPr>
          <p:cNvPr name="TextBox 6" id="6"/>
          <p:cNvSpPr txBox="true"/>
          <p:nvPr/>
        </p:nvSpPr>
        <p:spPr>
          <a:xfrm rot="0">
            <a:off x="774881" y="3498136"/>
            <a:ext cx="11261611" cy="4614382"/>
          </a:xfrm>
          <a:prstGeom prst="rect">
            <a:avLst/>
          </a:prstGeom>
        </p:spPr>
        <p:txBody>
          <a:bodyPr anchor="t" rtlCol="false" tIns="0" lIns="0" bIns="0" rIns="0">
            <a:spAutoFit/>
          </a:bodyPr>
          <a:lstStyle/>
          <a:p>
            <a:pPr algn="l">
              <a:lnSpc>
                <a:spcPts val="5263"/>
              </a:lnSpc>
            </a:pPr>
            <a:r>
              <a:rPr lang="en-US" sz="4048">
                <a:solidFill>
                  <a:srgbClr val="000000"/>
                </a:solidFill>
                <a:latin typeface="Clear Sans"/>
                <a:ea typeface="Clear Sans"/>
                <a:cs typeface="Clear Sans"/>
                <a:sym typeface="Clear Sans"/>
              </a:rPr>
              <a:t>Hiệu suất của Huffman coding là tỷ lệ giữa độ dài trung bình của mã há Huffman và độ dài trung bình của mã hóa tối ưu lý thuyết (thường là entrophy của nguồn dữ liệu). Nó cho thấy mức độ hiệu quả của thuận toán Huffman trong việc nén dữ liệu so với mức lý thuyết tốt nhất có thể đạt được</a:t>
            </a:r>
          </a:p>
        </p:txBody>
      </p:sp>
      <p:sp>
        <p:nvSpPr>
          <p:cNvPr name="TextBox 7" id="7"/>
          <p:cNvSpPr txBox="true"/>
          <p:nvPr/>
        </p:nvSpPr>
        <p:spPr>
          <a:xfrm rot="0">
            <a:off x="17500465" y="9295735"/>
            <a:ext cx="547874" cy="697683"/>
          </a:xfrm>
          <a:prstGeom prst="rect">
            <a:avLst/>
          </a:prstGeom>
        </p:spPr>
        <p:txBody>
          <a:bodyPr anchor="t" rtlCol="false" tIns="0" lIns="0" bIns="0" rIns="0">
            <a:spAutoFit/>
          </a:bodyPr>
          <a:lstStyle/>
          <a:p>
            <a:pPr algn="ctr">
              <a:lnSpc>
                <a:spcPts val="5612"/>
              </a:lnSpc>
              <a:spcBef>
                <a:spcPct val="0"/>
              </a:spcBef>
            </a:pPr>
            <a:r>
              <a:rPr lang="en-US" sz="4317">
                <a:solidFill>
                  <a:srgbClr val="000000"/>
                </a:solidFill>
                <a:latin typeface="Baloo"/>
                <a:ea typeface="Baloo"/>
                <a:cs typeface="Baloo"/>
                <a:sym typeface="Baloo"/>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7408585">
            <a:off x="10880239" y="-3633932"/>
            <a:ext cx="9289290" cy="10369815"/>
          </a:xfrm>
          <a:prstGeom prst="rect">
            <a:avLst/>
          </a:prstGeom>
        </p:spPr>
      </p:pic>
      <p:sp>
        <p:nvSpPr>
          <p:cNvPr name="Freeform 3" id="3"/>
          <p:cNvSpPr/>
          <p:nvPr/>
        </p:nvSpPr>
        <p:spPr>
          <a:xfrm flipH="false" flipV="false" rot="0">
            <a:off x="0" y="0"/>
            <a:ext cx="18288000" cy="10163050"/>
          </a:xfrm>
          <a:custGeom>
            <a:avLst/>
            <a:gdLst/>
            <a:ahLst/>
            <a:cxnLst/>
            <a:rect r="r" b="b" t="t" l="l"/>
            <a:pathLst>
              <a:path h="10163050" w="18288000">
                <a:moveTo>
                  <a:pt x="0" y="0"/>
                </a:moveTo>
                <a:lnTo>
                  <a:pt x="18288000" y="0"/>
                </a:lnTo>
                <a:lnTo>
                  <a:pt x="18288000" y="10163050"/>
                </a:lnTo>
                <a:lnTo>
                  <a:pt x="0" y="10163050"/>
                </a:lnTo>
                <a:lnTo>
                  <a:pt x="0" y="0"/>
                </a:lnTo>
                <a:close/>
              </a:path>
            </a:pathLst>
          </a:custGeom>
          <a:blipFill>
            <a:blip r:embed="rId3"/>
            <a:stretch>
              <a:fillRect l="0" t="0" r="0" b="-24162"/>
            </a:stretch>
          </a:blipFill>
        </p:spPr>
      </p:sp>
      <p:sp>
        <p:nvSpPr>
          <p:cNvPr name="TextBox 4" id="4"/>
          <p:cNvSpPr txBox="true"/>
          <p:nvPr/>
        </p:nvSpPr>
        <p:spPr>
          <a:xfrm rot="0">
            <a:off x="-2396108" y="3411719"/>
            <a:ext cx="11034237" cy="361315"/>
          </a:xfrm>
          <a:prstGeom prst="rect">
            <a:avLst/>
          </a:prstGeom>
        </p:spPr>
        <p:txBody>
          <a:bodyPr anchor="t" rtlCol="false" tIns="0" lIns="0" bIns="0" rIns="0">
            <a:spAutoFit/>
          </a:bodyPr>
          <a:lstStyle/>
          <a:p>
            <a:pPr algn="ctr">
              <a:lnSpc>
                <a:spcPts val="2990"/>
              </a:lnSpc>
            </a:pPr>
          </a:p>
        </p:txBody>
      </p:sp>
      <p:sp>
        <p:nvSpPr>
          <p:cNvPr name="TextBox 5" id="5"/>
          <p:cNvSpPr txBox="true"/>
          <p:nvPr/>
        </p:nvSpPr>
        <p:spPr>
          <a:xfrm rot="0">
            <a:off x="774881" y="3498190"/>
            <a:ext cx="11261611" cy="647781"/>
          </a:xfrm>
          <a:prstGeom prst="rect">
            <a:avLst/>
          </a:prstGeom>
        </p:spPr>
        <p:txBody>
          <a:bodyPr anchor="t" rtlCol="false" tIns="0" lIns="0" bIns="0" rIns="0">
            <a:spAutoFit/>
          </a:bodyPr>
          <a:lstStyle/>
          <a:p>
            <a:pPr algn="l">
              <a:lnSpc>
                <a:spcPts val="5263"/>
              </a:lnSpc>
            </a:pPr>
          </a:p>
        </p:txBody>
      </p:sp>
      <p:sp>
        <p:nvSpPr>
          <p:cNvPr name="TextBox 6" id="6"/>
          <p:cNvSpPr txBox="true"/>
          <p:nvPr/>
        </p:nvSpPr>
        <p:spPr>
          <a:xfrm rot="0">
            <a:off x="17558881" y="9295735"/>
            <a:ext cx="431043" cy="697683"/>
          </a:xfrm>
          <a:prstGeom prst="rect">
            <a:avLst/>
          </a:prstGeom>
        </p:spPr>
        <p:txBody>
          <a:bodyPr anchor="t" rtlCol="false" tIns="0" lIns="0" bIns="0" rIns="0">
            <a:spAutoFit/>
          </a:bodyPr>
          <a:lstStyle/>
          <a:p>
            <a:pPr algn="ctr">
              <a:lnSpc>
                <a:spcPts val="5612"/>
              </a:lnSpc>
              <a:spcBef>
                <a:spcPct val="0"/>
              </a:spcBef>
            </a:pPr>
            <a:r>
              <a:rPr lang="en-US" sz="4317">
                <a:solidFill>
                  <a:srgbClr val="000000"/>
                </a:solidFill>
                <a:latin typeface="Baloo"/>
                <a:ea typeface="Baloo"/>
                <a:cs typeface="Baloo"/>
                <a:sym typeface="Baloo"/>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7408585">
            <a:off x="10880239" y="-3633932"/>
            <a:ext cx="9289290" cy="10369815"/>
          </a:xfrm>
          <a:prstGeom prst="rect">
            <a:avLst/>
          </a:prstGeom>
        </p:spPr>
      </p:pic>
      <p:grpSp>
        <p:nvGrpSpPr>
          <p:cNvPr name="Group 3" id="3"/>
          <p:cNvGrpSpPr/>
          <p:nvPr/>
        </p:nvGrpSpPr>
        <p:grpSpPr>
          <a:xfrm rot="0">
            <a:off x="-2396108" y="2053746"/>
            <a:ext cx="11034237" cy="1846288"/>
            <a:chOff x="0" y="0"/>
            <a:chExt cx="14712316" cy="2461717"/>
          </a:xfrm>
        </p:grpSpPr>
        <p:sp>
          <p:nvSpPr>
            <p:cNvPr name="TextBox 4" id="4"/>
            <p:cNvSpPr txBox="true"/>
            <p:nvPr/>
          </p:nvSpPr>
          <p:spPr>
            <a:xfrm rot="0">
              <a:off x="799353" y="9525"/>
              <a:ext cx="13563805" cy="1387475"/>
            </a:xfrm>
            <a:prstGeom prst="rect">
              <a:avLst/>
            </a:prstGeom>
          </p:spPr>
          <p:txBody>
            <a:bodyPr anchor="t" rtlCol="false" tIns="0" lIns="0" bIns="0" rIns="0">
              <a:spAutoFit/>
            </a:bodyPr>
            <a:lstStyle/>
            <a:p>
              <a:pPr algn="ctr">
                <a:lnSpc>
                  <a:spcPts val="8280"/>
                </a:lnSpc>
              </a:pPr>
              <a:r>
                <a:rPr lang="en-US" sz="6900">
                  <a:solidFill>
                    <a:srgbClr val="000000"/>
                  </a:solidFill>
                  <a:latin typeface="Baloo"/>
                  <a:ea typeface="Baloo"/>
                  <a:cs typeface="Baloo"/>
                  <a:sym typeface="Baloo"/>
                </a:rPr>
                <a:t>Độ dư thừa</a:t>
              </a:r>
            </a:p>
          </p:txBody>
        </p:sp>
        <p:sp>
          <p:nvSpPr>
            <p:cNvPr name="TextBox 5" id="5"/>
            <p:cNvSpPr txBox="true"/>
            <p:nvPr/>
          </p:nvSpPr>
          <p:spPr>
            <a:xfrm rot="0">
              <a:off x="0" y="1816980"/>
              <a:ext cx="14712316" cy="475403"/>
            </a:xfrm>
            <a:prstGeom prst="rect">
              <a:avLst/>
            </a:prstGeom>
          </p:spPr>
          <p:txBody>
            <a:bodyPr anchor="t" rtlCol="false" tIns="0" lIns="0" bIns="0" rIns="0">
              <a:spAutoFit/>
            </a:bodyPr>
            <a:lstStyle/>
            <a:p>
              <a:pPr algn="ctr">
                <a:lnSpc>
                  <a:spcPts val="2990"/>
                </a:lnSpc>
              </a:pPr>
            </a:p>
          </p:txBody>
        </p:sp>
      </p:grpSp>
      <p:sp>
        <p:nvSpPr>
          <p:cNvPr name="TextBox 6" id="6"/>
          <p:cNvSpPr txBox="true"/>
          <p:nvPr/>
        </p:nvSpPr>
        <p:spPr>
          <a:xfrm rot="0">
            <a:off x="774881" y="3498136"/>
            <a:ext cx="11261611" cy="2631512"/>
          </a:xfrm>
          <a:prstGeom prst="rect">
            <a:avLst/>
          </a:prstGeom>
        </p:spPr>
        <p:txBody>
          <a:bodyPr anchor="t" rtlCol="false" tIns="0" lIns="0" bIns="0" rIns="0">
            <a:spAutoFit/>
          </a:bodyPr>
          <a:lstStyle/>
          <a:p>
            <a:pPr algn="l">
              <a:lnSpc>
                <a:spcPts val="5263"/>
              </a:lnSpc>
            </a:pPr>
            <a:r>
              <a:rPr lang="en-US" sz="4048">
                <a:solidFill>
                  <a:srgbClr val="000000"/>
                </a:solidFill>
                <a:latin typeface="Clear Sans"/>
                <a:ea typeface="Clear Sans"/>
                <a:cs typeface="Clear Sans"/>
                <a:sym typeface="Clear Sans"/>
              </a:rPr>
              <a:t>Độ dư thừa đo lường lượng thông tin không cần thiết trong mã hóa. Nếu mã hóa không đạt được hiệu suất tối ưu, một phần thông tin sẽ bị lãng phí, được gọi là độ dư thừa.</a:t>
            </a:r>
          </a:p>
        </p:txBody>
      </p:sp>
      <p:sp>
        <p:nvSpPr>
          <p:cNvPr name="TextBox 7" id="7"/>
          <p:cNvSpPr txBox="true"/>
          <p:nvPr/>
        </p:nvSpPr>
        <p:spPr>
          <a:xfrm rot="0">
            <a:off x="1270808" y="6775362"/>
            <a:ext cx="13776857" cy="3000416"/>
          </a:xfrm>
          <a:prstGeom prst="rect">
            <a:avLst/>
          </a:prstGeom>
        </p:spPr>
        <p:txBody>
          <a:bodyPr anchor="t" rtlCol="false" tIns="0" lIns="0" bIns="0" rIns="0">
            <a:spAutoFit/>
          </a:bodyPr>
          <a:lstStyle/>
          <a:p>
            <a:pPr algn="l" marL="663882" indent="-331941" lvl="1">
              <a:lnSpc>
                <a:spcPts val="3997"/>
              </a:lnSpc>
              <a:buFont typeface="Arial"/>
              <a:buChar char="•"/>
            </a:pPr>
            <a:r>
              <a:rPr lang="en-US" sz="3074">
                <a:solidFill>
                  <a:srgbClr val="000000"/>
                </a:solidFill>
                <a:latin typeface="Clear Sans"/>
                <a:ea typeface="Clear Sans"/>
                <a:cs typeface="Clear Sans"/>
                <a:sym typeface="Clear Sans"/>
              </a:rPr>
              <a:t>Độ dư thừa cao cho thấy rằng có nhiều không gian không sử dụng hoặc không cần thiết trong mã hóa, điều này không chỉ làm tăng kích thước tệp mà còn có thể làm giảm tốc độ truyền tải.</a:t>
            </a:r>
          </a:p>
          <a:p>
            <a:pPr algn="l" marL="663882" indent="-331941" lvl="1">
              <a:lnSpc>
                <a:spcPts val="3997"/>
              </a:lnSpc>
              <a:buFont typeface="Arial"/>
              <a:buChar char="•"/>
            </a:pPr>
            <a:r>
              <a:rPr lang="en-US" sz="3074">
                <a:solidFill>
                  <a:srgbClr val="000000"/>
                </a:solidFill>
                <a:latin typeface="Clear Sans"/>
                <a:ea typeface="Clear Sans"/>
                <a:cs typeface="Clear Sans"/>
                <a:sym typeface="Clear Sans"/>
              </a:rPr>
              <a:t>Giảm độ dư thừa là mục tiêu chính của nhiều thuật toán nén dữ liệu. Bằng cách giảm thiểu độ dư thừa, dữ liệu có thể được lưu trữ và truyền tải một cách hiệu quả hơn.</a:t>
            </a:r>
          </a:p>
        </p:txBody>
      </p:sp>
      <p:sp>
        <p:nvSpPr>
          <p:cNvPr name="TextBox 8" id="8"/>
          <p:cNvSpPr txBox="true"/>
          <p:nvPr/>
        </p:nvSpPr>
        <p:spPr>
          <a:xfrm rot="0">
            <a:off x="17523534" y="9295735"/>
            <a:ext cx="501737" cy="697683"/>
          </a:xfrm>
          <a:prstGeom prst="rect">
            <a:avLst/>
          </a:prstGeom>
        </p:spPr>
        <p:txBody>
          <a:bodyPr anchor="t" rtlCol="false" tIns="0" lIns="0" bIns="0" rIns="0">
            <a:spAutoFit/>
          </a:bodyPr>
          <a:lstStyle/>
          <a:p>
            <a:pPr algn="ctr">
              <a:lnSpc>
                <a:spcPts val="5612"/>
              </a:lnSpc>
              <a:spcBef>
                <a:spcPct val="0"/>
              </a:spcBef>
            </a:pPr>
            <a:r>
              <a:rPr lang="en-US" sz="4317">
                <a:solidFill>
                  <a:srgbClr val="000000"/>
                </a:solidFill>
                <a:latin typeface="Baloo"/>
                <a:ea typeface="Baloo"/>
                <a:cs typeface="Baloo"/>
                <a:sym typeface="Baloo"/>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8937396">
            <a:off x="12894378" y="-2914758"/>
            <a:ext cx="7450956" cy="7070538"/>
          </a:xfrm>
          <a:prstGeom prst="rect">
            <a:avLst/>
          </a:prstGeom>
        </p:spPr>
      </p:pic>
      <p:pic>
        <p:nvPicPr>
          <p:cNvPr name="Picture 3" id="3"/>
          <p:cNvPicPr>
            <a:picLocks noChangeAspect="true"/>
          </p:cNvPicPr>
          <p:nvPr/>
        </p:nvPicPr>
        <p:blipFill>
          <a:blip r:embed="rId2"/>
          <a:srcRect l="0" t="0" r="0" b="0"/>
          <a:stretch>
            <a:fillRect/>
          </a:stretch>
        </p:blipFill>
        <p:spPr>
          <a:xfrm flipH="false" flipV="false" rot="-8937396">
            <a:off x="-539671" y="-3186566"/>
            <a:ext cx="7450956" cy="7070538"/>
          </a:xfrm>
          <a:prstGeom prst="rect">
            <a:avLst/>
          </a:prstGeom>
        </p:spPr>
      </p:pic>
      <p:sp>
        <p:nvSpPr>
          <p:cNvPr name="Freeform 4" id="4"/>
          <p:cNvSpPr/>
          <p:nvPr/>
        </p:nvSpPr>
        <p:spPr>
          <a:xfrm flipH="false" flipV="false" rot="0">
            <a:off x="2304572" y="0"/>
            <a:ext cx="13231080" cy="6198156"/>
          </a:xfrm>
          <a:custGeom>
            <a:avLst/>
            <a:gdLst/>
            <a:ahLst/>
            <a:cxnLst/>
            <a:rect r="r" b="b" t="t" l="l"/>
            <a:pathLst>
              <a:path h="6198156" w="13231080">
                <a:moveTo>
                  <a:pt x="0" y="0"/>
                </a:moveTo>
                <a:lnTo>
                  <a:pt x="13231080" y="0"/>
                </a:lnTo>
                <a:lnTo>
                  <a:pt x="13231080" y="6198156"/>
                </a:lnTo>
                <a:lnTo>
                  <a:pt x="0" y="6198156"/>
                </a:lnTo>
                <a:lnTo>
                  <a:pt x="0" y="0"/>
                </a:lnTo>
                <a:close/>
              </a:path>
            </a:pathLst>
          </a:custGeom>
          <a:blipFill>
            <a:blip r:embed="rId3"/>
            <a:stretch>
              <a:fillRect l="0" t="0" r="0" b="0"/>
            </a:stretch>
          </a:blipFill>
        </p:spPr>
      </p:sp>
      <p:sp>
        <p:nvSpPr>
          <p:cNvPr name="TextBox 5" id="5"/>
          <p:cNvSpPr txBox="true"/>
          <p:nvPr/>
        </p:nvSpPr>
        <p:spPr>
          <a:xfrm rot="0">
            <a:off x="1270808" y="6775362"/>
            <a:ext cx="15838981" cy="2497013"/>
          </a:xfrm>
          <a:prstGeom prst="rect">
            <a:avLst/>
          </a:prstGeom>
        </p:spPr>
        <p:txBody>
          <a:bodyPr anchor="t" rtlCol="false" tIns="0" lIns="0" bIns="0" rIns="0">
            <a:spAutoFit/>
          </a:bodyPr>
          <a:lstStyle/>
          <a:p>
            <a:pPr algn="l" marL="663882" indent="-331941" lvl="1">
              <a:lnSpc>
                <a:spcPts val="3997"/>
              </a:lnSpc>
              <a:buFont typeface="Arial"/>
              <a:buChar char="•"/>
            </a:pPr>
            <a:r>
              <a:rPr lang="en-US" sz="3074">
                <a:solidFill>
                  <a:srgbClr val="000000"/>
                </a:solidFill>
                <a:latin typeface="Clear Sans"/>
                <a:ea typeface="Clear Sans"/>
                <a:cs typeface="Clear Sans"/>
                <a:sym typeface="Clear Sans"/>
              </a:rPr>
              <a:t>Độ dư thừa cao cho thấy rằng có nhiều không gian không sử dụng hoặc không cần thiết trong mã hóa, điều này không chỉ làm tăng kích thước tệp mà còn có thể làm giảm tốc độ truyền tải.</a:t>
            </a:r>
          </a:p>
          <a:p>
            <a:pPr algn="l" marL="663882" indent="-331941" lvl="1">
              <a:lnSpc>
                <a:spcPts val="3997"/>
              </a:lnSpc>
              <a:buFont typeface="Arial"/>
              <a:buChar char="•"/>
            </a:pPr>
            <a:r>
              <a:rPr lang="en-US" sz="3074">
                <a:solidFill>
                  <a:srgbClr val="000000"/>
                </a:solidFill>
                <a:latin typeface="Clear Sans"/>
                <a:ea typeface="Clear Sans"/>
                <a:cs typeface="Clear Sans"/>
                <a:sym typeface="Clear Sans"/>
              </a:rPr>
              <a:t>Giảm độ dư thừa là mục tiêu chính của nhiều thuật toán nén dữ liệu. Bằng cách giảm thiểu độ dư thừa, dữ liệu có thể được lưu trữ và truyền tải một cách hiệu quả hơn.</a:t>
            </a:r>
          </a:p>
        </p:txBody>
      </p:sp>
      <p:sp>
        <p:nvSpPr>
          <p:cNvPr name="TextBox 6" id="6"/>
          <p:cNvSpPr txBox="true"/>
          <p:nvPr/>
        </p:nvSpPr>
        <p:spPr>
          <a:xfrm rot="0">
            <a:off x="17524650" y="9295735"/>
            <a:ext cx="499504" cy="697683"/>
          </a:xfrm>
          <a:prstGeom prst="rect">
            <a:avLst/>
          </a:prstGeom>
        </p:spPr>
        <p:txBody>
          <a:bodyPr anchor="t" rtlCol="false" tIns="0" lIns="0" bIns="0" rIns="0">
            <a:spAutoFit/>
          </a:bodyPr>
          <a:lstStyle/>
          <a:p>
            <a:pPr algn="ctr">
              <a:lnSpc>
                <a:spcPts val="5612"/>
              </a:lnSpc>
              <a:spcBef>
                <a:spcPct val="0"/>
              </a:spcBef>
            </a:pPr>
            <a:r>
              <a:rPr lang="en-US" sz="4317">
                <a:solidFill>
                  <a:srgbClr val="000000"/>
                </a:solidFill>
                <a:latin typeface="Baloo"/>
                <a:ea typeface="Baloo"/>
                <a:cs typeface="Baloo"/>
                <a:sym typeface="Baloo"/>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651626" y="2274964"/>
            <a:ext cx="7156912" cy="3133725"/>
          </a:xfrm>
          <a:prstGeom prst="rect">
            <a:avLst/>
          </a:prstGeom>
        </p:spPr>
        <p:txBody>
          <a:bodyPr anchor="t" rtlCol="false" tIns="0" lIns="0" bIns="0" rIns="0">
            <a:spAutoFit/>
          </a:bodyPr>
          <a:lstStyle/>
          <a:p>
            <a:pPr algn="l">
              <a:lnSpc>
                <a:spcPts val="8280"/>
              </a:lnSpc>
            </a:pPr>
            <a:r>
              <a:rPr lang="en-US" sz="6900">
                <a:solidFill>
                  <a:srgbClr val="000000"/>
                </a:solidFill>
                <a:latin typeface="Baloo"/>
                <a:ea typeface="Baloo"/>
                <a:cs typeface="Baloo"/>
                <a:sym typeface="Baloo"/>
              </a:rPr>
              <a:t>Mối quan hệ giữa hiệu suất và độ dư thừa</a:t>
            </a:r>
          </a:p>
        </p:txBody>
      </p:sp>
      <p:pic>
        <p:nvPicPr>
          <p:cNvPr name="Picture 3" id="3"/>
          <p:cNvPicPr>
            <a:picLocks noChangeAspect="true"/>
          </p:cNvPicPr>
          <p:nvPr/>
        </p:nvPicPr>
        <p:blipFill>
          <a:blip r:embed="rId2"/>
          <a:srcRect l="0" t="0" r="0" b="0"/>
          <a:stretch>
            <a:fillRect/>
          </a:stretch>
        </p:blipFill>
        <p:spPr>
          <a:xfrm flipH="true" flipV="false" rot="0">
            <a:off x="-21944" y="0"/>
            <a:ext cx="11958233" cy="2098730"/>
          </a:xfrm>
          <a:prstGeom prst="rect">
            <a:avLst/>
          </a:prstGeom>
        </p:spPr>
      </p:pic>
      <p:pic>
        <p:nvPicPr>
          <p:cNvPr name="Picture 4" id="4"/>
          <p:cNvPicPr>
            <a:picLocks noChangeAspect="true"/>
          </p:cNvPicPr>
          <p:nvPr/>
        </p:nvPicPr>
        <p:blipFill>
          <a:blip r:embed="rId3"/>
          <a:srcRect l="0" t="0" r="64034" b="46739"/>
          <a:stretch>
            <a:fillRect/>
          </a:stretch>
        </p:blipFill>
        <p:spPr>
          <a:xfrm flipH="true" flipV="true" rot="5400000">
            <a:off x="1041561" y="4941242"/>
            <a:ext cx="4331879" cy="6415001"/>
          </a:xfrm>
          <a:prstGeom prst="rect">
            <a:avLst/>
          </a:prstGeom>
        </p:spPr>
      </p:pic>
      <p:sp>
        <p:nvSpPr>
          <p:cNvPr name="TextBox 5" id="5"/>
          <p:cNvSpPr txBox="true"/>
          <p:nvPr/>
        </p:nvSpPr>
        <p:spPr>
          <a:xfrm rot="0">
            <a:off x="8746935" y="2298082"/>
            <a:ext cx="8197884" cy="1421146"/>
          </a:xfrm>
          <a:prstGeom prst="rect">
            <a:avLst/>
          </a:prstGeom>
        </p:spPr>
        <p:txBody>
          <a:bodyPr anchor="t" rtlCol="false" tIns="0" lIns="0" bIns="0" rIns="0">
            <a:spAutoFit/>
          </a:bodyPr>
          <a:lstStyle/>
          <a:p>
            <a:pPr algn="l">
              <a:lnSpc>
                <a:spcPts val="5653"/>
              </a:lnSpc>
            </a:pPr>
            <a:r>
              <a:rPr lang="en-US" sz="4348" b="true">
                <a:solidFill>
                  <a:srgbClr val="000000"/>
                </a:solidFill>
                <a:latin typeface="Clear Sans Bold"/>
                <a:ea typeface="Clear Sans Bold"/>
                <a:cs typeface="Clear Sans Bold"/>
                <a:sym typeface="Clear Sans Bold"/>
              </a:rPr>
              <a:t>Hiệu suất và độ dư thừa là hai khái niệm ngược nhau:</a:t>
            </a:r>
          </a:p>
        </p:txBody>
      </p:sp>
      <p:sp>
        <p:nvSpPr>
          <p:cNvPr name="TextBox 6" id="6"/>
          <p:cNvSpPr txBox="true"/>
          <p:nvPr/>
        </p:nvSpPr>
        <p:spPr>
          <a:xfrm rot="0">
            <a:off x="10007776" y="4320380"/>
            <a:ext cx="6713155" cy="647889"/>
          </a:xfrm>
          <a:prstGeom prst="rect">
            <a:avLst/>
          </a:prstGeom>
        </p:spPr>
        <p:txBody>
          <a:bodyPr anchor="t" rtlCol="false" tIns="0" lIns="0" bIns="0" rIns="0">
            <a:spAutoFit/>
          </a:bodyPr>
          <a:lstStyle/>
          <a:p>
            <a:pPr algn="l">
              <a:lnSpc>
                <a:spcPts val="5263"/>
              </a:lnSpc>
            </a:pPr>
            <a:r>
              <a:rPr lang="en-US" sz="4048">
                <a:solidFill>
                  <a:srgbClr val="000000"/>
                </a:solidFill>
                <a:latin typeface="Clear Sans"/>
                <a:ea typeface="Clear Sans"/>
                <a:cs typeface="Clear Sans"/>
                <a:sym typeface="Clear Sans"/>
              </a:rPr>
              <a:t>Hiệu suất + Độ dư thừa = 1</a:t>
            </a:r>
          </a:p>
        </p:txBody>
      </p:sp>
      <p:sp>
        <p:nvSpPr>
          <p:cNvPr name="TextBox 7" id="7"/>
          <p:cNvSpPr txBox="true"/>
          <p:nvPr/>
        </p:nvSpPr>
        <p:spPr>
          <a:xfrm rot="0">
            <a:off x="8679880" y="5663594"/>
            <a:ext cx="9368948" cy="2946581"/>
          </a:xfrm>
          <a:prstGeom prst="rect">
            <a:avLst/>
          </a:prstGeom>
        </p:spPr>
        <p:txBody>
          <a:bodyPr anchor="t" rtlCol="false" tIns="0" lIns="0" bIns="0" rIns="0">
            <a:spAutoFit/>
          </a:bodyPr>
          <a:lstStyle/>
          <a:p>
            <a:pPr algn="l">
              <a:lnSpc>
                <a:spcPts val="4723"/>
              </a:lnSpc>
            </a:pPr>
            <a:r>
              <a:rPr lang="en-US" sz="3633">
                <a:solidFill>
                  <a:srgbClr val="000000"/>
                </a:solidFill>
                <a:latin typeface="Clear Sans"/>
                <a:ea typeface="Clear Sans"/>
                <a:cs typeface="Clear Sans"/>
                <a:sym typeface="Clear Sans"/>
              </a:rPr>
              <a:t>Khi hiệu suất cao (gần bằng 1), độ dư thừa sẽ thấp (gần bằng 0), tức là mã hóa gần với tối ưu.</a:t>
            </a:r>
          </a:p>
          <a:p>
            <a:pPr algn="l">
              <a:lnSpc>
                <a:spcPts val="4723"/>
              </a:lnSpc>
            </a:pPr>
          </a:p>
          <a:p>
            <a:pPr algn="l">
              <a:lnSpc>
                <a:spcPts val="4723"/>
              </a:lnSpc>
            </a:pPr>
            <a:r>
              <a:rPr lang="en-US" sz="3633">
                <a:solidFill>
                  <a:srgbClr val="000000"/>
                </a:solidFill>
                <a:latin typeface="Clear Sans"/>
                <a:ea typeface="Clear Sans"/>
                <a:cs typeface="Clear Sans"/>
                <a:sym typeface="Clear Sans"/>
              </a:rPr>
              <a:t>Ngược lại, độ dư thừa cao, hiệu suất thấp.</a:t>
            </a:r>
          </a:p>
        </p:txBody>
      </p:sp>
      <p:sp>
        <p:nvSpPr>
          <p:cNvPr name="TextBox 8" id="8"/>
          <p:cNvSpPr txBox="true"/>
          <p:nvPr/>
        </p:nvSpPr>
        <p:spPr>
          <a:xfrm rot="0">
            <a:off x="17500465" y="9295735"/>
            <a:ext cx="547874" cy="697683"/>
          </a:xfrm>
          <a:prstGeom prst="rect">
            <a:avLst/>
          </a:prstGeom>
        </p:spPr>
        <p:txBody>
          <a:bodyPr anchor="t" rtlCol="false" tIns="0" lIns="0" bIns="0" rIns="0">
            <a:spAutoFit/>
          </a:bodyPr>
          <a:lstStyle/>
          <a:p>
            <a:pPr algn="ctr">
              <a:lnSpc>
                <a:spcPts val="5612"/>
              </a:lnSpc>
              <a:spcBef>
                <a:spcPct val="0"/>
              </a:spcBef>
            </a:pPr>
            <a:r>
              <a:rPr lang="en-US" sz="4317">
                <a:solidFill>
                  <a:srgbClr val="000000"/>
                </a:solidFill>
                <a:latin typeface="Baloo"/>
                <a:ea typeface="Baloo"/>
                <a:cs typeface="Baloo"/>
                <a:sym typeface="Baloo"/>
              </a:rPr>
              <a:t>14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0">
            <a:off x="4752142" y="1306087"/>
            <a:ext cx="8783716" cy="8214986"/>
          </a:xfrm>
          <a:custGeom>
            <a:avLst/>
            <a:gdLst/>
            <a:ahLst/>
            <a:cxnLst/>
            <a:rect r="r" b="b" t="t" l="l"/>
            <a:pathLst>
              <a:path h="8214986" w="8783716">
                <a:moveTo>
                  <a:pt x="0" y="0"/>
                </a:moveTo>
                <a:lnTo>
                  <a:pt x="8783716" y="0"/>
                </a:lnTo>
                <a:lnTo>
                  <a:pt x="8783716" y="8214986"/>
                </a:lnTo>
                <a:lnTo>
                  <a:pt x="0" y="8214986"/>
                </a:lnTo>
                <a:lnTo>
                  <a:pt x="0" y="0"/>
                </a:lnTo>
                <a:close/>
              </a:path>
            </a:pathLst>
          </a:custGeom>
          <a:blipFill>
            <a:blip r:embed="rId2"/>
            <a:stretch>
              <a:fillRect l="0" t="0" r="0" b="0"/>
            </a:stretch>
          </a:blipFill>
        </p:spPr>
      </p:sp>
      <p:grpSp>
        <p:nvGrpSpPr>
          <p:cNvPr name="Group 3" id="3"/>
          <p:cNvGrpSpPr/>
          <p:nvPr/>
        </p:nvGrpSpPr>
        <p:grpSpPr>
          <a:xfrm rot="0">
            <a:off x="-2742373" y="444893"/>
            <a:ext cx="11034237" cy="1722388"/>
            <a:chOff x="0" y="0"/>
            <a:chExt cx="14712316" cy="2296518"/>
          </a:xfrm>
        </p:grpSpPr>
        <p:sp>
          <p:nvSpPr>
            <p:cNvPr name="TextBox 4" id="4"/>
            <p:cNvSpPr txBox="true"/>
            <p:nvPr/>
          </p:nvSpPr>
          <p:spPr>
            <a:xfrm rot="0">
              <a:off x="799353" y="0"/>
              <a:ext cx="13563805" cy="1231801"/>
            </a:xfrm>
            <a:prstGeom prst="rect">
              <a:avLst/>
            </a:prstGeom>
          </p:spPr>
          <p:txBody>
            <a:bodyPr anchor="t" rtlCol="false" tIns="0" lIns="0" bIns="0" rIns="0">
              <a:spAutoFit/>
            </a:bodyPr>
            <a:lstStyle/>
            <a:p>
              <a:pPr algn="ctr">
                <a:lnSpc>
                  <a:spcPts val="7320"/>
                </a:lnSpc>
              </a:pPr>
              <a:r>
                <a:rPr lang="en-US" sz="6100">
                  <a:solidFill>
                    <a:srgbClr val="000000"/>
                  </a:solidFill>
                  <a:latin typeface="Baloo"/>
                  <a:ea typeface="Baloo"/>
                  <a:cs typeface="Baloo"/>
                  <a:sym typeface="Baloo"/>
                </a:rPr>
                <a:t>6. Giải mã </a:t>
              </a:r>
            </a:p>
          </p:txBody>
        </p:sp>
        <p:sp>
          <p:nvSpPr>
            <p:cNvPr name="TextBox 5" id="5"/>
            <p:cNvSpPr txBox="true"/>
            <p:nvPr/>
          </p:nvSpPr>
          <p:spPr>
            <a:xfrm rot="0">
              <a:off x="0" y="1651781"/>
              <a:ext cx="14712316" cy="475403"/>
            </a:xfrm>
            <a:prstGeom prst="rect">
              <a:avLst/>
            </a:prstGeom>
          </p:spPr>
          <p:txBody>
            <a:bodyPr anchor="t" rtlCol="false" tIns="0" lIns="0" bIns="0" rIns="0">
              <a:spAutoFit/>
            </a:bodyPr>
            <a:lstStyle/>
            <a:p>
              <a:pPr algn="ctr">
                <a:lnSpc>
                  <a:spcPts val="2990"/>
                </a:lnSpc>
              </a:pPr>
            </a:p>
          </p:txBody>
        </p:sp>
      </p:grpSp>
      <p:grpSp>
        <p:nvGrpSpPr>
          <p:cNvPr name="Group 6" id="6"/>
          <p:cNvGrpSpPr/>
          <p:nvPr/>
        </p:nvGrpSpPr>
        <p:grpSpPr>
          <a:xfrm rot="0">
            <a:off x="-597909" y="3021696"/>
            <a:ext cx="9201325" cy="2102108"/>
            <a:chOff x="0" y="0"/>
            <a:chExt cx="12268433" cy="2802810"/>
          </a:xfrm>
        </p:grpSpPr>
        <p:sp>
          <p:nvSpPr>
            <p:cNvPr name="TextBox 7" id="7"/>
            <p:cNvSpPr txBox="true"/>
            <p:nvPr/>
          </p:nvSpPr>
          <p:spPr>
            <a:xfrm rot="0">
              <a:off x="666571" y="0"/>
              <a:ext cx="11310703" cy="1621051"/>
            </a:xfrm>
            <a:prstGeom prst="rect">
              <a:avLst/>
            </a:prstGeom>
          </p:spPr>
          <p:txBody>
            <a:bodyPr anchor="t" rtlCol="false" tIns="0" lIns="0" bIns="0" rIns="0">
              <a:spAutoFit/>
            </a:bodyPr>
            <a:lstStyle/>
            <a:p>
              <a:pPr algn="ctr">
                <a:lnSpc>
                  <a:spcPts val="9589"/>
                </a:lnSpc>
              </a:pPr>
            </a:p>
          </p:txBody>
        </p:sp>
        <p:sp>
          <p:nvSpPr>
            <p:cNvPr name="TextBox 8" id="8"/>
            <p:cNvSpPr txBox="true"/>
            <p:nvPr/>
          </p:nvSpPr>
          <p:spPr>
            <a:xfrm rot="0">
              <a:off x="0" y="2089293"/>
              <a:ext cx="12268433" cy="525570"/>
            </a:xfrm>
            <a:prstGeom prst="rect">
              <a:avLst/>
            </a:prstGeom>
          </p:spPr>
          <p:txBody>
            <a:bodyPr anchor="t" rtlCol="false" tIns="0" lIns="0" bIns="0" rIns="0">
              <a:spAutoFit/>
            </a:bodyPr>
            <a:lstStyle/>
            <a:p>
              <a:pPr algn="ctr">
                <a:lnSpc>
                  <a:spcPts val="3318"/>
                </a:lnSpc>
              </a:pPr>
            </a:p>
          </p:txBody>
        </p:sp>
      </p:grpSp>
      <p:sp>
        <p:nvSpPr>
          <p:cNvPr name="TextBox 9" id="9"/>
          <p:cNvSpPr txBox="true"/>
          <p:nvPr/>
        </p:nvSpPr>
        <p:spPr>
          <a:xfrm rot="0">
            <a:off x="17523534" y="9295735"/>
            <a:ext cx="501737" cy="697683"/>
          </a:xfrm>
          <a:prstGeom prst="rect">
            <a:avLst/>
          </a:prstGeom>
        </p:spPr>
        <p:txBody>
          <a:bodyPr anchor="t" rtlCol="false" tIns="0" lIns="0" bIns="0" rIns="0">
            <a:spAutoFit/>
          </a:bodyPr>
          <a:lstStyle/>
          <a:p>
            <a:pPr algn="ctr">
              <a:lnSpc>
                <a:spcPts val="5612"/>
              </a:lnSpc>
              <a:spcBef>
                <a:spcPct val="0"/>
              </a:spcBef>
            </a:pPr>
            <a:r>
              <a:rPr lang="en-US" sz="4317">
                <a:solidFill>
                  <a:srgbClr val="000000"/>
                </a:solidFill>
                <a:latin typeface="Baloo"/>
                <a:ea typeface="Baloo"/>
                <a:cs typeface="Baloo"/>
                <a:sym typeface="Baloo"/>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7408585">
            <a:off x="4499355" y="-533795"/>
            <a:ext cx="9289290" cy="10369815"/>
          </a:xfrm>
          <a:prstGeom prst="rect">
            <a:avLst/>
          </a:prstGeom>
        </p:spPr>
      </p:pic>
      <p:grpSp>
        <p:nvGrpSpPr>
          <p:cNvPr name="Group 3" id="3"/>
          <p:cNvGrpSpPr/>
          <p:nvPr/>
        </p:nvGrpSpPr>
        <p:grpSpPr>
          <a:xfrm rot="0">
            <a:off x="4421807" y="4061081"/>
            <a:ext cx="9444385" cy="2164839"/>
            <a:chOff x="0" y="0"/>
            <a:chExt cx="12592514" cy="2886452"/>
          </a:xfrm>
        </p:grpSpPr>
        <p:sp>
          <p:nvSpPr>
            <p:cNvPr name="TextBox 4" id="4"/>
            <p:cNvSpPr txBox="true"/>
            <p:nvPr/>
          </p:nvSpPr>
          <p:spPr>
            <a:xfrm rot="0">
              <a:off x="0" y="-4233"/>
              <a:ext cx="12592514" cy="1828800"/>
            </a:xfrm>
            <a:prstGeom prst="rect">
              <a:avLst/>
            </a:prstGeom>
          </p:spPr>
          <p:txBody>
            <a:bodyPr anchor="t" rtlCol="false" tIns="0" lIns="0" bIns="0" rIns="0">
              <a:spAutoFit/>
            </a:bodyPr>
            <a:lstStyle/>
            <a:p>
              <a:pPr algn="ctr">
                <a:lnSpc>
                  <a:spcPts val="10800"/>
                </a:lnSpc>
              </a:pPr>
              <a:r>
                <a:rPr lang="en-US" sz="9000">
                  <a:solidFill>
                    <a:srgbClr val="000000"/>
                  </a:solidFill>
                  <a:latin typeface="Baloo"/>
                  <a:ea typeface="Baloo"/>
                  <a:cs typeface="Baloo"/>
                  <a:sym typeface="Baloo"/>
                </a:rPr>
                <a:t>Xin cảm ơn!</a:t>
              </a:r>
            </a:p>
          </p:txBody>
        </p:sp>
        <p:sp>
          <p:nvSpPr>
            <p:cNvPr name="TextBox 5" id="5"/>
            <p:cNvSpPr txBox="true"/>
            <p:nvPr/>
          </p:nvSpPr>
          <p:spPr>
            <a:xfrm rot="0">
              <a:off x="0" y="2191127"/>
              <a:ext cx="12592514" cy="661458"/>
            </a:xfrm>
            <a:prstGeom prst="rect">
              <a:avLst/>
            </a:prstGeom>
          </p:spPr>
          <p:txBody>
            <a:bodyPr anchor="t" rtlCol="false" tIns="0" lIns="0" bIns="0" rIns="0">
              <a:spAutoFit/>
            </a:bodyPr>
            <a:lstStyle/>
            <a:p>
              <a:pPr algn="ctr">
                <a:lnSpc>
                  <a:spcPts val="4062"/>
                </a:lnSpc>
              </a:pPr>
            </a:p>
          </p:txBody>
        </p:sp>
      </p:grpSp>
      <p:pic>
        <p:nvPicPr>
          <p:cNvPr name="Picture 6" id="6"/>
          <p:cNvPicPr>
            <a:picLocks noChangeAspect="true"/>
          </p:cNvPicPr>
          <p:nvPr/>
        </p:nvPicPr>
        <p:blipFill>
          <a:blip r:embed="rId3"/>
          <a:srcRect l="62989" t="67035" r="0" b="0"/>
          <a:stretch>
            <a:fillRect/>
          </a:stretch>
        </p:blipFill>
        <p:spPr>
          <a:xfrm flipH="false" flipV="false" rot="5400000">
            <a:off x="-202103" y="6179918"/>
            <a:ext cx="4312936" cy="3841377"/>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0">
            <a:off x="11640279" y="-4239083"/>
            <a:ext cx="8152651" cy="8478165"/>
          </a:xfrm>
          <a:prstGeom prst="rect">
            <a:avLst/>
          </a:prstGeom>
        </p:spPr>
      </p:pic>
      <p:sp>
        <p:nvSpPr>
          <p:cNvPr name="TextBox 8" id="8"/>
          <p:cNvSpPr txBox="true"/>
          <p:nvPr/>
        </p:nvSpPr>
        <p:spPr>
          <a:xfrm rot="0">
            <a:off x="17513674" y="9295735"/>
            <a:ext cx="521457" cy="697683"/>
          </a:xfrm>
          <a:prstGeom prst="rect">
            <a:avLst/>
          </a:prstGeom>
        </p:spPr>
        <p:txBody>
          <a:bodyPr anchor="t" rtlCol="false" tIns="0" lIns="0" bIns="0" rIns="0">
            <a:spAutoFit/>
          </a:bodyPr>
          <a:lstStyle/>
          <a:p>
            <a:pPr algn="ctr">
              <a:lnSpc>
                <a:spcPts val="5612"/>
              </a:lnSpc>
              <a:spcBef>
                <a:spcPct val="0"/>
              </a:spcBef>
            </a:pPr>
            <a:r>
              <a:rPr lang="en-US" sz="4317">
                <a:solidFill>
                  <a:srgbClr val="000000"/>
                </a:solidFill>
                <a:latin typeface="Baloo"/>
                <a:ea typeface="Baloo"/>
                <a:cs typeface="Baloo"/>
                <a:sym typeface="Baloo"/>
              </a:rPr>
              <a:t>16</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0" b="0"/>
          <a:stretch>
            <a:fillRect/>
          </a:stretch>
        </p:blipFill>
        <p:spPr>
          <a:xfrm flipH="false" flipV="false" rot="-8937396">
            <a:off x="9300672" y="5697815"/>
            <a:ext cx="8964268" cy="8506586"/>
          </a:xfrm>
          <a:prstGeom prst="rect">
            <a:avLst/>
          </a:prstGeom>
        </p:spPr>
      </p:pic>
      <p:sp>
        <p:nvSpPr>
          <p:cNvPr name="Freeform 3" id="3"/>
          <p:cNvSpPr/>
          <p:nvPr/>
        </p:nvSpPr>
        <p:spPr>
          <a:xfrm flipH="false" flipV="false" rot="0">
            <a:off x="9661960" y="4730945"/>
            <a:ext cx="7798497" cy="4679098"/>
          </a:xfrm>
          <a:custGeom>
            <a:avLst/>
            <a:gdLst/>
            <a:ahLst/>
            <a:cxnLst/>
            <a:rect r="r" b="b" t="t" l="l"/>
            <a:pathLst>
              <a:path h="4679098" w="7798497">
                <a:moveTo>
                  <a:pt x="0" y="0"/>
                </a:moveTo>
                <a:lnTo>
                  <a:pt x="7798497" y="0"/>
                </a:lnTo>
                <a:lnTo>
                  <a:pt x="7798497" y="4679098"/>
                </a:lnTo>
                <a:lnTo>
                  <a:pt x="0" y="4679098"/>
                </a:lnTo>
                <a:lnTo>
                  <a:pt x="0" y="0"/>
                </a:lnTo>
                <a:close/>
              </a:path>
            </a:pathLst>
          </a:custGeom>
          <a:blipFill>
            <a:blip r:embed="rId4"/>
            <a:stretch>
              <a:fillRect l="0" t="0" r="0" b="0"/>
            </a:stretch>
          </a:blipFill>
        </p:spPr>
      </p:sp>
      <p:sp>
        <p:nvSpPr>
          <p:cNvPr name="TextBox 4" id="4"/>
          <p:cNvSpPr txBox="true"/>
          <p:nvPr/>
        </p:nvSpPr>
        <p:spPr>
          <a:xfrm rot="0">
            <a:off x="1028700" y="1451781"/>
            <a:ext cx="10172854" cy="1057275"/>
          </a:xfrm>
          <a:prstGeom prst="rect">
            <a:avLst/>
          </a:prstGeom>
        </p:spPr>
        <p:txBody>
          <a:bodyPr anchor="t" rtlCol="false" tIns="0" lIns="0" bIns="0" rIns="0">
            <a:spAutoFit/>
          </a:bodyPr>
          <a:lstStyle/>
          <a:p>
            <a:pPr algn="l">
              <a:lnSpc>
                <a:spcPts val="8399"/>
              </a:lnSpc>
            </a:pPr>
            <a:r>
              <a:rPr lang="en-US" sz="6999">
                <a:solidFill>
                  <a:srgbClr val="000000"/>
                </a:solidFill>
                <a:latin typeface="Baloo"/>
                <a:ea typeface="Baloo"/>
                <a:cs typeface="Baloo"/>
                <a:sym typeface="Baloo"/>
              </a:rPr>
              <a:t>Nén dữ liệu</a:t>
            </a:r>
          </a:p>
        </p:txBody>
      </p:sp>
      <p:grpSp>
        <p:nvGrpSpPr>
          <p:cNvPr name="Group 5" id="5"/>
          <p:cNvGrpSpPr/>
          <p:nvPr/>
        </p:nvGrpSpPr>
        <p:grpSpPr>
          <a:xfrm rot="0">
            <a:off x="1028700" y="3855735"/>
            <a:ext cx="7605658" cy="6746853"/>
            <a:chOff x="0" y="0"/>
            <a:chExt cx="10140877" cy="8995804"/>
          </a:xfrm>
        </p:grpSpPr>
        <p:sp>
          <p:nvSpPr>
            <p:cNvPr name="TextBox 6" id="6"/>
            <p:cNvSpPr txBox="true"/>
            <p:nvPr/>
          </p:nvSpPr>
          <p:spPr>
            <a:xfrm rot="0">
              <a:off x="0" y="-38100"/>
              <a:ext cx="7565017" cy="824167"/>
            </a:xfrm>
            <a:prstGeom prst="rect">
              <a:avLst/>
            </a:prstGeom>
          </p:spPr>
          <p:txBody>
            <a:bodyPr anchor="t" rtlCol="false" tIns="0" lIns="0" bIns="0" rIns="0">
              <a:spAutoFit/>
            </a:bodyPr>
            <a:lstStyle/>
            <a:p>
              <a:pPr algn="l">
                <a:lnSpc>
                  <a:spcPts val="5064"/>
                </a:lnSpc>
              </a:pPr>
            </a:p>
          </p:txBody>
        </p:sp>
        <p:sp>
          <p:nvSpPr>
            <p:cNvPr name="TextBox 7" id="7"/>
            <p:cNvSpPr txBox="true"/>
            <p:nvPr/>
          </p:nvSpPr>
          <p:spPr>
            <a:xfrm rot="0">
              <a:off x="0" y="1124046"/>
              <a:ext cx="10140877" cy="7905962"/>
            </a:xfrm>
            <a:prstGeom prst="rect">
              <a:avLst/>
            </a:prstGeom>
          </p:spPr>
          <p:txBody>
            <a:bodyPr anchor="t" rtlCol="false" tIns="0" lIns="0" bIns="0" rIns="0">
              <a:spAutoFit/>
            </a:bodyPr>
            <a:lstStyle/>
            <a:p>
              <a:pPr algn="l">
                <a:lnSpc>
                  <a:spcPts val="3639"/>
                </a:lnSpc>
              </a:pPr>
              <a:r>
                <a:rPr lang="en-US" sz="2799">
                  <a:solidFill>
                    <a:srgbClr val="000000"/>
                  </a:solidFill>
                  <a:latin typeface="Clear Sans"/>
                  <a:ea typeface="Clear Sans"/>
                  <a:cs typeface="Clear Sans"/>
                  <a:sym typeface="Clear Sans"/>
                </a:rPr>
                <a:t>Nén mất mát (Lossy Compression):</a:t>
              </a:r>
            </a:p>
            <a:p>
              <a:pPr algn="l" marL="604519" indent="-302260" lvl="1">
                <a:lnSpc>
                  <a:spcPts val="3639"/>
                </a:lnSpc>
                <a:buFont typeface="Arial"/>
                <a:buChar char="•"/>
              </a:pPr>
              <a:r>
                <a:rPr lang="en-US" sz="2799">
                  <a:solidFill>
                    <a:srgbClr val="000000"/>
                  </a:solidFill>
                  <a:latin typeface="Clear Sans"/>
                  <a:ea typeface="Clear Sans"/>
                  <a:cs typeface="Clear Sans"/>
                  <a:sym typeface="Clear Sans"/>
                </a:rPr>
                <a:t>Trong nén mất mát, một phần thông tin được loại bỏ để giảm kích thước dữ liệu. Kết quả là dữ liệu được nén không thể khôi phục hoàn toàn về dạng ban đầu.</a:t>
              </a:r>
            </a:p>
            <a:p>
              <a:pPr algn="l">
                <a:lnSpc>
                  <a:spcPts val="3639"/>
                </a:lnSpc>
              </a:pPr>
            </a:p>
            <a:p>
              <a:pPr algn="l">
                <a:lnSpc>
                  <a:spcPts val="3639"/>
                </a:lnSpc>
              </a:pPr>
              <a:r>
                <a:rPr lang="en-US" sz="2799">
                  <a:solidFill>
                    <a:srgbClr val="000000"/>
                  </a:solidFill>
                  <a:latin typeface="Clear Sans"/>
                  <a:ea typeface="Clear Sans"/>
                  <a:cs typeface="Clear Sans"/>
                  <a:sym typeface="Clear Sans"/>
                </a:rPr>
                <a:t>Nén không mất mát (Lossless Compression):</a:t>
              </a:r>
            </a:p>
            <a:p>
              <a:pPr algn="l" marL="604519" indent="-302260" lvl="1">
                <a:lnSpc>
                  <a:spcPts val="3639"/>
                </a:lnSpc>
                <a:buFont typeface="Arial"/>
                <a:buChar char="•"/>
              </a:pPr>
              <a:r>
                <a:rPr lang="en-US" sz="2799">
                  <a:solidFill>
                    <a:srgbClr val="000000"/>
                  </a:solidFill>
                  <a:latin typeface="Clear Sans"/>
                  <a:ea typeface="Clear Sans"/>
                  <a:cs typeface="Clear Sans"/>
                  <a:sym typeface="Clear Sans"/>
                </a:rPr>
                <a:t>Trong nén không mất mát, không có thông tin nào bị loại bỏ. Dữ liệu có thể được khôi phục hoàn toàn về dạng ban đầu sau khi giải nén.</a:t>
              </a:r>
            </a:p>
            <a:p>
              <a:pPr algn="l">
                <a:lnSpc>
                  <a:spcPts val="3639"/>
                </a:lnSpc>
              </a:pPr>
            </a:p>
            <a:p>
              <a:pPr algn="l">
                <a:lnSpc>
                  <a:spcPts val="3639"/>
                </a:lnSpc>
              </a:pPr>
            </a:p>
          </p:txBody>
        </p:sp>
      </p:grpSp>
      <p:grpSp>
        <p:nvGrpSpPr>
          <p:cNvPr name="Group 8" id="8"/>
          <p:cNvGrpSpPr/>
          <p:nvPr/>
        </p:nvGrpSpPr>
        <p:grpSpPr>
          <a:xfrm rot="0">
            <a:off x="1028700" y="1710643"/>
            <a:ext cx="16230600" cy="2145092"/>
            <a:chOff x="0" y="0"/>
            <a:chExt cx="21640800" cy="2860122"/>
          </a:xfrm>
        </p:grpSpPr>
        <p:sp>
          <p:nvSpPr>
            <p:cNvPr name="TextBox 9" id="9"/>
            <p:cNvSpPr txBox="true"/>
            <p:nvPr/>
          </p:nvSpPr>
          <p:spPr>
            <a:xfrm rot="0">
              <a:off x="0" y="-38100"/>
              <a:ext cx="21640800" cy="764540"/>
            </a:xfrm>
            <a:prstGeom prst="rect">
              <a:avLst/>
            </a:prstGeom>
          </p:spPr>
          <p:txBody>
            <a:bodyPr anchor="t" rtlCol="false" tIns="0" lIns="0" bIns="0" rIns="0">
              <a:spAutoFit/>
            </a:bodyPr>
            <a:lstStyle/>
            <a:p>
              <a:pPr algn="l">
                <a:lnSpc>
                  <a:spcPts val="4680"/>
                </a:lnSpc>
              </a:pPr>
            </a:p>
          </p:txBody>
        </p:sp>
        <p:sp>
          <p:nvSpPr>
            <p:cNvPr name="TextBox 10" id="10"/>
            <p:cNvSpPr txBox="true"/>
            <p:nvPr/>
          </p:nvSpPr>
          <p:spPr>
            <a:xfrm rot="0">
              <a:off x="0" y="1036614"/>
              <a:ext cx="21640800" cy="2419562"/>
            </a:xfrm>
            <a:prstGeom prst="rect">
              <a:avLst/>
            </a:prstGeom>
          </p:spPr>
          <p:txBody>
            <a:bodyPr anchor="t" rtlCol="false" tIns="0" lIns="0" bIns="0" rIns="0">
              <a:spAutoFit/>
            </a:bodyPr>
            <a:lstStyle/>
            <a:p>
              <a:pPr algn="l">
                <a:lnSpc>
                  <a:spcPts val="3639"/>
                </a:lnSpc>
              </a:pPr>
              <a:r>
                <a:rPr lang="en-US" sz="2799">
                  <a:solidFill>
                    <a:srgbClr val="000000"/>
                  </a:solidFill>
                  <a:latin typeface="Clear Sans"/>
                  <a:ea typeface="Clear Sans"/>
                  <a:cs typeface="Clear Sans"/>
                  <a:sym typeface="Clear Sans"/>
                </a:rPr>
                <a:t>là một quá trình nhằm giảm kích thước của tệp tin hoặc dữ liệu bằng cách sử dụng các kỹ thuật mã hóa hoặc biến đổi để loại bỏ sự dư thừa hoặc không cần thiết. Mục đích chính của nén dữ liệu là tiết kiệm không gian lưu trữ, tăng tốc độ truyền tải và giảm chi phí liên quan đến việc lưu trữ hoặc truyền tải dữ liệu.</a:t>
              </a:r>
            </a:p>
          </p:txBody>
        </p:sp>
      </p:grpSp>
      <p:sp>
        <p:nvSpPr>
          <p:cNvPr name="TextBox 11" id="11"/>
          <p:cNvSpPr txBox="true"/>
          <p:nvPr/>
        </p:nvSpPr>
        <p:spPr>
          <a:xfrm rot="0">
            <a:off x="17666595" y="9295735"/>
            <a:ext cx="215615" cy="697683"/>
          </a:xfrm>
          <a:prstGeom prst="rect">
            <a:avLst/>
          </a:prstGeom>
        </p:spPr>
        <p:txBody>
          <a:bodyPr anchor="t" rtlCol="false" tIns="0" lIns="0" bIns="0" rIns="0">
            <a:spAutoFit/>
          </a:bodyPr>
          <a:lstStyle/>
          <a:p>
            <a:pPr algn="ctr">
              <a:lnSpc>
                <a:spcPts val="5612"/>
              </a:lnSpc>
              <a:spcBef>
                <a:spcPct val="0"/>
              </a:spcBef>
            </a:pPr>
            <a:r>
              <a:rPr lang="en-US" sz="4317">
                <a:solidFill>
                  <a:srgbClr val="FFFAEF"/>
                </a:solidFill>
                <a:latin typeface="Baloo"/>
                <a:ea typeface="Baloo"/>
                <a:cs typeface="Baloo"/>
                <a:sym typeface="Baloo"/>
              </a:rPr>
              <a:t>1</a:t>
            </a:r>
          </a:p>
        </p:txBody>
      </p:sp>
      <p:sp>
        <p:nvSpPr>
          <p:cNvPr name="TextBox 12" id="12"/>
          <p:cNvSpPr txBox="true"/>
          <p:nvPr/>
        </p:nvSpPr>
        <p:spPr>
          <a:xfrm rot="0">
            <a:off x="17783648" y="9448135"/>
            <a:ext cx="286308" cy="697683"/>
          </a:xfrm>
          <a:prstGeom prst="rect">
            <a:avLst/>
          </a:prstGeom>
        </p:spPr>
        <p:txBody>
          <a:bodyPr anchor="t" rtlCol="false" tIns="0" lIns="0" bIns="0" rIns="0">
            <a:spAutoFit/>
          </a:bodyPr>
          <a:lstStyle/>
          <a:p>
            <a:pPr algn="ctr">
              <a:lnSpc>
                <a:spcPts val="5612"/>
              </a:lnSpc>
              <a:spcBef>
                <a:spcPct val="0"/>
              </a:spcBef>
            </a:pPr>
            <a:r>
              <a:rPr lang="en-US" sz="4317">
                <a:solidFill>
                  <a:srgbClr val="000000"/>
                </a:solidFill>
                <a:latin typeface="Baloo"/>
                <a:ea typeface="Baloo"/>
                <a:cs typeface="Baloo"/>
                <a:sym typeface="Baloo"/>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8937396">
            <a:off x="9300672" y="5697815"/>
            <a:ext cx="8964268" cy="8506586"/>
          </a:xfrm>
          <a:prstGeom prst="rect">
            <a:avLst/>
          </a:prstGeom>
        </p:spPr>
      </p:pic>
      <p:sp>
        <p:nvSpPr>
          <p:cNvPr name="Freeform 3" id="3"/>
          <p:cNvSpPr/>
          <p:nvPr/>
        </p:nvSpPr>
        <p:spPr>
          <a:xfrm flipH="false" flipV="false" rot="0">
            <a:off x="8969535" y="4508108"/>
            <a:ext cx="9011391" cy="4214807"/>
          </a:xfrm>
          <a:custGeom>
            <a:avLst/>
            <a:gdLst/>
            <a:ahLst/>
            <a:cxnLst/>
            <a:rect r="r" b="b" t="t" l="l"/>
            <a:pathLst>
              <a:path h="4214807" w="9011391">
                <a:moveTo>
                  <a:pt x="0" y="0"/>
                </a:moveTo>
                <a:lnTo>
                  <a:pt x="9011390" y="0"/>
                </a:lnTo>
                <a:lnTo>
                  <a:pt x="9011390" y="4214807"/>
                </a:lnTo>
                <a:lnTo>
                  <a:pt x="0" y="4214807"/>
                </a:lnTo>
                <a:lnTo>
                  <a:pt x="0" y="0"/>
                </a:lnTo>
                <a:close/>
              </a:path>
            </a:pathLst>
          </a:custGeom>
          <a:blipFill>
            <a:blip r:embed="rId3"/>
            <a:stretch>
              <a:fillRect l="-21706" t="-58237" r="-19267" b="0"/>
            </a:stretch>
          </a:blipFill>
        </p:spPr>
      </p:sp>
      <p:sp>
        <p:nvSpPr>
          <p:cNvPr name="TextBox 4" id="4"/>
          <p:cNvSpPr txBox="true"/>
          <p:nvPr/>
        </p:nvSpPr>
        <p:spPr>
          <a:xfrm rot="0">
            <a:off x="136478" y="1254599"/>
            <a:ext cx="10172854" cy="1076325"/>
          </a:xfrm>
          <a:prstGeom prst="rect">
            <a:avLst/>
          </a:prstGeom>
        </p:spPr>
        <p:txBody>
          <a:bodyPr anchor="t" rtlCol="false" tIns="0" lIns="0" bIns="0" rIns="0">
            <a:spAutoFit/>
          </a:bodyPr>
          <a:lstStyle/>
          <a:p>
            <a:pPr algn="l" marL="1511384" indent="-755692" lvl="1">
              <a:lnSpc>
                <a:spcPts val="8400"/>
              </a:lnSpc>
              <a:buAutoNum type="arabicPeriod" startAt="1"/>
            </a:pPr>
            <a:r>
              <a:rPr lang="en-US" sz="7000">
                <a:solidFill>
                  <a:srgbClr val="000000"/>
                </a:solidFill>
                <a:latin typeface="Baloo"/>
                <a:ea typeface="Baloo"/>
                <a:cs typeface="Baloo"/>
                <a:sym typeface="Baloo"/>
              </a:rPr>
              <a:t>Khái niệm</a:t>
            </a:r>
          </a:p>
        </p:txBody>
      </p:sp>
      <p:grpSp>
        <p:nvGrpSpPr>
          <p:cNvPr name="Group 5" id="5"/>
          <p:cNvGrpSpPr/>
          <p:nvPr/>
        </p:nvGrpSpPr>
        <p:grpSpPr>
          <a:xfrm rot="0">
            <a:off x="1028700" y="4529351"/>
            <a:ext cx="7605658" cy="3728276"/>
            <a:chOff x="0" y="0"/>
            <a:chExt cx="10140877" cy="4971035"/>
          </a:xfrm>
        </p:grpSpPr>
        <p:sp>
          <p:nvSpPr>
            <p:cNvPr name="TextBox 6" id="6"/>
            <p:cNvSpPr txBox="true"/>
            <p:nvPr/>
          </p:nvSpPr>
          <p:spPr>
            <a:xfrm rot="0">
              <a:off x="0" y="-38100"/>
              <a:ext cx="7565017" cy="1676198"/>
            </a:xfrm>
            <a:prstGeom prst="rect">
              <a:avLst/>
            </a:prstGeom>
          </p:spPr>
          <p:txBody>
            <a:bodyPr anchor="t" rtlCol="false" tIns="0" lIns="0" bIns="0" rIns="0">
              <a:spAutoFit/>
            </a:bodyPr>
            <a:lstStyle/>
            <a:p>
              <a:pPr algn="l">
                <a:lnSpc>
                  <a:spcPts val="5064"/>
                </a:lnSpc>
              </a:pPr>
              <a:r>
                <a:rPr lang="en-US" sz="3895">
                  <a:solidFill>
                    <a:srgbClr val="000000"/>
                  </a:solidFill>
                  <a:latin typeface="Baloo"/>
                  <a:ea typeface="Baloo"/>
                  <a:cs typeface="Baloo"/>
                  <a:sym typeface="Baloo"/>
                </a:rPr>
                <a:t>Nguyên lý cơ bản của thuật toán Huffman:</a:t>
              </a:r>
            </a:p>
          </p:txBody>
        </p:sp>
        <p:sp>
          <p:nvSpPr>
            <p:cNvPr name="TextBox 7" id="7"/>
            <p:cNvSpPr txBox="true"/>
            <p:nvPr/>
          </p:nvSpPr>
          <p:spPr>
            <a:xfrm rot="0">
              <a:off x="0" y="1976077"/>
              <a:ext cx="10140877" cy="3029162"/>
            </a:xfrm>
            <a:prstGeom prst="rect">
              <a:avLst/>
            </a:prstGeom>
          </p:spPr>
          <p:txBody>
            <a:bodyPr anchor="t" rtlCol="false" tIns="0" lIns="0" bIns="0" rIns="0">
              <a:spAutoFit/>
            </a:bodyPr>
            <a:lstStyle/>
            <a:p>
              <a:pPr algn="l">
                <a:lnSpc>
                  <a:spcPts val="3639"/>
                </a:lnSpc>
              </a:pPr>
              <a:r>
                <a:rPr lang="en-US" sz="2799">
                  <a:solidFill>
                    <a:srgbClr val="000000"/>
                  </a:solidFill>
                  <a:latin typeface="Clear Sans"/>
                  <a:ea typeface="Clear Sans"/>
                  <a:cs typeface="Clear Sans"/>
                  <a:sym typeface="Clear Sans"/>
                </a:rPr>
                <a:t>Mã hóa Huffman dựa trên bảng tần suất xuất hiện các ký tự cần mã hóa để xây dựng một bộ mã nhị phân cho các ký tự đó sao cho dung lượng (số bit) sau khi mã hóa là nhỏ nhất.</a:t>
              </a:r>
            </a:p>
            <a:p>
              <a:pPr algn="l">
                <a:lnSpc>
                  <a:spcPts val="3639"/>
                </a:lnSpc>
              </a:pPr>
            </a:p>
          </p:txBody>
        </p:sp>
      </p:grpSp>
      <p:grpSp>
        <p:nvGrpSpPr>
          <p:cNvPr name="Group 8" id="8"/>
          <p:cNvGrpSpPr/>
          <p:nvPr/>
        </p:nvGrpSpPr>
        <p:grpSpPr>
          <a:xfrm rot="0">
            <a:off x="1028700" y="1574610"/>
            <a:ext cx="16230600" cy="2145092"/>
            <a:chOff x="0" y="0"/>
            <a:chExt cx="21640800" cy="2860122"/>
          </a:xfrm>
        </p:grpSpPr>
        <p:sp>
          <p:nvSpPr>
            <p:cNvPr name="TextBox 9" id="9"/>
            <p:cNvSpPr txBox="true"/>
            <p:nvPr/>
          </p:nvSpPr>
          <p:spPr>
            <a:xfrm rot="0">
              <a:off x="0" y="-38100"/>
              <a:ext cx="21640800" cy="764540"/>
            </a:xfrm>
            <a:prstGeom prst="rect">
              <a:avLst/>
            </a:prstGeom>
          </p:spPr>
          <p:txBody>
            <a:bodyPr anchor="t" rtlCol="false" tIns="0" lIns="0" bIns="0" rIns="0">
              <a:spAutoFit/>
            </a:bodyPr>
            <a:lstStyle/>
            <a:p>
              <a:pPr algn="l">
                <a:lnSpc>
                  <a:spcPts val="4680"/>
                </a:lnSpc>
              </a:pPr>
            </a:p>
          </p:txBody>
        </p:sp>
        <p:sp>
          <p:nvSpPr>
            <p:cNvPr name="TextBox 10" id="10"/>
            <p:cNvSpPr txBox="true"/>
            <p:nvPr/>
          </p:nvSpPr>
          <p:spPr>
            <a:xfrm rot="0">
              <a:off x="0" y="1036614"/>
              <a:ext cx="21640800" cy="2419562"/>
            </a:xfrm>
            <a:prstGeom prst="rect">
              <a:avLst/>
            </a:prstGeom>
          </p:spPr>
          <p:txBody>
            <a:bodyPr anchor="t" rtlCol="false" tIns="0" lIns="0" bIns="0" rIns="0">
              <a:spAutoFit/>
            </a:bodyPr>
            <a:lstStyle/>
            <a:p>
              <a:pPr algn="l">
                <a:lnSpc>
                  <a:spcPts val="3639"/>
                </a:lnSpc>
              </a:pPr>
              <a:r>
                <a:rPr lang="en-US" sz="2799">
                  <a:solidFill>
                    <a:srgbClr val="000000"/>
                  </a:solidFill>
                  <a:latin typeface="Clear Sans"/>
                  <a:ea typeface="Clear Sans"/>
                  <a:cs typeface="Clear Sans"/>
                  <a:sym typeface="Clear Sans"/>
                </a:rPr>
                <a:t>Mã hóa Huffman Coding là một trong những phương pháp nén dữ liệu không mất mát (lossless), được giới thiệu bởi David Huffman. Sử dụng phổ biến trong việc giảm kích thước của các tệp tin, ảnh mà không làm mất thông tin. Đây là một dạng mã hóa cây (tree-based encoding) cho phép tối ưu hóa số bit được sử dụng để mã hóa mỗi ký tự (hoặc giá trị màu) trong ảnh.</a:t>
              </a:r>
            </a:p>
          </p:txBody>
        </p:sp>
      </p:grpSp>
      <p:sp>
        <p:nvSpPr>
          <p:cNvPr name="TextBox 11" id="11"/>
          <p:cNvSpPr txBox="true"/>
          <p:nvPr/>
        </p:nvSpPr>
        <p:spPr>
          <a:xfrm rot="0">
            <a:off x="17632364" y="9295735"/>
            <a:ext cx="284076" cy="697683"/>
          </a:xfrm>
          <a:prstGeom prst="rect">
            <a:avLst/>
          </a:prstGeom>
        </p:spPr>
        <p:txBody>
          <a:bodyPr anchor="t" rtlCol="false" tIns="0" lIns="0" bIns="0" rIns="0">
            <a:spAutoFit/>
          </a:bodyPr>
          <a:lstStyle/>
          <a:p>
            <a:pPr algn="ctr">
              <a:lnSpc>
                <a:spcPts val="5612"/>
              </a:lnSpc>
              <a:spcBef>
                <a:spcPct val="0"/>
              </a:spcBef>
            </a:pPr>
            <a:r>
              <a:rPr lang="en-US" sz="4317">
                <a:solidFill>
                  <a:srgbClr val="000000"/>
                </a:solidFill>
                <a:latin typeface="Baloo"/>
                <a:ea typeface="Baloo"/>
                <a:cs typeface="Baloo"/>
                <a:sym typeface="Baloo"/>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672818" y="888281"/>
            <a:ext cx="10172854" cy="1057275"/>
          </a:xfrm>
          <a:prstGeom prst="rect">
            <a:avLst/>
          </a:prstGeom>
        </p:spPr>
        <p:txBody>
          <a:bodyPr anchor="t" rtlCol="false" tIns="0" lIns="0" bIns="0" rIns="0">
            <a:spAutoFit/>
          </a:bodyPr>
          <a:lstStyle/>
          <a:p>
            <a:pPr algn="l">
              <a:lnSpc>
                <a:spcPts val="8399"/>
              </a:lnSpc>
            </a:pPr>
            <a:r>
              <a:rPr lang="en-US" sz="6999">
                <a:solidFill>
                  <a:srgbClr val="000000"/>
                </a:solidFill>
                <a:latin typeface="Baloo"/>
                <a:ea typeface="Baloo"/>
                <a:cs typeface="Baloo"/>
                <a:sym typeface="Baloo"/>
              </a:rPr>
              <a:t>2. Ưu và Nhược điểm</a:t>
            </a:r>
          </a:p>
        </p:txBody>
      </p:sp>
      <p:pic>
        <p:nvPicPr>
          <p:cNvPr name="Picture 3" id="3"/>
          <p:cNvPicPr>
            <a:picLocks noChangeAspect="true"/>
          </p:cNvPicPr>
          <p:nvPr/>
        </p:nvPicPr>
        <p:blipFill>
          <a:blip r:embed="rId2"/>
          <a:srcRect l="0" t="0" r="0" b="0"/>
          <a:stretch>
            <a:fillRect/>
          </a:stretch>
        </p:blipFill>
        <p:spPr>
          <a:xfrm flipH="false" flipV="false" rot="-8937396">
            <a:off x="11413750" y="2065241"/>
            <a:ext cx="8964268" cy="8506586"/>
          </a:xfrm>
          <a:prstGeom prst="rect">
            <a:avLst/>
          </a:prstGeom>
        </p:spPr>
      </p:pic>
      <p:grpSp>
        <p:nvGrpSpPr>
          <p:cNvPr name="Group 4" id="4"/>
          <p:cNvGrpSpPr/>
          <p:nvPr/>
        </p:nvGrpSpPr>
        <p:grpSpPr>
          <a:xfrm rot="0">
            <a:off x="1263961" y="1916981"/>
            <a:ext cx="8293143" cy="3319207"/>
            <a:chOff x="0" y="0"/>
            <a:chExt cx="11057524" cy="4425609"/>
          </a:xfrm>
        </p:grpSpPr>
        <p:sp>
          <p:nvSpPr>
            <p:cNvPr name="TextBox 5" id="5"/>
            <p:cNvSpPr txBox="true"/>
            <p:nvPr/>
          </p:nvSpPr>
          <p:spPr>
            <a:xfrm rot="0">
              <a:off x="0" y="-38100"/>
              <a:ext cx="11057524" cy="764540"/>
            </a:xfrm>
            <a:prstGeom prst="rect">
              <a:avLst/>
            </a:prstGeom>
          </p:spPr>
          <p:txBody>
            <a:bodyPr anchor="t" rtlCol="false" tIns="0" lIns="0" bIns="0" rIns="0">
              <a:spAutoFit/>
            </a:bodyPr>
            <a:lstStyle/>
            <a:p>
              <a:pPr algn="l">
                <a:lnSpc>
                  <a:spcPts val="4680"/>
                </a:lnSpc>
              </a:pPr>
            </a:p>
          </p:txBody>
        </p:sp>
        <p:sp>
          <p:nvSpPr>
            <p:cNvPr name="TextBox 6" id="6"/>
            <p:cNvSpPr txBox="true"/>
            <p:nvPr/>
          </p:nvSpPr>
          <p:spPr>
            <a:xfrm rot="0">
              <a:off x="0" y="1055664"/>
              <a:ext cx="11057524" cy="3965998"/>
            </a:xfrm>
            <a:prstGeom prst="rect">
              <a:avLst/>
            </a:prstGeom>
          </p:spPr>
          <p:txBody>
            <a:bodyPr anchor="t" rtlCol="false" tIns="0" lIns="0" bIns="0" rIns="0">
              <a:spAutoFit/>
            </a:bodyPr>
            <a:lstStyle/>
            <a:p>
              <a:pPr algn="l" marL="561341" indent="-280670" lvl="1">
                <a:lnSpc>
                  <a:spcPts val="3380"/>
                </a:lnSpc>
                <a:buFont typeface="Arial"/>
                <a:buChar char="•"/>
              </a:pPr>
              <a:r>
                <a:rPr lang="en-US" sz="2600">
                  <a:solidFill>
                    <a:srgbClr val="000000"/>
                  </a:solidFill>
                  <a:latin typeface="Clear Sans"/>
                  <a:ea typeface="Clear Sans"/>
                  <a:cs typeface="Clear Sans"/>
                  <a:sym typeface="Clear Sans"/>
                </a:rPr>
                <a:t>Tối ưu hóa nén: Huffman là một phương pháp nén không mất mát hiệu quả, đặc biệt khi có sự chênh lệch lớn về tần suất xuất hiện của các giá trị.</a:t>
              </a:r>
            </a:p>
            <a:p>
              <a:pPr algn="l">
                <a:lnSpc>
                  <a:spcPts val="3380"/>
                </a:lnSpc>
              </a:pPr>
            </a:p>
            <a:p>
              <a:pPr algn="l" marL="561341" indent="-280670" lvl="1">
                <a:lnSpc>
                  <a:spcPts val="3380"/>
                </a:lnSpc>
                <a:buFont typeface="Arial"/>
                <a:buChar char="•"/>
              </a:pPr>
              <a:r>
                <a:rPr lang="en-US" sz="2600">
                  <a:solidFill>
                    <a:srgbClr val="000000"/>
                  </a:solidFill>
                  <a:latin typeface="Clear Sans"/>
                  <a:ea typeface="Clear Sans"/>
                  <a:cs typeface="Clear Sans"/>
                  <a:sym typeface="Clear Sans"/>
                </a:rPr>
                <a:t>Đơn giản và dễ triển khai: So với các phương pháp nén phức tạp khác, Huffman dễ hiểu và dễ lập trình.</a:t>
              </a:r>
            </a:p>
            <a:p>
              <a:pPr algn="l">
                <a:lnSpc>
                  <a:spcPts val="3380"/>
                </a:lnSpc>
              </a:pPr>
            </a:p>
          </p:txBody>
        </p:sp>
      </p:grpSp>
      <p:grpSp>
        <p:nvGrpSpPr>
          <p:cNvPr name="Group 7" id="7"/>
          <p:cNvGrpSpPr/>
          <p:nvPr/>
        </p:nvGrpSpPr>
        <p:grpSpPr>
          <a:xfrm rot="0">
            <a:off x="1028700" y="1916981"/>
            <a:ext cx="10970901" cy="1840082"/>
            <a:chOff x="0" y="0"/>
            <a:chExt cx="14627868" cy="2453442"/>
          </a:xfrm>
        </p:grpSpPr>
        <p:sp>
          <p:nvSpPr>
            <p:cNvPr name="TextBox 8" id="8"/>
            <p:cNvSpPr txBox="true"/>
            <p:nvPr/>
          </p:nvSpPr>
          <p:spPr>
            <a:xfrm rot="0">
              <a:off x="0" y="-38100"/>
              <a:ext cx="10912279" cy="1588423"/>
            </a:xfrm>
            <a:prstGeom prst="rect">
              <a:avLst/>
            </a:prstGeom>
          </p:spPr>
          <p:txBody>
            <a:bodyPr anchor="t" rtlCol="false" tIns="0" lIns="0" bIns="0" rIns="0">
              <a:spAutoFit/>
            </a:bodyPr>
            <a:lstStyle/>
            <a:p>
              <a:pPr algn="l">
                <a:lnSpc>
                  <a:spcPts val="4544"/>
                </a:lnSpc>
              </a:pPr>
              <a:r>
                <a:rPr lang="en-US" sz="3495">
                  <a:solidFill>
                    <a:srgbClr val="000000"/>
                  </a:solidFill>
                  <a:latin typeface="Baloo"/>
                  <a:ea typeface="Baloo"/>
                  <a:cs typeface="Baloo"/>
                  <a:sym typeface="Baloo"/>
                </a:rPr>
                <a:t>Ưu điểm của thuật toán Huffman:</a:t>
              </a:r>
            </a:p>
            <a:p>
              <a:pPr algn="l">
                <a:lnSpc>
                  <a:spcPts val="5064"/>
                </a:lnSpc>
              </a:pPr>
            </a:p>
          </p:txBody>
        </p:sp>
        <p:sp>
          <p:nvSpPr>
            <p:cNvPr name="TextBox 9" id="9"/>
            <p:cNvSpPr txBox="true"/>
            <p:nvPr/>
          </p:nvSpPr>
          <p:spPr>
            <a:xfrm rot="0">
              <a:off x="0" y="1888302"/>
              <a:ext cx="14627868" cy="599344"/>
            </a:xfrm>
            <a:prstGeom prst="rect">
              <a:avLst/>
            </a:prstGeom>
          </p:spPr>
          <p:txBody>
            <a:bodyPr anchor="t" rtlCol="false" tIns="0" lIns="0" bIns="0" rIns="0">
              <a:spAutoFit/>
            </a:bodyPr>
            <a:lstStyle/>
            <a:p>
              <a:pPr algn="l">
                <a:lnSpc>
                  <a:spcPts val="3657"/>
                </a:lnSpc>
              </a:pPr>
            </a:p>
          </p:txBody>
        </p:sp>
      </p:grpSp>
      <p:grpSp>
        <p:nvGrpSpPr>
          <p:cNvPr name="Group 10" id="10"/>
          <p:cNvGrpSpPr/>
          <p:nvPr/>
        </p:nvGrpSpPr>
        <p:grpSpPr>
          <a:xfrm rot="0">
            <a:off x="1028700" y="5939093"/>
            <a:ext cx="10970901" cy="1840082"/>
            <a:chOff x="0" y="0"/>
            <a:chExt cx="14627868" cy="2453442"/>
          </a:xfrm>
        </p:grpSpPr>
        <p:sp>
          <p:nvSpPr>
            <p:cNvPr name="TextBox 11" id="11"/>
            <p:cNvSpPr txBox="true"/>
            <p:nvPr/>
          </p:nvSpPr>
          <p:spPr>
            <a:xfrm rot="0">
              <a:off x="0" y="-38100"/>
              <a:ext cx="10912279" cy="1588423"/>
            </a:xfrm>
            <a:prstGeom prst="rect">
              <a:avLst/>
            </a:prstGeom>
          </p:spPr>
          <p:txBody>
            <a:bodyPr anchor="t" rtlCol="false" tIns="0" lIns="0" bIns="0" rIns="0">
              <a:spAutoFit/>
            </a:bodyPr>
            <a:lstStyle/>
            <a:p>
              <a:pPr algn="l">
                <a:lnSpc>
                  <a:spcPts val="4544"/>
                </a:lnSpc>
              </a:pPr>
              <a:r>
                <a:rPr lang="en-US" sz="3495">
                  <a:solidFill>
                    <a:srgbClr val="000000"/>
                  </a:solidFill>
                  <a:latin typeface="Baloo"/>
                  <a:ea typeface="Baloo"/>
                  <a:cs typeface="Baloo"/>
                  <a:sym typeface="Baloo"/>
                </a:rPr>
                <a:t>Nhược điểm:</a:t>
              </a:r>
            </a:p>
            <a:p>
              <a:pPr algn="l">
                <a:lnSpc>
                  <a:spcPts val="5064"/>
                </a:lnSpc>
              </a:pPr>
            </a:p>
          </p:txBody>
        </p:sp>
        <p:sp>
          <p:nvSpPr>
            <p:cNvPr name="TextBox 12" id="12"/>
            <p:cNvSpPr txBox="true"/>
            <p:nvPr/>
          </p:nvSpPr>
          <p:spPr>
            <a:xfrm rot="0">
              <a:off x="0" y="1888302"/>
              <a:ext cx="14627868" cy="599344"/>
            </a:xfrm>
            <a:prstGeom prst="rect">
              <a:avLst/>
            </a:prstGeom>
          </p:spPr>
          <p:txBody>
            <a:bodyPr anchor="t" rtlCol="false" tIns="0" lIns="0" bIns="0" rIns="0">
              <a:spAutoFit/>
            </a:bodyPr>
            <a:lstStyle/>
            <a:p>
              <a:pPr algn="l">
                <a:lnSpc>
                  <a:spcPts val="3657"/>
                </a:lnSpc>
              </a:pPr>
            </a:p>
          </p:txBody>
        </p:sp>
      </p:grpSp>
      <p:grpSp>
        <p:nvGrpSpPr>
          <p:cNvPr name="Group 13" id="13"/>
          <p:cNvGrpSpPr/>
          <p:nvPr/>
        </p:nvGrpSpPr>
        <p:grpSpPr>
          <a:xfrm rot="0">
            <a:off x="1263961" y="5939093"/>
            <a:ext cx="8293143" cy="3747832"/>
            <a:chOff x="0" y="0"/>
            <a:chExt cx="11057524" cy="4997109"/>
          </a:xfrm>
        </p:grpSpPr>
        <p:sp>
          <p:nvSpPr>
            <p:cNvPr name="TextBox 14" id="14"/>
            <p:cNvSpPr txBox="true"/>
            <p:nvPr/>
          </p:nvSpPr>
          <p:spPr>
            <a:xfrm rot="0">
              <a:off x="0" y="-38100"/>
              <a:ext cx="11057524" cy="764540"/>
            </a:xfrm>
            <a:prstGeom prst="rect">
              <a:avLst/>
            </a:prstGeom>
          </p:spPr>
          <p:txBody>
            <a:bodyPr anchor="t" rtlCol="false" tIns="0" lIns="0" bIns="0" rIns="0">
              <a:spAutoFit/>
            </a:bodyPr>
            <a:lstStyle/>
            <a:p>
              <a:pPr algn="l">
                <a:lnSpc>
                  <a:spcPts val="4680"/>
                </a:lnSpc>
              </a:pPr>
            </a:p>
          </p:txBody>
        </p:sp>
        <p:sp>
          <p:nvSpPr>
            <p:cNvPr name="TextBox 15" id="15"/>
            <p:cNvSpPr txBox="true"/>
            <p:nvPr/>
          </p:nvSpPr>
          <p:spPr>
            <a:xfrm rot="0">
              <a:off x="0" y="1055664"/>
              <a:ext cx="11057524" cy="4537498"/>
            </a:xfrm>
            <a:prstGeom prst="rect">
              <a:avLst/>
            </a:prstGeom>
          </p:spPr>
          <p:txBody>
            <a:bodyPr anchor="t" rtlCol="false" tIns="0" lIns="0" bIns="0" rIns="0">
              <a:spAutoFit/>
            </a:bodyPr>
            <a:lstStyle/>
            <a:p>
              <a:pPr algn="l" marL="561341" indent="-280670" lvl="1">
                <a:lnSpc>
                  <a:spcPts val="3380"/>
                </a:lnSpc>
                <a:buFont typeface="Arial"/>
                <a:buChar char="•"/>
              </a:pPr>
              <a:r>
                <a:rPr lang="en-US" sz="2600">
                  <a:solidFill>
                    <a:srgbClr val="000000"/>
                  </a:solidFill>
                  <a:latin typeface="Clear Sans"/>
                  <a:ea typeface="Clear Sans"/>
                  <a:cs typeface="Clear Sans"/>
                  <a:sym typeface="Clear Sans"/>
                </a:rPr>
                <a:t>Hiệu quả thấp khi dữ liệu đồng đều: Nếu tất cả các giá trị pixel có tần suất xuất hiện gần như bằng nhau, Huffman sẽ không nén được nhiều.</a:t>
              </a:r>
            </a:p>
            <a:p>
              <a:pPr algn="l">
                <a:lnSpc>
                  <a:spcPts val="3380"/>
                </a:lnSpc>
              </a:pPr>
            </a:p>
            <a:p>
              <a:pPr algn="l" marL="561341" indent="-280670" lvl="1">
                <a:lnSpc>
                  <a:spcPts val="3380"/>
                </a:lnSpc>
                <a:buFont typeface="Arial"/>
                <a:buChar char="•"/>
              </a:pPr>
              <a:r>
                <a:rPr lang="en-US" sz="2600">
                  <a:solidFill>
                    <a:srgbClr val="000000"/>
                  </a:solidFill>
                  <a:latin typeface="Clear Sans"/>
                  <a:ea typeface="Clear Sans"/>
                  <a:cs typeface="Clear Sans"/>
                  <a:sym typeface="Clear Sans"/>
                </a:rPr>
                <a:t>Bảng mã cần thêm không gian lưu trữ: Khi giải mã, cần lưu lại bảng mã Huffman, điều này làm tăng một phần nhỏ dung lượng.</a:t>
              </a:r>
            </a:p>
            <a:p>
              <a:pPr algn="l">
                <a:lnSpc>
                  <a:spcPts val="3380"/>
                </a:lnSpc>
              </a:pPr>
            </a:p>
          </p:txBody>
        </p:sp>
      </p:grpSp>
      <p:sp>
        <p:nvSpPr>
          <p:cNvPr name="TextBox 16" id="16"/>
          <p:cNvSpPr txBox="true"/>
          <p:nvPr/>
        </p:nvSpPr>
        <p:spPr>
          <a:xfrm rot="0">
            <a:off x="17608180" y="9295735"/>
            <a:ext cx="332445" cy="697683"/>
          </a:xfrm>
          <a:prstGeom prst="rect">
            <a:avLst/>
          </a:prstGeom>
        </p:spPr>
        <p:txBody>
          <a:bodyPr anchor="t" rtlCol="false" tIns="0" lIns="0" bIns="0" rIns="0">
            <a:spAutoFit/>
          </a:bodyPr>
          <a:lstStyle/>
          <a:p>
            <a:pPr algn="ctr">
              <a:lnSpc>
                <a:spcPts val="5612"/>
              </a:lnSpc>
              <a:spcBef>
                <a:spcPct val="0"/>
              </a:spcBef>
            </a:pPr>
            <a:r>
              <a:rPr lang="en-US" sz="4317">
                <a:solidFill>
                  <a:srgbClr val="000000"/>
                </a:solidFill>
                <a:latin typeface="Baloo"/>
                <a:ea typeface="Baloo"/>
                <a:cs typeface="Baloo"/>
                <a:sym typeface="Baloo"/>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1028700" y="2849078"/>
            <a:ext cx="7074427" cy="3133725"/>
          </a:xfrm>
          <a:prstGeom prst="rect">
            <a:avLst/>
          </a:prstGeom>
        </p:spPr>
        <p:txBody>
          <a:bodyPr anchor="t" rtlCol="false" tIns="0" lIns="0" bIns="0" rIns="0">
            <a:spAutoFit/>
          </a:bodyPr>
          <a:lstStyle/>
          <a:p>
            <a:pPr algn="l">
              <a:lnSpc>
                <a:spcPts val="8280"/>
              </a:lnSpc>
            </a:pPr>
            <a:r>
              <a:rPr lang="en-US" sz="6900">
                <a:solidFill>
                  <a:srgbClr val="000000"/>
                </a:solidFill>
                <a:latin typeface="Baloo"/>
                <a:ea typeface="Baloo"/>
                <a:cs typeface="Baloo"/>
                <a:sym typeface="Baloo"/>
              </a:rPr>
              <a:t>Các bước thực hiện thuật toán nén Huffman: </a:t>
            </a:r>
          </a:p>
        </p:txBody>
      </p:sp>
      <p:grpSp>
        <p:nvGrpSpPr>
          <p:cNvPr name="Group 3" id="3"/>
          <p:cNvGrpSpPr/>
          <p:nvPr/>
        </p:nvGrpSpPr>
        <p:grpSpPr>
          <a:xfrm rot="0">
            <a:off x="9502195" y="2839553"/>
            <a:ext cx="9017626" cy="725217"/>
            <a:chOff x="0" y="0"/>
            <a:chExt cx="12023502" cy="966956"/>
          </a:xfrm>
        </p:grpSpPr>
        <p:sp>
          <p:nvSpPr>
            <p:cNvPr name="TextBox 4" id="4"/>
            <p:cNvSpPr txBox="true"/>
            <p:nvPr/>
          </p:nvSpPr>
          <p:spPr>
            <a:xfrm rot="0">
              <a:off x="1452650" y="273662"/>
              <a:ext cx="10570852" cy="702770"/>
            </a:xfrm>
            <a:prstGeom prst="rect">
              <a:avLst/>
            </a:prstGeom>
          </p:spPr>
          <p:txBody>
            <a:bodyPr anchor="t" rtlCol="false" tIns="0" lIns="0" bIns="0" rIns="0">
              <a:spAutoFit/>
            </a:bodyPr>
            <a:lstStyle/>
            <a:p>
              <a:pPr algn="l">
                <a:lnSpc>
                  <a:spcPts val="4365"/>
                </a:lnSpc>
              </a:pPr>
              <a:r>
                <a:rPr lang="en-US" sz="3357">
                  <a:solidFill>
                    <a:srgbClr val="000000"/>
                  </a:solidFill>
                  <a:latin typeface="Clear Sans"/>
                  <a:ea typeface="Clear Sans"/>
                  <a:cs typeface="Clear Sans"/>
                  <a:sym typeface="Clear Sans"/>
                </a:rPr>
                <a:t>Đếm tần suất xuất hiện</a:t>
              </a:r>
            </a:p>
          </p:txBody>
        </p:sp>
        <p:sp>
          <p:nvSpPr>
            <p:cNvPr name="TextBox 5" id="5"/>
            <p:cNvSpPr txBox="true"/>
            <p:nvPr/>
          </p:nvSpPr>
          <p:spPr>
            <a:xfrm rot="0">
              <a:off x="0" y="-57102"/>
              <a:ext cx="1197093" cy="918799"/>
            </a:xfrm>
            <a:prstGeom prst="rect">
              <a:avLst/>
            </a:prstGeom>
          </p:spPr>
          <p:txBody>
            <a:bodyPr anchor="t" rtlCol="false" tIns="0" lIns="0" bIns="0" rIns="0">
              <a:spAutoFit/>
            </a:bodyPr>
            <a:lstStyle/>
            <a:p>
              <a:pPr algn="l">
                <a:lnSpc>
                  <a:spcPts val="5612"/>
                </a:lnSpc>
              </a:pPr>
              <a:r>
                <a:rPr lang="en-US" sz="4317">
                  <a:solidFill>
                    <a:srgbClr val="000000"/>
                  </a:solidFill>
                  <a:latin typeface="Baloo"/>
                  <a:ea typeface="Baloo"/>
                  <a:cs typeface="Baloo"/>
                  <a:sym typeface="Baloo"/>
                </a:rPr>
                <a:t>01</a:t>
              </a:r>
            </a:p>
          </p:txBody>
        </p:sp>
      </p:grpSp>
      <p:grpSp>
        <p:nvGrpSpPr>
          <p:cNvPr name="Group 6" id="6"/>
          <p:cNvGrpSpPr/>
          <p:nvPr/>
        </p:nvGrpSpPr>
        <p:grpSpPr>
          <a:xfrm rot="0">
            <a:off x="9502195" y="3891963"/>
            <a:ext cx="9017626" cy="727501"/>
            <a:chOff x="0" y="0"/>
            <a:chExt cx="12023502" cy="970002"/>
          </a:xfrm>
        </p:grpSpPr>
        <p:sp>
          <p:nvSpPr>
            <p:cNvPr name="TextBox 7" id="7"/>
            <p:cNvSpPr txBox="true"/>
            <p:nvPr/>
          </p:nvSpPr>
          <p:spPr>
            <a:xfrm rot="0">
              <a:off x="1452650" y="276708"/>
              <a:ext cx="10570852" cy="702770"/>
            </a:xfrm>
            <a:prstGeom prst="rect">
              <a:avLst/>
            </a:prstGeom>
          </p:spPr>
          <p:txBody>
            <a:bodyPr anchor="t" rtlCol="false" tIns="0" lIns="0" bIns="0" rIns="0">
              <a:spAutoFit/>
            </a:bodyPr>
            <a:lstStyle/>
            <a:p>
              <a:pPr algn="l">
                <a:lnSpc>
                  <a:spcPts val="4365"/>
                </a:lnSpc>
              </a:pPr>
              <a:r>
                <a:rPr lang="en-US" sz="3357">
                  <a:solidFill>
                    <a:srgbClr val="000000"/>
                  </a:solidFill>
                  <a:latin typeface="Clear Sans"/>
                  <a:ea typeface="Clear Sans"/>
                  <a:cs typeface="Clear Sans"/>
                  <a:sym typeface="Clear Sans"/>
                </a:rPr>
                <a:t>Xây dựng cây Huffman</a:t>
              </a:r>
            </a:p>
          </p:txBody>
        </p:sp>
        <p:sp>
          <p:nvSpPr>
            <p:cNvPr name="TextBox 8" id="8"/>
            <p:cNvSpPr txBox="true"/>
            <p:nvPr/>
          </p:nvSpPr>
          <p:spPr>
            <a:xfrm rot="0">
              <a:off x="0" y="-57102"/>
              <a:ext cx="1197093" cy="924891"/>
            </a:xfrm>
            <a:prstGeom prst="rect">
              <a:avLst/>
            </a:prstGeom>
          </p:spPr>
          <p:txBody>
            <a:bodyPr anchor="t" rtlCol="false" tIns="0" lIns="0" bIns="0" rIns="0">
              <a:spAutoFit/>
            </a:bodyPr>
            <a:lstStyle/>
            <a:p>
              <a:pPr algn="l">
                <a:lnSpc>
                  <a:spcPts val="5612"/>
                </a:lnSpc>
              </a:pPr>
              <a:r>
                <a:rPr lang="en-US" sz="4317">
                  <a:solidFill>
                    <a:srgbClr val="000000"/>
                  </a:solidFill>
                  <a:latin typeface="Baloo"/>
                  <a:ea typeface="Baloo"/>
                  <a:cs typeface="Baloo"/>
                  <a:sym typeface="Baloo"/>
                </a:rPr>
                <a:t>02</a:t>
              </a:r>
            </a:p>
          </p:txBody>
        </p:sp>
      </p:grpSp>
      <p:grpSp>
        <p:nvGrpSpPr>
          <p:cNvPr name="Group 9" id="9"/>
          <p:cNvGrpSpPr/>
          <p:nvPr/>
        </p:nvGrpSpPr>
        <p:grpSpPr>
          <a:xfrm rot="0">
            <a:off x="9502195" y="4943314"/>
            <a:ext cx="9017626" cy="727501"/>
            <a:chOff x="0" y="0"/>
            <a:chExt cx="12023502" cy="970002"/>
          </a:xfrm>
        </p:grpSpPr>
        <p:sp>
          <p:nvSpPr>
            <p:cNvPr name="TextBox 10" id="10"/>
            <p:cNvSpPr txBox="true"/>
            <p:nvPr/>
          </p:nvSpPr>
          <p:spPr>
            <a:xfrm rot="0">
              <a:off x="1452650" y="276708"/>
              <a:ext cx="10570852" cy="702770"/>
            </a:xfrm>
            <a:prstGeom prst="rect">
              <a:avLst/>
            </a:prstGeom>
          </p:spPr>
          <p:txBody>
            <a:bodyPr anchor="t" rtlCol="false" tIns="0" lIns="0" bIns="0" rIns="0">
              <a:spAutoFit/>
            </a:bodyPr>
            <a:lstStyle/>
            <a:p>
              <a:pPr algn="l">
                <a:lnSpc>
                  <a:spcPts val="4365"/>
                </a:lnSpc>
              </a:pPr>
              <a:r>
                <a:rPr lang="en-US" sz="3357">
                  <a:solidFill>
                    <a:srgbClr val="000000"/>
                  </a:solidFill>
                  <a:latin typeface="Clear Sans"/>
                  <a:ea typeface="Clear Sans"/>
                  <a:cs typeface="Clear Sans"/>
                  <a:sym typeface="Clear Sans"/>
                </a:rPr>
                <a:t>Thực hiện mã hóa</a:t>
              </a:r>
            </a:p>
          </p:txBody>
        </p:sp>
        <p:sp>
          <p:nvSpPr>
            <p:cNvPr name="TextBox 11" id="11"/>
            <p:cNvSpPr txBox="true"/>
            <p:nvPr/>
          </p:nvSpPr>
          <p:spPr>
            <a:xfrm rot="0">
              <a:off x="0" y="-57102"/>
              <a:ext cx="1197093" cy="924891"/>
            </a:xfrm>
            <a:prstGeom prst="rect">
              <a:avLst/>
            </a:prstGeom>
          </p:spPr>
          <p:txBody>
            <a:bodyPr anchor="t" rtlCol="false" tIns="0" lIns="0" bIns="0" rIns="0">
              <a:spAutoFit/>
            </a:bodyPr>
            <a:lstStyle/>
            <a:p>
              <a:pPr algn="l">
                <a:lnSpc>
                  <a:spcPts val="5612"/>
                </a:lnSpc>
              </a:pPr>
              <a:r>
                <a:rPr lang="en-US" sz="4317">
                  <a:solidFill>
                    <a:srgbClr val="000000"/>
                  </a:solidFill>
                  <a:latin typeface="Baloo"/>
                  <a:ea typeface="Baloo"/>
                  <a:cs typeface="Baloo"/>
                  <a:sym typeface="Baloo"/>
                </a:rPr>
                <a:t>03</a:t>
              </a:r>
            </a:p>
          </p:txBody>
        </p:sp>
      </p:grpSp>
      <p:grpSp>
        <p:nvGrpSpPr>
          <p:cNvPr name="Group 12" id="12"/>
          <p:cNvGrpSpPr/>
          <p:nvPr/>
        </p:nvGrpSpPr>
        <p:grpSpPr>
          <a:xfrm rot="0">
            <a:off x="9502195" y="5994665"/>
            <a:ext cx="9017626" cy="727501"/>
            <a:chOff x="0" y="0"/>
            <a:chExt cx="12023502" cy="970002"/>
          </a:xfrm>
        </p:grpSpPr>
        <p:sp>
          <p:nvSpPr>
            <p:cNvPr name="TextBox 13" id="13"/>
            <p:cNvSpPr txBox="true"/>
            <p:nvPr/>
          </p:nvSpPr>
          <p:spPr>
            <a:xfrm rot="0">
              <a:off x="1452650" y="276708"/>
              <a:ext cx="10570852" cy="702770"/>
            </a:xfrm>
            <a:prstGeom prst="rect">
              <a:avLst/>
            </a:prstGeom>
          </p:spPr>
          <p:txBody>
            <a:bodyPr anchor="t" rtlCol="false" tIns="0" lIns="0" bIns="0" rIns="0">
              <a:spAutoFit/>
            </a:bodyPr>
            <a:lstStyle/>
            <a:p>
              <a:pPr algn="l">
                <a:lnSpc>
                  <a:spcPts val="4365"/>
                </a:lnSpc>
              </a:pPr>
              <a:r>
                <a:rPr lang="en-US" sz="3357">
                  <a:solidFill>
                    <a:srgbClr val="000000"/>
                  </a:solidFill>
                  <a:latin typeface="Clear Sans"/>
                  <a:ea typeface="Clear Sans"/>
                  <a:cs typeface="Clear Sans"/>
                  <a:sym typeface="Clear Sans"/>
                </a:rPr>
                <a:t>Lưu bảng mã và gán mã</a:t>
              </a:r>
            </a:p>
          </p:txBody>
        </p:sp>
        <p:sp>
          <p:nvSpPr>
            <p:cNvPr name="TextBox 14" id="14"/>
            <p:cNvSpPr txBox="true"/>
            <p:nvPr/>
          </p:nvSpPr>
          <p:spPr>
            <a:xfrm rot="0">
              <a:off x="0" y="-57102"/>
              <a:ext cx="1197093" cy="924891"/>
            </a:xfrm>
            <a:prstGeom prst="rect">
              <a:avLst/>
            </a:prstGeom>
          </p:spPr>
          <p:txBody>
            <a:bodyPr anchor="t" rtlCol="false" tIns="0" lIns="0" bIns="0" rIns="0">
              <a:spAutoFit/>
            </a:bodyPr>
            <a:lstStyle/>
            <a:p>
              <a:pPr algn="l">
                <a:lnSpc>
                  <a:spcPts val="5612"/>
                </a:lnSpc>
              </a:pPr>
              <a:r>
                <a:rPr lang="en-US" sz="4317">
                  <a:solidFill>
                    <a:srgbClr val="000000"/>
                  </a:solidFill>
                  <a:latin typeface="Baloo"/>
                  <a:ea typeface="Baloo"/>
                  <a:cs typeface="Baloo"/>
                  <a:sym typeface="Baloo"/>
                </a:rPr>
                <a:t>04</a:t>
              </a:r>
            </a:p>
          </p:txBody>
        </p:sp>
      </p:grpSp>
      <p:pic>
        <p:nvPicPr>
          <p:cNvPr name="Picture 15" id="15"/>
          <p:cNvPicPr>
            <a:picLocks noChangeAspect="true"/>
          </p:cNvPicPr>
          <p:nvPr/>
        </p:nvPicPr>
        <p:blipFill>
          <a:blip r:embed="rId2"/>
          <a:srcRect l="0" t="0" r="0" b="0"/>
          <a:stretch>
            <a:fillRect/>
          </a:stretch>
        </p:blipFill>
        <p:spPr>
          <a:xfrm flipH="true" flipV="false" rot="0">
            <a:off x="-21944" y="0"/>
            <a:ext cx="11958233" cy="2098730"/>
          </a:xfrm>
          <a:prstGeom prst="rect">
            <a:avLst/>
          </a:prstGeom>
        </p:spPr>
      </p:pic>
      <p:pic>
        <p:nvPicPr>
          <p:cNvPr name="Picture 16" id="16"/>
          <p:cNvPicPr>
            <a:picLocks noChangeAspect="true"/>
          </p:cNvPicPr>
          <p:nvPr/>
        </p:nvPicPr>
        <p:blipFill>
          <a:blip r:embed="rId3"/>
          <a:srcRect l="0" t="0" r="64034" b="46739"/>
          <a:stretch>
            <a:fillRect/>
          </a:stretch>
        </p:blipFill>
        <p:spPr>
          <a:xfrm flipH="true" flipV="true" rot="5400000">
            <a:off x="1041561" y="4941242"/>
            <a:ext cx="4331879" cy="6415001"/>
          </a:xfrm>
          <a:prstGeom prst="rect">
            <a:avLst/>
          </a:prstGeom>
        </p:spPr>
      </p:pic>
      <p:grpSp>
        <p:nvGrpSpPr>
          <p:cNvPr name="Group 17" id="17"/>
          <p:cNvGrpSpPr/>
          <p:nvPr/>
        </p:nvGrpSpPr>
        <p:grpSpPr>
          <a:xfrm rot="0">
            <a:off x="9502195" y="7046017"/>
            <a:ext cx="9017626" cy="725217"/>
            <a:chOff x="0" y="0"/>
            <a:chExt cx="12023502" cy="966956"/>
          </a:xfrm>
        </p:grpSpPr>
        <p:sp>
          <p:nvSpPr>
            <p:cNvPr name="TextBox 18" id="18"/>
            <p:cNvSpPr txBox="true"/>
            <p:nvPr/>
          </p:nvSpPr>
          <p:spPr>
            <a:xfrm rot="0">
              <a:off x="1452650" y="273543"/>
              <a:ext cx="10570852" cy="702889"/>
            </a:xfrm>
            <a:prstGeom prst="rect">
              <a:avLst/>
            </a:prstGeom>
          </p:spPr>
          <p:txBody>
            <a:bodyPr anchor="t" rtlCol="false" tIns="0" lIns="0" bIns="0" rIns="0">
              <a:spAutoFit/>
            </a:bodyPr>
            <a:lstStyle/>
            <a:p>
              <a:pPr algn="l">
                <a:lnSpc>
                  <a:spcPts val="4365"/>
                </a:lnSpc>
              </a:pPr>
              <a:r>
                <a:rPr lang="en-US" sz="3357">
                  <a:solidFill>
                    <a:srgbClr val="000000"/>
                  </a:solidFill>
                  <a:latin typeface="Clear Sans"/>
                  <a:ea typeface="Clear Sans"/>
                  <a:cs typeface="Clear Sans"/>
                  <a:sym typeface="Clear Sans"/>
                </a:rPr>
                <a:t>Hiệu suất, Độ dư thừa</a:t>
              </a:r>
            </a:p>
          </p:txBody>
        </p:sp>
        <p:sp>
          <p:nvSpPr>
            <p:cNvPr name="TextBox 19" id="19"/>
            <p:cNvSpPr txBox="true"/>
            <p:nvPr/>
          </p:nvSpPr>
          <p:spPr>
            <a:xfrm rot="0">
              <a:off x="0" y="-57102"/>
              <a:ext cx="1197093" cy="918680"/>
            </a:xfrm>
            <a:prstGeom prst="rect">
              <a:avLst/>
            </a:prstGeom>
          </p:spPr>
          <p:txBody>
            <a:bodyPr anchor="t" rtlCol="false" tIns="0" lIns="0" bIns="0" rIns="0">
              <a:spAutoFit/>
            </a:bodyPr>
            <a:lstStyle/>
            <a:p>
              <a:pPr algn="l">
                <a:lnSpc>
                  <a:spcPts val="5612"/>
                </a:lnSpc>
              </a:pPr>
              <a:r>
                <a:rPr lang="en-US" sz="4317">
                  <a:solidFill>
                    <a:srgbClr val="000000"/>
                  </a:solidFill>
                  <a:latin typeface="Baloo"/>
                  <a:ea typeface="Baloo"/>
                  <a:cs typeface="Baloo"/>
                  <a:sym typeface="Baloo"/>
                </a:rPr>
                <a:t>05</a:t>
              </a:r>
            </a:p>
          </p:txBody>
        </p:sp>
      </p:grpSp>
      <p:grpSp>
        <p:nvGrpSpPr>
          <p:cNvPr name="Group 20" id="20"/>
          <p:cNvGrpSpPr/>
          <p:nvPr/>
        </p:nvGrpSpPr>
        <p:grpSpPr>
          <a:xfrm rot="0">
            <a:off x="9502195" y="8011483"/>
            <a:ext cx="9017626" cy="725217"/>
            <a:chOff x="0" y="0"/>
            <a:chExt cx="12023502" cy="966956"/>
          </a:xfrm>
        </p:grpSpPr>
        <p:sp>
          <p:nvSpPr>
            <p:cNvPr name="TextBox 21" id="21"/>
            <p:cNvSpPr txBox="true"/>
            <p:nvPr/>
          </p:nvSpPr>
          <p:spPr>
            <a:xfrm rot="0">
              <a:off x="1452650" y="273543"/>
              <a:ext cx="10570852" cy="702889"/>
            </a:xfrm>
            <a:prstGeom prst="rect">
              <a:avLst/>
            </a:prstGeom>
          </p:spPr>
          <p:txBody>
            <a:bodyPr anchor="t" rtlCol="false" tIns="0" lIns="0" bIns="0" rIns="0">
              <a:spAutoFit/>
            </a:bodyPr>
            <a:lstStyle/>
            <a:p>
              <a:pPr algn="l">
                <a:lnSpc>
                  <a:spcPts val="4365"/>
                </a:lnSpc>
              </a:pPr>
              <a:r>
                <a:rPr lang="en-US" sz="3357">
                  <a:solidFill>
                    <a:srgbClr val="000000"/>
                  </a:solidFill>
                  <a:latin typeface="Clear Sans"/>
                  <a:ea typeface="Clear Sans"/>
                  <a:cs typeface="Clear Sans"/>
                  <a:sym typeface="Clear Sans"/>
                </a:rPr>
                <a:t>Giải mã</a:t>
              </a:r>
            </a:p>
          </p:txBody>
        </p:sp>
        <p:sp>
          <p:nvSpPr>
            <p:cNvPr name="TextBox 22" id="22"/>
            <p:cNvSpPr txBox="true"/>
            <p:nvPr/>
          </p:nvSpPr>
          <p:spPr>
            <a:xfrm rot="0">
              <a:off x="0" y="-57102"/>
              <a:ext cx="1197093" cy="918680"/>
            </a:xfrm>
            <a:prstGeom prst="rect">
              <a:avLst/>
            </a:prstGeom>
          </p:spPr>
          <p:txBody>
            <a:bodyPr anchor="t" rtlCol="false" tIns="0" lIns="0" bIns="0" rIns="0">
              <a:spAutoFit/>
            </a:bodyPr>
            <a:lstStyle/>
            <a:p>
              <a:pPr algn="l">
                <a:lnSpc>
                  <a:spcPts val="5612"/>
                </a:lnSpc>
              </a:pPr>
              <a:r>
                <a:rPr lang="en-US" sz="4317">
                  <a:solidFill>
                    <a:srgbClr val="000000"/>
                  </a:solidFill>
                  <a:latin typeface="Baloo"/>
                  <a:ea typeface="Baloo"/>
                  <a:cs typeface="Baloo"/>
                  <a:sym typeface="Baloo"/>
                </a:rPr>
                <a:t>06</a:t>
              </a:r>
            </a:p>
          </p:txBody>
        </p:sp>
      </p:grpSp>
      <p:sp>
        <p:nvSpPr>
          <p:cNvPr name="TextBox 23" id="23"/>
          <p:cNvSpPr txBox="true"/>
          <p:nvPr/>
        </p:nvSpPr>
        <p:spPr>
          <a:xfrm rot="0">
            <a:off x="17631248" y="9295735"/>
            <a:ext cx="286308" cy="697683"/>
          </a:xfrm>
          <a:prstGeom prst="rect">
            <a:avLst/>
          </a:prstGeom>
        </p:spPr>
        <p:txBody>
          <a:bodyPr anchor="t" rtlCol="false" tIns="0" lIns="0" bIns="0" rIns="0">
            <a:spAutoFit/>
          </a:bodyPr>
          <a:lstStyle/>
          <a:p>
            <a:pPr algn="ctr">
              <a:lnSpc>
                <a:spcPts val="5612"/>
              </a:lnSpc>
              <a:spcBef>
                <a:spcPct val="0"/>
              </a:spcBef>
            </a:pPr>
            <a:r>
              <a:rPr lang="en-US" sz="4317">
                <a:solidFill>
                  <a:srgbClr val="000000"/>
                </a:solidFill>
                <a:latin typeface="Baloo"/>
                <a:ea typeface="Baloo"/>
                <a:cs typeface="Baloo"/>
                <a:sym typeface="Baloo"/>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10090262">
            <a:off x="-2969613" y="5184636"/>
            <a:ext cx="8774007" cy="7633386"/>
          </a:xfrm>
          <a:custGeom>
            <a:avLst/>
            <a:gdLst/>
            <a:ahLst/>
            <a:cxnLst/>
            <a:rect r="r" b="b" t="t" l="l"/>
            <a:pathLst>
              <a:path h="7633386" w="8774007">
                <a:moveTo>
                  <a:pt x="0" y="0"/>
                </a:moveTo>
                <a:lnTo>
                  <a:pt x="8774007" y="0"/>
                </a:lnTo>
                <a:lnTo>
                  <a:pt x="8774007" y="7633386"/>
                </a:lnTo>
                <a:lnTo>
                  <a:pt x="0" y="7633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383689" y="4894021"/>
            <a:ext cx="10875611" cy="4272561"/>
          </a:xfrm>
          <a:custGeom>
            <a:avLst/>
            <a:gdLst/>
            <a:ahLst/>
            <a:cxnLst/>
            <a:rect r="r" b="b" t="t" l="l"/>
            <a:pathLst>
              <a:path h="4272561" w="10875611">
                <a:moveTo>
                  <a:pt x="0" y="0"/>
                </a:moveTo>
                <a:lnTo>
                  <a:pt x="10875611" y="0"/>
                </a:lnTo>
                <a:lnTo>
                  <a:pt x="10875611" y="4272561"/>
                </a:lnTo>
                <a:lnTo>
                  <a:pt x="0" y="4272561"/>
                </a:lnTo>
                <a:lnTo>
                  <a:pt x="0" y="0"/>
                </a:lnTo>
                <a:close/>
              </a:path>
            </a:pathLst>
          </a:custGeom>
          <a:blipFill>
            <a:blip r:embed="rId4"/>
            <a:stretch>
              <a:fillRect l="0" t="0" r="0" b="0"/>
            </a:stretch>
          </a:blipFill>
        </p:spPr>
      </p:sp>
      <p:grpSp>
        <p:nvGrpSpPr>
          <p:cNvPr name="Group 4" id="4"/>
          <p:cNvGrpSpPr/>
          <p:nvPr/>
        </p:nvGrpSpPr>
        <p:grpSpPr>
          <a:xfrm rot="0">
            <a:off x="-1313053" y="754883"/>
            <a:ext cx="11034237" cy="2646388"/>
            <a:chOff x="0" y="0"/>
            <a:chExt cx="14712316" cy="3528517"/>
          </a:xfrm>
        </p:grpSpPr>
        <p:sp>
          <p:nvSpPr>
            <p:cNvPr name="TextBox 5" id="5"/>
            <p:cNvSpPr txBox="true"/>
            <p:nvPr/>
          </p:nvSpPr>
          <p:spPr>
            <a:xfrm rot="0">
              <a:off x="799353" y="0"/>
              <a:ext cx="13563805" cy="2463800"/>
            </a:xfrm>
            <a:prstGeom prst="rect">
              <a:avLst/>
            </a:prstGeom>
          </p:spPr>
          <p:txBody>
            <a:bodyPr anchor="t" rtlCol="false" tIns="0" lIns="0" bIns="0" rIns="0">
              <a:spAutoFit/>
            </a:bodyPr>
            <a:lstStyle/>
            <a:p>
              <a:pPr algn="ctr">
                <a:lnSpc>
                  <a:spcPts val="6360"/>
                </a:lnSpc>
              </a:pPr>
              <a:r>
                <a:rPr lang="en-US" sz="5300">
                  <a:solidFill>
                    <a:srgbClr val="000000"/>
                  </a:solidFill>
                  <a:latin typeface="Baloo"/>
                  <a:ea typeface="Baloo"/>
                  <a:cs typeface="Baloo"/>
                  <a:sym typeface="Baloo"/>
                </a:rPr>
                <a:t>1. Đếm tần suất xuất hiện</a:t>
              </a:r>
            </a:p>
            <a:p>
              <a:pPr algn="ctr">
                <a:lnSpc>
                  <a:spcPts val="8280"/>
                </a:lnSpc>
              </a:pPr>
            </a:p>
          </p:txBody>
        </p:sp>
        <p:sp>
          <p:nvSpPr>
            <p:cNvPr name="TextBox 6" id="6"/>
            <p:cNvSpPr txBox="true"/>
            <p:nvPr/>
          </p:nvSpPr>
          <p:spPr>
            <a:xfrm rot="0">
              <a:off x="0" y="2883780"/>
              <a:ext cx="14712316" cy="475403"/>
            </a:xfrm>
            <a:prstGeom prst="rect">
              <a:avLst/>
            </a:prstGeom>
          </p:spPr>
          <p:txBody>
            <a:bodyPr anchor="t" rtlCol="false" tIns="0" lIns="0" bIns="0" rIns="0">
              <a:spAutoFit/>
            </a:bodyPr>
            <a:lstStyle/>
            <a:p>
              <a:pPr algn="ctr">
                <a:lnSpc>
                  <a:spcPts val="2990"/>
                </a:lnSpc>
              </a:pPr>
            </a:p>
          </p:txBody>
        </p:sp>
      </p:grpSp>
      <p:grpSp>
        <p:nvGrpSpPr>
          <p:cNvPr name="Group 7" id="7"/>
          <p:cNvGrpSpPr/>
          <p:nvPr/>
        </p:nvGrpSpPr>
        <p:grpSpPr>
          <a:xfrm rot="0">
            <a:off x="492851" y="634733"/>
            <a:ext cx="11034237" cy="4259288"/>
            <a:chOff x="0" y="0"/>
            <a:chExt cx="14712316" cy="5679050"/>
          </a:xfrm>
        </p:grpSpPr>
        <p:sp>
          <p:nvSpPr>
            <p:cNvPr name="TextBox 8" id="8"/>
            <p:cNvSpPr txBox="true"/>
            <p:nvPr/>
          </p:nvSpPr>
          <p:spPr>
            <a:xfrm rot="0">
              <a:off x="799353" y="0"/>
              <a:ext cx="13563805" cy="1460500"/>
            </a:xfrm>
            <a:prstGeom prst="rect">
              <a:avLst/>
            </a:prstGeom>
          </p:spPr>
          <p:txBody>
            <a:bodyPr anchor="t" rtlCol="false" tIns="0" lIns="0" bIns="0" rIns="0">
              <a:spAutoFit/>
            </a:bodyPr>
            <a:lstStyle/>
            <a:p>
              <a:pPr algn="ctr">
                <a:lnSpc>
                  <a:spcPts val="8640"/>
                </a:lnSpc>
              </a:pPr>
            </a:p>
          </p:txBody>
        </p:sp>
        <p:sp>
          <p:nvSpPr>
            <p:cNvPr name="TextBox 9" id="9"/>
            <p:cNvSpPr txBox="true"/>
            <p:nvPr/>
          </p:nvSpPr>
          <p:spPr>
            <a:xfrm rot="0">
              <a:off x="0" y="1870955"/>
              <a:ext cx="14712316" cy="3638762"/>
            </a:xfrm>
            <a:prstGeom prst="rect">
              <a:avLst/>
            </a:prstGeom>
          </p:spPr>
          <p:txBody>
            <a:bodyPr anchor="t" rtlCol="false" tIns="0" lIns="0" bIns="0" rIns="0">
              <a:spAutoFit/>
            </a:bodyPr>
            <a:lstStyle/>
            <a:p>
              <a:pPr algn="l" marL="604519" indent="-302260" lvl="1">
                <a:lnSpc>
                  <a:spcPts val="3639"/>
                </a:lnSpc>
                <a:buFont typeface="Arial"/>
                <a:buChar char="•"/>
              </a:pPr>
              <a:r>
                <a:rPr lang="en-US" sz="2799">
                  <a:solidFill>
                    <a:srgbClr val="000000"/>
                  </a:solidFill>
                  <a:latin typeface="Clear Sans"/>
                  <a:ea typeface="Clear Sans"/>
                  <a:cs typeface="Clear Sans"/>
                  <a:sym typeface="Clear Sans"/>
                </a:rPr>
                <a:t>Phâ</a:t>
              </a:r>
              <a:r>
                <a:rPr lang="en-US" sz="2799">
                  <a:solidFill>
                    <a:srgbClr val="000000"/>
                  </a:solidFill>
                  <a:latin typeface="Clear Sans"/>
                  <a:ea typeface="Clear Sans"/>
                  <a:cs typeface="Clear Sans"/>
                  <a:sym typeface="Clear Sans"/>
                </a:rPr>
                <a:t>n tích để đếm tần suất xuất hiện của từng kí tự (hoặc giá trị pixel). </a:t>
              </a:r>
            </a:p>
            <a:p>
              <a:pPr algn="l">
                <a:lnSpc>
                  <a:spcPts val="3639"/>
                </a:lnSpc>
              </a:pPr>
            </a:p>
            <a:p>
              <a:pPr algn="l" marL="604519" indent="-302260" lvl="1">
                <a:lnSpc>
                  <a:spcPts val="3639"/>
                </a:lnSpc>
                <a:buFont typeface="Arial"/>
                <a:buChar char="•"/>
              </a:pPr>
              <a:r>
                <a:rPr lang="en-US" sz="2799">
                  <a:solidFill>
                    <a:srgbClr val="000000"/>
                  </a:solidFill>
                  <a:latin typeface="Clear Sans"/>
                  <a:ea typeface="Clear Sans"/>
                  <a:cs typeface="Clear Sans"/>
                  <a:sym typeface="Clear Sans"/>
                </a:rPr>
                <a:t>Tần suất này cho biết ký tự hoặc màu nào xuất hiện nhiều, cái nào xuất hiện ít giúp xác định cách mã hóa tối ưu.</a:t>
              </a:r>
            </a:p>
            <a:p>
              <a:pPr algn="ctr">
                <a:lnSpc>
                  <a:spcPts val="3639"/>
                </a:lnSpc>
              </a:pPr>
            </a:p>
          </p:txBody>
        </p:sp>
      </p:grpSp>
      <p:sp>
        <p:nvSpPr>
          <p:cNvPr name="TextBox 10" id="10"/>
          <p:cNvSpPr txBox="true"/>
          <p:nvPr/>
        </p:nvSpPr>
        <p:spPr>
          <a:xfrm rot="0">
            <a:off x="17621388" y="9295735"/>
            <a:ext cx="306028" cy="697683"/>
          </a:xfrm>
          <a:prstGeom prst="rect">
            <a:avLst/>
          </a:prstGeom>
        </p:spPr>
        <p:txBody>
          <a:bodyPr anchor="t" rtlCol="false" tIns="0" lIns="0" bIns="0" rIns="0">
            <a:spAutoFit/>
          </a:bodyPr>
          <a:lstStyle/>
          <a:p>
            <a:pPr algn="ctr">
              <a:lnSpc>
                <a:spcPts val="5612"/>
              </a:lnSpc>
              <a:spcBef>
                <a:spcPct val="0"/>
              </a:spcBef>
            </a:pPr>
            <a:r>
              <a:rPr lang="en-US" sz="4317">
                <a:solidFill>
                  <a:srgbClr val="000000"/>
                </a:solidFill>
                <a:latin typeface="Baloo"/>
                <a:ea typeface="Baloo"/>
                <a:cs typeface="Baloo"/>
                <a:sym typeface="Baloo"/>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0">
            <a:off x="9536373" y="3623047"/>
            <a:ext cx="8675312" cy="4652802"/>
          </a:xfrm>
          <a:custGeom>
            <a:avLst/>
            <a:gdLst/>
            <a:ahLst/>
            <a:cxnLst/>
            <a:rect r="r" b="b" t="t" l="l"/>
            <a:pathLst>
              <a:path h="4652802" w="8675312">
                <a:moveTo>
                  <a:pt x="0" y="0"/>
                </a:moveTo>
                <a:lnTo>
                  <a:pt x="8675312" y="0"/>
                </a:lnTo>
                <a:lnTo>
                  <a:pt x="8675312" y="4652802"/>
                </a:lnTo>
                <a:lnTo>
                  <a:pt x="0" y="4652802"/>
                </a:lnTo>
                <a:lnTo>
                  <a:pt x="0" y="0"/>
                </a:lnTo>
                <a:close/>
              </a:path>
            </a:pathLst>
          </a:custGeom>
          <a:blipFill>
            <a:blip r:embed="rId2"/>
            <a:stretch>
              <a:fillRect l="-836" t="0" r="-836" b="0"/>
            </a:stretch>
          </a:blipFill>
        </p:spPr>
      </p:sp>
      <p:grpSp>
        <p:nvGrpSpPr>
          <p:cNvPr name="Group 3" id="3"/>
          <p:cNvGrpSpPr/>
          <p:nvPr/>
        </p:nvGrpSpPr>
        <p:grpSpPr>
          <a:xfrm rot="0">
            <a:off x="-1313053" y="754883"/>
            <a:ext cx="11034237" cy="2646388"/>
            <a:chOff x="0" y="0"/>
            <a:chExt cx="14712316" cy="3528517"/>
          </a:xfrm>
        </p:grpSpPr>
        <p:sp>
          <p:nvSpPr>
            <p:cNvPr name="TextBox 4" id="4"/>
            <p:cNvSpPr txBox="true"/>
            <p:nvPr/>
          </p:nvSpPr>
          <p:spPr>
            <a:xfrm rot="0">
              <a:off x="799353" y="0"/>
              <a:ext cx="13563805" cy="2463800"/>
            </a:xfrm>
            <a:prstGeom prst="rect">
              <a:avLst/>
            </a:prstGeom>
          </p:spPr>
          <p:txBody>
            <a:bodyPr anchor="t" rtlCol="false" tIns="0" lIns="0" bIns="0" rIns="0">
              <a:spAutoFit/>
            </a:bodyPr>
            <a:lstStyle/>
            <a:p>
              <a:pPr algn="ctr">
                <a:lnSpc>
                  <a:spcPts val="6360"/>
                </a:lnSpc>
              </a:pPr>
              <a:r>
                <a:rPr lang="en-US" sz="5300">
                  <a:solidFill>
                    <a:srgbClr val="000000"/>
                  </a:solidFill>
                  <a:latin typeface="Baloo"/>
                  <a:ea typeface="Baloo"/>
                  <a:cs typeface="Baloo"/>
                  <a:sym typeface="Baloo"/>
                </a:rPr>
                <a:t>2. Xây dựng cây Huffman</a:t>
              </a:r>
            </a:p>
            <a:p>
              <a:pPr algn="ctr">
                <a:lnSpc>
                  <a:spcPts val="8280"/>
                </a:lnSpc>
              </a:pPr>
            </a:p>
          </p:txBody>
        </p:sp>
        <p:sp>
          <p:nvSpPr>
            <p:cNvPr name="TextBox 5" id="5"/>
            <p:cNvSpPr txBox="true"/>
            <p:nvPr/>
          </p:nvSpPr>
          <p:spPr>
            <a:xfrm rot="0">
              <a:off x="0" y="2883780"/>
              <a:ext cx="14712316" cy="475403"/>
            </a:xfrm>
            <a:prstGeom prst="rect">
              <a:avLst/>
            </a:prstGeom>
          </p:spPr>
          <p:txBody>
            <a:bodyPr anchor="t" rtlCol="false" tIns="0" lIns="0" bIns="0" rIns="0">
              <a:spAutoFit/>
            </a:bodyPr>
            <a:lstStyle/>
            <a:p>
              <a:pPr algn="ctr">
                <a:lnSpc>
                  <a:spcPts val="2990"/>
                </a:lnSpc>
              </a:pPr>
            </a:p>
          </p:txBody>
        </p:sp>
      </p:grpSp>
      <p:grpSp>
        <p:nvGrpSpPr>
          <p:cNvPr name="Group 6" id="6"/>
          <p:cNvGrpSpPr/>
          <p:nvPr/>
        </p:nvGrpSpPr>
        <p:grpSpPr>
          <a:xfrm rot="0">
            <a:off x="580516" y="754883"/>
            <a:ext cx="8955858" cy="8308371"/>
            <a:chOff x="0" y="0"/>
            <a:chExt cx="11941143" cy="11077828"/>
          </a:xfrm>
        </p:grpSpPr>
        <p:sp>
          <p:nvSpPr>
            <p:cNvPr name="TextBox 7" id="7"/>
            <p:cNvSpPr txBox="true"/>
            <p:nvPr/>
          </p:nvSpPr>
          <p:spPr>
            <a:xfrm rot="0">
              <a:off x="648789" y="0"/>
              <a:ext cx="11008963" cy="1409700"/>
            </a:xfrm>
            <a:prstGeom prst="rect">
              <a:avLst/>
            </a:prstGeom>
          </p:spPr>
          <p:txBody>
            <a:bodyPr anchor="t" rtlCol="false" tIns="0" lIns="0" bIns="0" rIns="0">
              <a:spAutoFit/>
            </a:bodyPr>
            <a:lstStyle/>
            <a:p>
              <a:pPr algn="ctr">
                <a:lnSpc>
                  <a:spcPts val="8399"/>
                </a:lnSpc>
              </a:pPr>
            </a:p>
          </p:txBody>
        </p:sp>
        <p:sp>
          <p:nvSpPr>
            <p:cNvPr name="TextBox 8" id="8"/>
            <p:cNvSpPr txBox="true"/>
            <p:nvPr/>
          </p:nvSpPr>
          <p:spPr>
            <a:xfrm rot="0">
              <a:off x="0" y="1793582"/>
              <a:ext cx="11941143" cy="9125162"/>
            </a:xfrm>
            <a:prstGeom prst="rect">
              <a:avLst/>
            </a:prstGeom>
          </p:spPr>
          <p:txBody>
            <a:bodyPr anchor="t" rtlCol="false" tIns="0" lIns="0" bIns="0" rIns="0">
              <a:spAutoFit/>
            </a:bodyPr>
            <a:lstStyle/>
            <a:p>
              <a:pPr algn="l">
                <a:lnSpc>
                  <a:spcPts val="3639"/>
                </a:lnSpc>
              </a:pPr>
              <a:r>
                <a:rPr lang="en-US" sz="2799">
                  <a:solidFill>
                    <a:srgbClr val="000000"/>
                  </a:solidFill>
                  <a:latin typeface="Clear Sans"/>
                  <a:ea typeface="Clear Sans"/>
                  <a:cs typeface="Clear Sans"/>
                  <a:sym typeface="Clear Sans"/>
                </a:rPr>
                <a:t>Dựa trên tần suất đã đếm để xây dựng cây Huffman. Cây này là một cây nhị phân, nơi mỗi nút của cây là một kí tự và tần số xuất hiện của nó</a:t>
              </a:r>
            </a:p>
            <a:p>
              <a:pPr algn="l">
                <a:lnSpc>
                  <a:spcPts val="3639"/>
                </a:lnSpc>
              </a:pPr>
            </a:p>
            <a:p>
              <a:pPr algn="l">
                <a:lnSpc>
                  <a:spcPts val="3639"/>
                </a:lnSpc>
              </a:pPr>
              <a:r>
                <a:rPr lang="en-US" sz="2799">
                  <a:solidFill>
                    <a:srgbClr val="000000"/>
                  </a:solidFill>
                  <a:latin typeface="Clear Sans"/>
                  <a:ea typeface="Clear Sans"/>
                  <a:cs typeface="Clear Sans"/>
                  <a:sym typeface="Clear Sans"/>
                </a:rPr>
                <a:t>Cách xây dựng cây:</a:t>
              </a:r>
            </a:p>
            <a:p>
              <a:pPr algn="l" marL="604519" indent="-302260" lvl="1">
                <a:lnSpc>
                  <a:spcPts val="3639"/>
                </a:lnSpc>
                <a:buFont typeface="Arial"/>
                <a:buChar char="•"/>
              </a:pPr>
              <a:r>
                <a:rPr lang="en-US" sz="2799">
                  <a:solidFill>
                    <a:srgbClr val="000000"/>
                  </a:solidFill>
                  <a:latin typeface="Clear Sans"/>
                  <a:ea typeface="Clear Sans"/>
                  <a:cs typeface="Clear Sans"/>
                  <a:sym typeface="Clear Sans"/>
                </a:rPr>
                <a:t>Lấy hai kí tự có tần suất nhỏ nhất, ghép chúng thành một nút cha với trọng số là tổng tần suất của hai nút con.</a:t>
              </a:r>
            </a:p>
            <a:p>
              <a:pPr algn="l" marL="604519" indent="-302260" lvl="1">
                <a:lnSpc>
                  <a:spcPts val="3639"/>
                </a:lnSpc>
                <a:buFont typeface="Arial"/>
                <a:buChar char="•"/>
              </a:pPr>
              <a:r>
                <a:rPr lang="en-US" sz="2799">
                  <a:solidFill>
                    <a:srgbClr val="000000"/>
                  </a:solidFill>
                  <a:latin typeface="Clear Sans"/>
                  <a:ea typeface="Clear Sans"/>
                  <a:cs typeface="Clear Sans"/>
                  <a:sym typeface="Clear Sans"/>
                </a:rPr>
                <a:t>Tiếp tục lặp lại quá trình này cho đến khi tất cả các kí tự được ghép vào trong một cây duy nhất.</a:t>
              </a:r>
            </a:p>
            <a:p>
              <a:pPr algn="l" marL="604519" indent="-302260" lvl="1">
                <a:lnSpc>
                  <a:spcPts val="3639"/>
                </a:lnSpc>
                <a:buFont typeface="Arial"/>
                <a:buChar char="•"/>
              </a:pPr>
              <a:r>
                <a:rPr lang="en-US" sz="2799">
                  <a:solidFill>
                    <a:srgbClr val="000000"/>
                  </a:solidFill>
                  <a:latin typeface="Clear Sans"/>
                  <a:ea typeface="Clear Sans"/>
                  <a:cs typeface="Clear Sans"/>
                  <a:sym typeface="Clear Sans"/>
                </a:rPr>
                <a:t>Khi cây hoàn tất, bạn sẽ có một cấu trúc mã nhị phân, trong đó những kí tự xuất hiện nhiều sẽ có mã ngắn hơn và những kí tự ít xuất hiện sẽ có mã dài hơn.</a:t>
              </a:r>
            </a:p>
            <a:p>
              <a:pPr algn="l">
                <a:lnSpc>
                  <a:spcPts val="3639"/>
                </a:lnSpc>
              </a:pPr>
            </a:p>
          </p:txBody>
        </p:sp>
      </p:grpSp>
      <p:sp>
        <p:nvSpPr>
          <p:cNvPr name="TextBox 9" id="9"/>
          <p:cNvSpPr txBox="true"/>
          <p:nvPr/>
        </p:nvSpPr>
        <p:spPr>
          <a:xfrm rot="0">
            <a:off x="17642224" y="9295735"/>
            <a:ext cx="264356" cy="697683"/>
          </a:xfrm>
          <a:prstGeom prst="rect">
            <a:avLst/>
          </a:prstGeom>
        </p:spPr>
        <p:txBody>
          <a:bodyPr anchor="t" rtlCol="false" tIns="0" lIns="0" bIns="0" rIns="0">
            <a:spAutoFit/>
          </a:bodyPr>
          <a:lstStyle/>
          <a:p>
            <a:pPr algn="ctr">
              <a:lnSpc>
                <a:spcPts val="5612"/>
              </a:lnSpc>
              <a:spcBef>
                <a:spcPct val="0"/>
              </a:spcBef>
            </a:pPr>
            <a:r>
              <a:rPr lang="en-US" sz="4317">
                <a:solidFill>
                  <a:srgbClr val="000000"/>
                </a:solidFill>
                <a:latin typeface="Baloo"/>
                <a:ea typeface="Baloo"/>
                <a:cs typeface="Baloo"/>
                <a:sym typeface="Baloo"/>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0">
            <a:off x="8205196" y="2400108"/>
            <a:ext cx="9806814" cy="5486784"/>
          </a:xfrm>
          <a:custGeom>
            <a:avLst/>
            <a:gdLst/>
            <a:ahLst/>
            <a:cxnLst/>
            <a:rect r="r" b="b" t="t" l="l"/>
            <a:pathLst>
              <a:path h="5486784" w="9806814">
                <a:moveTo>
                  <a:pt x="0" y="0"/>
                </a:moveTo>
                <a:lnTo>
                  <a:pt x="9806814" y="0"/>
                </a:lnTo>
                <a:lnTo>
                  <a:pt x="9806814" y="5486784"/>
                </a:lnTo>
                <a:lnTo>
                  <a:pt x="0" y="5486784"/>
                </a:lnTo>
                <a:lnTo>
                  <a:pt x="0" y="0"/>
                </a:lnTo>
                <a:close/>
              </a:path>
            </a:pathLst>
          </a:custGeom>
          <a:blipFill>
            <a:blip r:embed="rId2"/>
            <a:stretch>
              <a:fillRect l="-3131" t="0" r="0" b="0"/>
            </a:stretch>
          </a:blipFill>
        </p:spPr>
      </p:sp>
      <p:grpSp>
        <p:nvGrpSpPr>
          <p:cNvPr name="Group 3" id="3"/>
          <p:cNvGrpSpPr/>
          <p:nvPr/>
        </p:nvGrpSpPr>
        <p:grpSpPr>
          <a:xfrm rot="0">
            <a:off x="-2829041" y="1028700"/>
            <a:ext cx="11034237" cy="2646388"/>
            <a:chOff x="0" y="0"/>
            <a:chExt cx="14712316" cy="3528517"/>
          </a:xfrm>
        </p:grpSpPr>
        <p:sp>
          <p:nvSpPr>
            <p:cNvPr name="TextBox 4" id="4"/>
            <p:cNvSpPr txBox="true"/>
            <p:nvPr/>
          </p:nvSpPr>
          <p:spPr>
            <a:xfrm rot="0">
              <a:off x="799353" y="0"/>
              <a:ext cx="13563805" cy="2463800"/>
            </a:xfrm>
            <a:prstGeom prst="rect">
              <a:avLst/>
            </a:prstGeom>
          </p:spPr>
          <p:txBody>
            <a:bodyPr anchor="t" rtlCol="false" tIns="0" lIns="0" bIns="0" rIns="0">
              <a:spAutoFit/>
            </a:bodyPr>
            <a:lstStyle/>
            <a:p>
              <a:pPr algn="ctr">
                <a:lnSpc>
                  <a:spcPts val="6360"/>
                </a:lnSpc>
              </a:pPr>
              <a:r>
                <a:rPr lang="en-US" sz="5300">
                  <a:solidFill>
                    <a:srgbClr val="000000"/>
                  </a:solidFill>
                  <a:latin typeface="Baloo"/>
                  <a:ea typeface="Baloo"/>
                  <a:cs typeface="Baloo"/>
                  <a:sym typeface="Baloo"/>
                </a:rPr>
                <a:t>3. Mã hóa chữ</a:t>
              </a:r>
            </a:p>
            <a:p>
              <a:pPr algn="ctr">
                <a:lnSpc>
                  <a:spcPts val="8280"/>
                </a:lnSpc>
              </a:pPr>
            </a:p>
          </p:txBody>
        </p:sp>
        <p:sp>
          <p:nvSpPr>
            <p:cNvPr name="TextBox 5" id="5"/>
            <p:cNvSpPr txBox="true"/>
            <p:nvPr/>
          </p:nvSpPr>
          <p:spPr>
            <a:xfrm rot="0">
              <a:off x="0" y="2883780"/>
              <a:ext cx="14712316" cy="475403"/>
            </a:xfrm>
            <a:prstGeom prst="rect">
              <a:avLst/>
            </a:prstGeom>
          </p:spPr>
          <p:txBody>
            <a:bodyPr anchor="t" rtlCol="false" tIns="0" lIns="0" bIns="0" rIns="0">
              <a:spAutoFit/>
            </a:bodyPr>
            <a:lstStyle/>
            <a:p>
              <a:pPr algn="ctr">
                <a:lnSpc>
                  <a:spcPts val="2990"/>
                </a:lnSpc>
              </a:pPr>
            </a:p>
          </p:txBody>
        </p:sp>
      </p:grpSp>
      <p:grpSp>
        <p:nvGrpSpPr>
          <p:cNvPr name="Group 6" id="6"/>
          <p:cNvGrpSpPr/>
          <p:nvPr/>
        </p:nvGrpSpPr>
        <p:grpSpPr>
          <a:xfrm rot="0">
            <a:off x="224854" y="1183333"/>
            <a:ext cx="7788244" cy="6936771"/>
            <a:chOff x="0" y="0"/>
            <a:chExt cx="10384325" cy="9249028"/>
          </a:xfrm>
        </p:grpSpPr>
        <p:sp>
          <p:nvSpPr>
            <p:cNvPr name="TextBox 7" id="7"/>
            <p:cNvSpPr txBox="true"/>
            <p:nvPr/>
          </p:nvSpPr>
          <p:spPr>
            <a:xfrm rot="0">
              <a:off x="564204" y="0"/>
              <a:ext cx="9573678" cy="1409700"/>
            </a:xfrm>
            <a:prstGeom prst="rect">
              <a:avLst/>
            </a:prstGeom>
          </p:spPr>
          <p:txBody>
            <a:bodyPr anchor="t" rtlCol="false" tIns="0" lIns="0" bIns="0" rIns="0">
              <a:spAutoFit/>
            </a:bodyPr>
            <a:lstStyle/>
            <a:p>
              <a:pPr algn="ctr">
                <a:lnSpc>
                  <a:spcPts val="8399"/>
                </a:lnSpc>
              </a:pPr>
            </a:p>
          </p:txBody>
        </p:sp>
        <p:sp>
          <p:nvSpPr>
            <p:cNvPr name="TextBox 8" id="8"/>
            <p:cNvSpPr txBox="true"/>
            <p:nvPr/>
          </p:nvSpPr>
          <p:spPr>
            <a:xfrm rot="0">
              <a:off x="0" y="1793582"/>
              <a:ext cx="10384325" cy="7296362"/>
            </a:xfrm>
            <a:prstGeom prst="rect">
              <a:avLst/>
            </a:prstGeom>
          </p:spPr>
          <p:txBody>
            <a:bodyPr anchor="t" rtlCol="false" tIns="0" lIns="0" bIns="0" rIns="0">
              <a:spAutoFit/>
            </a:bodyPr>
            <a:lstStyle/>
            <a:p>
              <a:pPr algn="l">
                <a:lnSpc>
                  <a:spcPts val="3639"/>
                </a:lnSpc>
              </a:pPr>
              <a:r>
                <a:rPr lang="en-US" sz="2799">
                  <a:solidFill>
                    <a:srgbClr val="000000"/>
                  </a:solidFill>
                  <a:latin typeface="Clear Sans"/>
                  <a:ea typeface="Clear Sans"/>
                  <a:cs typeface="Clear Sans"/>
                  <a:sym typeface="Clear Sans"/>
                </a:rPr>
                <a:t>Với cây Huffman đã xây dựng, mỗi kí tự được thay thế bằng mã nhị phân tương ứng. Đường đi từ gốc cây đến mỗi kí tự sẽ xác định mã nhị phân của chữ đó.</a:t>
              </a:r>
            </a:p>
            <a:p>
              <a:pPr algn="l">
                <a:lnSpc>
                  <a:spcPts val="3639"/>
                </a:lnSpc>
              </a:pPr>
            </a:p>
            <a:p>
              <a:pPr algn="l">
                <a:lnSpc>
                  <a:spcPts val="3639"/>
                </a:lnSpc>
              </a:pPr>
              <a:r>
                <a:rPr lang="en-US" sz="2799">
                  <a:solidFill>
                    <a:srgbClr val="000000"/>
                  </a:solidFill>
                  <a:latin typeface="Clear Sans"/>
                  <a:ea typeface="Clear Sans"/>
                  <a:cs typeface="Clear Sans"/>
                  <a:sym typeface="Clear Sans"/>
                </a:rPr>
                <a:t>Nếu di chuyển sang trái trên cây thì gán bit 0, nếu di chuyển sang phải thì gán bit 1.</a:t>
              </a:r>
            </a:p>
            <a:p>
              <a:pPr algn="l">
                <a:lnSpc>
                  <a:spcPts val="3639"/>
                </a:lnSpc>
              </a:pPr>
            </a:p>
            <a:p>
              <a:pPr algn="l">
                <a:lnSpc>
                  <a:spcPts val="3639"/>
                </a:lnSpc>
              </a:pPr>
              <a:r>
                <a:rPr lang="en-US" sz="2799">
                  <a:solidFill>
                    <a:srgbClr val="000000"/>
                  </a:solidFill>
                  <a:latin typeface="Clear Sans"/>
                  <a:ea typeface="Clear Sans"/>
                  <a:cs typeface="Clear Sans"/>
                  <a:sym typeface="Clear Sans"/>
                </a:rPr>
                <a:t>Kết quả là mỗi kí tự sẽ được thay thế bằng một chuỗi bit ngắn hoặc dài, tùy vào tần suất của kí tự đó.</a:t>
              </a:r>
            </a:p>
            <a:p>
              <a:pPr algn="l">
                <a:lnSpc>
                  <a:spcPts val="3639"/>
                </a:lnSpc>
              </a:pPr>
            </a:p>
          </p:txBody>
        </p:sp>
      </p:grpSp>
      <p:sp>
        <p:nvSpPr>
          <p:cNvPr name="TextBox 9" id="9"/>
          <p:cNvSpPr txBox="true"/>
          <p:nvPr/>
        </p:nvSpPr>
        <p:spPr>
          <a:xfrm rot="0">
            <a:off x="17620830" y="9295735"/>
            <a:ext cx="307144" cy="697683"/>
          </a:xfrm>
          <a:prstGeom prst="rect">
            <a:avLst/>
          </a:prstGeom>
        </p:spPr>
        <p:txBody>
          <a:bodyPr anchor="t" rtlCol="false" tIns="0" lIns="0" bIns="0" rIns="0">
            <a:spAutoFit/>
          </a:bodyPr>
          <a:lstStyle/>
          <a:p>
            <a:pPr algn="ctr">
              <a:lnSpc>
                <a:spcPts val="5612"/>
              </a:lnSpc>
              <a:spcBef>
                <a:spcPct val="0"/>
              </a:spcBef>
            </a:pPr>
            <a:r>
              <a:rPr lang="en-US" sz="4317">
                <a:solidFill>
                  <a:srgbClr val="000000"/>
                </a:solidFill>
                <a:latin typeface="Baloo"/>
                <a:ea typeface="Baloo"/>
                <a:cs typeface="Baloo"/>
                <a:sym typeface="Baloo"/>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0">
            <a:off x="9425682" y="1986952"/>
            <a:ext cx="8516825" cy="6313097"/>
          </a:xfrm>
          <a:custGeom>
            <a:avLst/>
            <a:gdLst/>
            <a:ahLst/>
            <a:cxnLst/>
            <a:rect r="r" b="b" t="t" l="l"/>
            <a:pathLst>
              <a:path h="6313097" w="8516825">
                <a:moveTo>
                  <a:pt x="0" y="0"/>
                </a:moveTo>
                <a:lnTo>
                  <a:pt x="8516825" y="0"/>
                </a:lnTo>
                <a:lnTo>
                  <a:pt x="8516825" y="6313096"/>
                </a:lnTo>
                <a:lnTo>
                  <a:pt x="0" y="6313096"/>
                </a:lnTo>
                <a:lnTo>
                  <a:pt x="0" y="0"/>
                </a:lnTo>
                <a:close/>
              </a:path>
            </a:pathLst>
          </a:custGeom>
          <a:blipFill>
            <a:blip r:embed="rId2"/>
            <a:stretch>
              <a:fillRect l="0" t="0" r="0" b="0"/>
            </a:stretch>
          </a:blipFill>
        </p:spPr>
      </p:sp>
      <p:grpSp>
        <p:nvGrpSpPr>
          <p:cNvPr name="Group 3" id="3"/>
          <p:cNvGrpSpPr/>
          <p:nvPr/>
        </p:nvGrpSpPr>
        <p:grpSpPr>
          <a:xfrm rot="0">
            <a:off x="-1263575" y="1028700"/>
            <a:ext cx="11034237" cy="2646388"/>
            <a:chOff x="0" y="0"/>
            <a:chExt cx="14712316" cy="3528517"/>
          </a:xfrm>
        </p:grpSpPr>
        <p:sp>
          <p:nvSpPr>
            <p:cNvPr name="TextBox 4" id="4"/>
            <p:cNvSpPr txBox="true"/>
            <p:nvPr/>
          </p:nvSpPr>
          <p:spPr>
            <a:xfrm rot="0">
              <a:off x="799353" y="0"/>
              <a:ext cx="13563805" cy="2463800"/>
            </a:xfrm>
            <a:prstGeom prst="rect">
              <a:avLst/>
            </a:prstGeom>
          </p:spPr>
          <p:txBody>
            <a:bodyPr anchor="t" rtlCol="false" tIns="0" lIns="0" bIns="0" rIns="0">
              <a:spAutoFit/>
            </a:bodyPr>
            <a:lstStyle/>
            <a:p>
              <a:pPr algn="ctr">
                <a:lnSpc>
                  <a:spcPts val="6360"/>
                </a:lnSpc>
              </a:pPr>
              <a:r>
                <a:rPr lang="en-US" sz="5300">
                  <a:solidFill>
                    <a:srgbClr val="000000"/>
                  </a:solidFill>
                  <a:latin typeface="Baloo"/>
                  <a:ea typeface="Baloo"/>
                  <a:cs typeface="Baloo"/>
                  <a:sym typeface="Baloo"/>
                </a:rPr>
                <a:t>4. Lưu bảng mã và gán mã</a:t>
              </a:r>
            </a:p>
            <a:p>
              <a:pPr algn="ctr">
                <a:lnSpc>
                  <a:spcPts val="8280"/>
                </a:lnSpc>
              </a:pPr>
            </a:p>
          </p:txBody>
        </p:sp>
        <p:sp>
          <p:nvSpPr>
            <p:cNvPr name="TextBox 5" id="5"/>
            <p:cNvSpPr txBox="true"/>
            <p:nvPr/>
          </p:nvSpPr>
          <p:spPr>
            <a:xfrm rot="0">
              <a:off x="0" y="2883780"/>
              <a:ext cx="14712316" cy="475403"/>
            </a:xfrm>
            <a:prstGeom prst="rect">
              <a:avLst/>
            </a:prstGeom>
          </p:spPr>
          <p:txBody>
            <a:bodyPr anchor="t" rtlCol="false" tIns="0" lIns="0" bIns="0" rIns="0">
              <a:spAutoFit/>
            </a:bodyPr>
            <a:lstStyle/>
            <a:p>
              <a:pPr algn="ctr">
                <a:lnSpc>
                  <a:spcPts val="2990"/>
                </a:lnSpc>
              </a:pPr>
            </a:p>
          </p:txBody>
        </p:sp>
      </p:grpSp>
      <p:grpSp>
        <p:nvGrpSpPr>
          <p:cNvPr name="Group 6" id="6"/>
          <p:cNvGrpSpPr/>
          <p:nvPr/>
        </p:nvGrpSpPr>
        <p:grpSpPr>
          <a:xfrm rot="0">
            <a:off x="224357" y="872726"/>
            <a:ext cx="9201325" cy="7014545"/>
            <a:chOff x="0" y="0"/>
            <a:chExt cx="12268433" cy="9352727"/>
          </a:xfrm>
        </p:grpSpPr>
        <p:sp>
          <p:nvSpPr>
            <p:cNvPr name="TextBox 7" id="7"/>
            <p:cNvSpPr txBox="true"/>
            <p:nvPr/>
          </p:nvSpPr>
          <p:spPr>
            <a:xfrm rot="0">
              <a:off x="666571" y="0"/>
              <a:ext cx="11310703" cy="1409700"/>
            </a:xfrm>
            <a:prstGeom prst="rect">
              <a:avLst/>
            </a:prstGeom>
          </p:spPr>
          <p:txBody>
            <a:bodyPr anchor="t" rtlCol="false" tIns="0" lIns="0" bIns="0" rIns="0">
              <a:spAutoFit/>
            </a:bodyPr>
            <a:lstStyle/>
            <a:p>
              <a:pPr algn="ctr">
                <a:lnSpc>
                  <a:spcPts val="8399"/>
                </a:lnSpc>
              </a:pPr>
            </a:p>
          </p:txBody>
        </p:sp>
        <p:sp>
          <p:nvSpPr>
            <p:cNvPr name="TextBox 8" id="8"/>
            <p:cNvSpPr txBox="true"/>
            <p:nvPr/>
          </p:nvSpPr>
          <p:spPr>
            <a:xfrm rot="0">
              <a:off x="0" y="1868417"/>
              <a:ext cx="12268433" cy="7296362"/>
            </a:xfrm>
            <a:prstGeom prst="rect">
              <a:avLst/>
            </a:prstGeom>
          </p:spPr>
          <p:txBody>
            <a:bodyPr anchor="t" rtlCol="false" tIns="0" lIns="0" bIns="0" rIns="0">
              <a:spAutoFit/>
            </a:bodyPr>
            <a:lstStyle/>
            <a:p>
              <a:pPr algn="l">
                <a:lnSpc>
                  <a:spcPts val="3639"/>
                </a:lnSpc>
              </a:pPr>
              <a:r>
                <a:rPr lang="en-US" sz="2799">
                  <a:solidFill>
                    <a:srgbClr val="000000"/>
                  </a:solidFill>
                  <a:latin typeface="Clear Sans"/>
                  <a:ea typeface="Clear Sans"/>
                  <a:cs typeface="Clear Sans"/>
                  <a:sym typeface="Clear Sans"/>
                </a:rPr>
                <a:t>Sau khi mã hóa xong, bạn lưu lại kí tự dưới dạng chuỗi bit nén thay vì các giá trị thông thường.</a:t>
              </a:r>
            </a:p>
            <a:p>
              <a:pPr algn="l">
                <a:lnSpc>
                  <a:spcPts val="3639"/>
                </a:lnSpc>
              </a:pPr>
            </a:p>
            <a:p>
              <a:pPr algn="l">
                <a:lnSpc>
                  <a:spcPts val="3639"/>
                </a:lnSpc>
              </a:pPr>
              <a:r>
                <a:rPr lang="en-US" sz="2799">
                  <a:solidFill>
                    <a:srgbClr val="000000"/>
                  </a:solidFill>
                  <a:latin typeface="Clear Sans"/>
                  <a:ea typeface="Clear Sans"/>
                  <a:cs typeface="Clear Sans"/>
                  <a:sym typeface="Clear Sans"/>
                </a:rPr>
                <a:t>Bên cạnh đó, bạn cần lưu bảng mã Huffman (cây Huffman) để đảm bảo có thể giải mã lại ảnh về dạng gốc khi cần thiết.</a:t>
              </a:r>
            </a:p>
            <a:p>
              <a:pPr algn="l">
                <a:lnSpc>
                  <a:spcPts val="3639"/>
                </a:lnSpc>
              </a:pPr>
            </a:p>
            <a:p>
              <a:pPr algn="l">
                <a:lnSpc>
                  <a:spcPts val="3639"/>
                </a:lnSpc>
              </a:pPr>
              <a:r>
                <a:rPr lang="en-US" sz="2799">
                  <a:solidFill>
                    <a:srgbClr val="000000"/>
                  </a:solidFill>
                  <a:latin typeface="Clear Sans"/>
                  <a:ea typeface="Clear Sans"/>
                  <a:cs typeface="Clear Sans"/>
                  <a:sym typeface="Clear Sans"/>
                </a:rPr>
                <a:t>Quá trình nén này sẽ giảm kích thước của kí tự so với kích thước gốc, nhưng không làm mất bất kỳ thông tin nào, vì bảng mã cho phép phục hồi hoàn toàn dữ liệu ban đầu.</a:t>
              </a:r>
            </a:p>
            <a:p>
              <a:pPr algn="ctr">
                <a:lnSpc>
                  <a:spcPts val="3639"/>
                </a:lnSpc>
              </a:pPr>
            </a:p>
          </p:txBody>
        </p:sp>
      </p:grpSp>
      <p:sp>
        <p:nvSpPr>
          <p:cNvPr name="TextBox 9" id="9"/>
          <p:cNvSpPr txBox="true"/>
          <p:nvPr/>
        </p:nvSpPr>
        <p:spPr>
          <a:xfrm rot="0">
            <a:off x="17621388" y="9295735"/>
            <a:ext cx="306028" cy="697683"/>
          </a:xfrm>
          <a:prstGeom prst="rect">
            <a:avLst/>
          </a:prstGeom>
        </p:spPr>
        <p:txBody>
          <a:bodyPr anchor="t" rtlCol="false" tIns="0" lIns="0" bIns="0" rIns="0">
            <a:spAutoFit/>
          </a:bodyPr>
          <a:lstStyle/>
          <a:p>
            <a:pPr algn="ctr">
              <a:lnSpc>
                <a:spcPts val="5612"/>
              </a:lnSpc>
              <a:spcBef>
                <a:spcPct val="0"/>
              </a:spcBef>
            </a:pPr>
            <a:r>
              <a:rPr lang="en-US" sz="4317">
                <a:solidFill>
                  <a:srgbClr val="000000"/>
                </a:solidFill>
                <a:latin typeface="Baloo"/>
                <a:ea typeface="Baloo"/>
                <a:cs typeface="Baloo"/>
                <a:sym typeface="Baloo"/>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DAGUWJH2JVU</dc:identifier>
  <dcterms:modified xsi:type="dcterms:W3CDTF">2011-08-01T06:04:30Z</dcterms:modified>
  <cp:revision>1</cp:revision>
  <dc:title>Tím và Xanh lá Hoạt hình Trừu tượng Họa tiết Dự án Nhóm Bản thuyết trình Giáo dục</dc:title>
</cp:coreProperties>
</file>