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06F606-E826-45FE-963C-EB4FB8298D9A}">
  <a:tblStyle styleId="{C906F606-E826-45FE-963C-EB4FB8298D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451121e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451121e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51121e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451121e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ab0307f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ab0307f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0f3fb525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0f3fb52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51121e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451121e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abe0d9e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abe0d9e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be0d9ef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abe0d9ef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abe0d9ef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abe0d9ef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451121ea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451121ea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a95dbd60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a95dbd60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a95dbd6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a95dbd6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afternoon, Our team is group 8 and these are our group members. My name is Zhenglei and…..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we are a group four and when first thinking about the project ideas, we wanted to use our man power to </a:t>
            </a:r>
            <a:r>
              <a:rPr lang="en"/>
              <a:t>tackle</a:t>
            </a:r>
            <a:r>
              <a:rPr lang="en"/>
              <a:t> some real world problems.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Thats’s how we found the medical personal data set from kaggle.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 this is a data set consisting of over 1 thousand patient’s basic information including age, BMI ses wheather they smoke ore not and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And we hope to make sense of these obscure data and try to learn how each </a:t>
            </a:r>
            <a:r>
              <a:rPr lang="en"/>
              <a:t>patient</a:t>
            </a:r>
            <a:r>
              <a:rPr lang="en"/>
              <a:t>’s features correlate to his or her medical cost and ultimately build a model that could predict a patient’s medical cost given their basic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approach this, we made quite a few models which we will dive into later.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a0f3fb52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a0f3fb52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ab0307f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ab0307f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ab0307f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ab0307f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a95dbd60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a95dbd60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was </a:t>
            </a:r>
            <a:r>
              <a:rPr lang="en"/>
              <a:t>first</a:t>
            </a:r>
            <a:r>
              <a:rPr lang="en"/>
              <a:t> encoded to a machine reconizable formats and null / </a:t>
            </a:r>
            <a:r>
              <a:rPr lang="en"/>
              <a:t>irrelevant</a:t>
            </a:r>
            <a:r>
              <a:rPr lang="en"/>
              <a:t> data </a:t>
            </a:r>
            <a:r>
              <a:rPr lang="en"/>
              <a:t>were</a:t>
            </a:r>
            <a:r>
              <a:rPr lang="en"/>
              <a:t> cleared out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531e93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531e93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few basic plots were generated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could find that in out data set,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Bmi follows a gaussian distribution which indicates a strong correlation between bmi and cost. And this makes bmi an intreasting data to be tracked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significant medical cost difference between smoker and non smoker which markse smoking an intreasting factor to be tracked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region data is relatively evenlydistributed which indicate that this feature is less likely to have great impact in our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95dbd60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a95dbd60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further plotted, we find that tere are some kind of </a:t>
            </a:r>
            <a:r>
              <a:rPr lang="en"/>
              <a:t>clustering</a:t>
            </a:r>
            <a:r>
              <a:rPr lang="en"/>
              <a:t> </a:t>
            </a:r>
            <a:r>
              <a:rPr lang="en"/>
              <a:t>correlation between bmi and age to medical cost,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testfy this, we ran a </a:t>
            </a:r>
            <a:r>
              <a:rPr lang="en"/>
              <a:t> decision tree </a:t>
            </a:r>
            <a:r>
              <a:rPr lang="en"/>
              <a:t>importance</a:t>
            </a:r>
            <a:r>
              <a:rPr lang="en"/>
              <a:t> </a:t>
            </a:r>
            <a:r>
              <a:rPr lang="en"/>
              <a:t>analysis</a:t>
            </a:r>
            <a:r>
              <a:rPr lang="en"/>
              <a:t> over all </a:t>
            </a:r>
            <a:r>
              <a:rPr lang="en"/>
              <a:t>these</a:t>
            </a:r>
            <a:r>
              <a:rPr lang="en"/>
              <a:t> features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a0f3fb5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a0f3fb5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are the result: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find that in deed that age and bmi scored 0.42 and 0.33 </a:t>
            </a:r>
            <a:r>
              <a:rPr lang="en"/>
              <a:t>respectively</a:t>
            </a:r>
            <a:r>
              <a:rPr lang="en"/>
              <a:t> and both significantly higher than all other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why were decided to start our experiment </a:t>
            </a:r>
            <a:r>
              <a:rPr lang="en"/>
              <a:t>with linear regression model for the bmi and age features.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451121e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451121e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Medical Cost Report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Zhenglei Jiang, Qintian Huang, Sijia Li, Zhangde Song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Actual VS. Predicted, Predicted Error </a:t>
            </a:r>
            <a:endParaRPr b="1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550" y="1270446"/>
            <a:ext cx="6428600" cy="31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 Regression - Hyperparameter Tuning</a:t>
            </a:r>
            <a:endParaRPr b="1"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3101" l="2008" r="0" t="2039"/>
          <a:stretch/>
        </p:blipFill>
        <p:spPr>
          <a:xfrm>
            <a:off x="397200" y="1083731"/>
            <a:ext cx="2521199" cy="163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675" y="1083713"/>
            <a:ext cx="2646591" cy="17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50" y="2861301"/>
            <a:ext cx="2484312" cy="16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9675" y="2878625"/>
            <a:ext cx="2521200" cy="1663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825" y="1914977"/>
            <a:ext cx="2521201" cy="47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8275" y="2723026"/>
            <a:ext cx="2484301" cy="110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RFRegressor</a:t>
            </a:r>
            <a:r>
              <a:rPr b="1" lang="en"/>
              <a:t> - Sample of Prediction</a:t>
            </a:r>
            <a:endParaRPr b="1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75" y="1017714"/>
            <a:ext cx="2612150" cy="356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200" y="1017725"/>
            <a:ext cx="2702163" cy="35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6143075" y="999575"/>
            <a:ext cx="282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Intuitively, the model works better for smoker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 the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other hand, the error for non-smoker is more obvious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May have over fitting or under fitting problem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Visualization, Actual VS. Predicted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0" y="1915725"/>
            <a:ext cx="8839202" cy="234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RandomForestRegressor - Predict Smoker/Non-Smoker</a:t>
            </a:r>
            <a:endParaRPr b="1"/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 </a:t>
            </a:r>
            <a:r>
              <a:rPr b="1" lang="en"/>
              <a:t>5 Fold Cross Validation</a:t>
            </a:r>
            <a:endParaRPr b="1"/>
          </a:p>
        </p:txBody>
      </p:sp>
      <p:sp>
        <p:nvSpPr>
          <p:cNvPr id="154" name="Google Shape;154;p26"/>
          <p:cNvSpPr txBox="1"/>
          <p:nvPr/>
        </p:nvSpPr>
        <p:spPr>
          <a:xfrm>
            <a:off x="533750" y="4308900"/>
            <a:ext cx="77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Though there is large difference in R2-score, 5 cv fold shows an average level of performance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00" y="1819725"/>
            <a:ext cx="4015523" cy="21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125" y="1819725"/>
            <a:ext cx="4060919" cy="21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K-Means Clustering - 300_iter</a:t>
            </a:r>
            <a:endParaRPr b="1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75" y="1301325"/>
            <a:ext cx="3543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763" y="1301325"/>
            <a:ext cx="36861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375675" y="3663525"/>
            <a:ext cx="16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With Normalization(0,1)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5950956" y="3888250"/>
            <a:ext cx="1341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0: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36, 6296]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1: [40, 4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2: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[45, 1850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GMM</a:t>
            </a:r>
            <a:r>
              <a:rPr b="1" lang="en"/>
              <a:t> Clustering - 300_iter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63" y="1152475"/>
            <a:ext cx="36861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638" y="1152475"/>
            <a:ext cx="36861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6249863" y="3514675"/>
            <a:ext cx="147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1: [3.9 7047]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0: [3.8 29368]]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1533325" y="3514675"/>
            <a:ext cx="1242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0: [36, 6296]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1: [40, 40761]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2: [45, 18505]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975" y="1152478"/>
            <a:ext cx="4019850" cy="31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0" y="1455937"/>
            <a:ext cx="3544725" cy="28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913" y="1622925"/>
            <a:ext cx="36861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5767650" y="3985125"/>
            <a:ext cx="147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1: [3.9 7047]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0: [3.8 29368]]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262850"/>
            <a:ext cx="8520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 &amp; GMM Model-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 Smoker/Non-Smoker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191" name="Google Shape;191;p30"/>
          <p:cNvSpPr txBox="1"/>
          <p:nvPr/>
        </p:nvSpPr>
        <p:spPr>
          <a:xfrm>
            <a:off x="557625" y="3526200"/>
            <a:ext cx="339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[-0.0655244 ,  0.0863435 , -0.19792367,     -0.08792067,  0.36826806,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0.00040367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789150" y="40688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Training Accuracy is:  0.954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Testing Accuracy is:  0.954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875" y="1164000"/>
            <a:ext cx="36861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63" y="1164000"/>
            <a:ext cx="35433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5162400" y="40688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Training Accuracy is:  0.771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Testing Accuracy is:  0.704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418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928263" y="150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{C906F606-E826-45FE-963C-EB4FB8298D9A}</a:tableStyleId>
              </a:tblPr>
              <a:tblGrid>
                <a:gridCol w="1869525"/>
                <a:gridCol w="1417600"/>
                <a:gridCol w="1301250"/>
                <a:gridCol w="1390550"/>
                <a:gridCol w="1368875"/>
              </a:tblGrid>
              <a:tr h="7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R^2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Squared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0.04, 0.11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12626.98, 12021.34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211253607.93, 194873962.16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Age, BMI, Smoker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412.32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566326.94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Age, BMI, Smoker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Regression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0.8166825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3475.61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25532514.61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features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50" y="1017725"/>
            <a:ext cx="6754150" cy="369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12121"/>
              </a:solidFill>
            </a:endParaRPr>
          </a:p>
          <a:p>
            <a:pPr indent="-332343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1766">
                <a:solidFill>
                  <a:srgbClr val="212121"/>
                </a:solidFill>
              </a:rPr>
              <a:t>Linear Regression Model</a:t>
            </a:r>
            <a:r>
              <a:rPr lang="en" sz="1766">
                <a:solidFill>
                  <a:srgbClr val="212121"/>
                </a:solidFill>
              </a:rPr>
              <a:t> R^2 = 0.98</a:t>
            </a:r>
            <a:endParaRPr sz="1766">
              <a:solidFill>
                <a:srgbClr val="212121"/>
              </a:solidFill>
            </a:endParaRPr>
          </a:p>
          <a:p>
            <a:pPr indent="-319643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○"/>
            </a:pPr>
            <a:r>
              <a:rPr lang="en" sz="1550">
                <a:solidFill>
                  <a:srgbClr val="212121"/>
                </a:solidFill>
              </a:rPr>
              <a:t>Efficient</a:t>
            </a:r>
            <a:r>
              <a:rPr lang="en" sz="1550">
                <a:solidFill>
                  <a:srgbClr val="212121"/>
                </a:solidFill>
              </a:rPr>
              <a:t> but</a:t>
            </a:r>
            <a:endParaRPr sz="1550">
              <a:solidFill>
                <a:srgbClr val="212121"/>
              </a:solidFill>
            </a:endParaRPr>
          </a:p>
          <a:p>
            <a:pPr indent="-319643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○"/>
            </a:pPr>
            <a:r>
              <a:rPr lang="en" sz="1550">
                <a:solidFill>
                  <a:srgbClr val="212121"/>
                </a:solidFill>
              </a:rPr>
              <a:t>underfitting</a:t>
            </a:r>
            <a:endParaRPr sz="1550">
              <a:solidFill>
                <a:srgbClr val="212121"/>
              </a:solidFill>
            </a:endParaRPr>
          </a:p>
          <a:p>
            <a:pPr indent="-332343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1766">
                <a:solidFill>
                  <a:srgbClr val="212121"/>
                </a:solidFill>
              </a:rPr>
              <a:t>Random Forest Model</a:t>
            </a:r>
            <a:r>
              <a:rPr lang="en" sz="1766">
                <a:solidFill>
                  <a:srgbClr val="212121"/>
                </a:solidFill>
              </a:rPr>
              <a:t> R^2 = 0.81,</a:t>
            </a:r>
            <a:endParaRPr sz="1766">
              <a:solidFill>
                <a:srgbClr val="212121"/>
              </a:solidFill>
            </a:endParaRPr>
          </a:p>
          <a:p>
            <a:pPr indent="-319643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○"/>
            </a:pPr>
            <a:r>
              <a:rPr lang="en" sz="1550">
                <a:solidFill>
                  <a:srgbClr val="212121"/>
                </a:solidFill>
              </a:rPr>
              <a:t> lower performance</a:t>
            </a:r>
            <a:endParaRPr sz="1550">
              <a:solidFill>
                <a:srgbClr val="212121"/>
              </a:solidFill>
            </a:endParaRPr>
          </a:p>
          <a:p>
            <a:pPr indent="-319643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○"/>
            </a:pPr>
            <a:r>
              <a:rPr lang="en" sz="1550">
                <a:solidFill>
                  <a:srgbClr val="212121"/>
                </a:solidFill>
              </a:rPr>
              <a:t>less likely to suffer from fitting issues</a:t>
            </a:r>
            <a:endParaRPr sz="1550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12121"/>
              </a:solidFill>
            </a:endParaRPr>
          </a:p>
          <a:p>
            <a:pPr indent="-332343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b="1" lang="en" sz="1766">
                <a:solidFill>
                  <a:srgbClr val="212121"/>
                </a:solidFill>
              </a:rPr>
              <a:t>Logistic</a:t>
            </a:r>
            <a:r>
              <a:rPr b="1" lang="en" sz="1766">
                <a:solidFill>
                  <a:srgbClr val="212121"/>
                </a:solidFill>
              </a:rPr>
              <a:t> Regression &amp;</a:t>
            </a:r>
            <a:r>
              <a:rPr b="1" lang="en" sz="1766">
                <a:solidFill>
                  <a:srgbClr val="212121"/>
                </a:solidFill>
              </a:rPr>
              <a:t> Clustering</a:t>
            </a:r>
            <a:r>
              <a:rPr b="1" lang="en" sz="1766">
                <a:solidFill>
                  <a:srgbClr val="212121"/>
                </a:solidFill>
              </a:rPr>
              <a:t> </a:t>
            </a:r>
            <a:endParaRPr b="1" sz="1766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rgbClr val="212121"/>
                </a:solidFill>
              </a:rPr>
              <a:t>A </a:t>
            </a:r>
            <a:r>
              <a:rPr b="1" lang="en" sz="1550">
                <a:solidFill>
                  <a:srgbClr val="212121"/>
                </a:solidFill>
              </a:rPr>
              <a:t>Significant Positive Correlation between </a:t>
            </a:r>
            <a:r>
              <a:rPr b="1" lang="en" sz="1550" u="sng">
                <a:solidFill>
                  <a:srgbClr val="212121"/>
                </a:solidFill>
              </a:rPr>
              <a:t>Smoking</a:t>
            </a:r>
            <a:r>
              <a:rPr b="1" lang="en" sz="1550">
                <a:solidFill>
                  <a:srgbClr val="212121"/>
                </a:solidFill>
              </a:rPr>
              <a:t> and </a:t>
            </a:r>
            <a:r>
              <a:rPr b="1" lang="en" sz="1550" u="sng">
                <a:solidFill>
                  <a:srgbClr val="212121"/>
                </a:solidFill>
              </a:rPr>
              <a:t>High Medical Cost</a:t>
            </a:r>
            <a:r>
              <a:rPr lang="en" sz="1550">
                <a:solidFill>
                  <a:srgbClr val="212121"/>
                </a:solidFill>
              </a:rPr>
              <a:t> was Observed</a:t>
            </a:r>
            <a:endParaRPr sz="155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r>
              <a:rPr b="1" lang="en"/>
              <a:t> introduction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5334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roxima Nova"/>
              <a:buChar char="●"/>
            </a:pPr>
            <a:r>
              <a:rPr b="1" lang="en" sz="1550">
                <a:solidFill>
                  <a:srgbClr val="000000"/>
                </a:solidFill>
                <a:highlight>
                  <a:srgbClr val="FFFFFF"/>
                </a:highlight>
              </a:rPr>
              <a:t>age: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 age of primary beneficiary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roxima Nova"/>
              <a:buChar char="●"/>
            </a:pPr>
            <a:r>
              <a:rPr b="1" lang="en" sz="1550">
                <a:solidFill>
                  <a:srgbClr val="000000"/>
                </a:solidFill>
                <a:highlight>
                  <a:srgbClr val="FFFFFF"/>
                </a:highlight>
              </a:rPr>
              <a:t>sex: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 insurance contractor gender, female, male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roxima Nova"/>
              <a:buChar char="●"/>
            </a:pPr>
            <a:r>
              <a:rPr b="1" lang="en" sz="1550">
                <a:solidFill>
                  <a:srgbClr val="000000"/>
                </a:solidFill>
                <a:highlight>
                  <a:srgbClr val="FFFFFF"/>
                </a:highlight>
              </a:rPr>
              <a:t>bmi: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Body mass index, providing an understanding of body, weights that are relatively high or low relative to height,</a:t>
            </a:r>
            <a:b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objective index of body weight (kg / m ^ 2) using the ratio of height to weight, ideally 18.5 to 24.9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roxima Nova"/>
              <a:buChar char="●"/>
            </a:pPr>
            <a:r>
              <a:rPr b="1" lang="en" sz="1550">
                <a:solidFill>
                  <a:srgbClr val="000000"/>
                </a:solidFill>
                <a:highlight>
                  <a:srgbClr val="FFFFFF"/>
                </a:highlight>
              </a:rPr>
              <a:t>children: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 Number of children covered by health insurance / Number of dependents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roxima Nova"/>
              <a:buChar char="●"/>
            </a:pPr>
            <a:r>
              <a:rPr b="1" lang="en" sz="1550">
                <a:solidFill>
                  <a:srgbClr val="000000"/>
                </a:solidFill>
                <a:highlight>
                  <a:srgbClr val="FFFFFF"/>
                </a:highlight>
              </a:rPr>
              <a:t>smoker: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 Smoking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roxima Nova"/>
              <a:buChar char="●"/>
            </a:pPr>
            <a:r>
              <a:rPr b="1" lang="en" sz="1550">
                <a:solidFill>
                  <a:srgbClr val="000000"/>
                </a:solidFill>
                <a:highlight>
                  <a:srgbClr val="FFFFFF"/>
                </a:highlight>
              </a:rPr>
              <a:t>region: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 the beneficiary's residential area in the US, northeast, southeast, southwest, northwest.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roxima Nova"/>
              <a:buChar char="●"/>
            </a:pPr>
            <a:r>
              <a:rPr b="1" lang="en" sz="1550">
                <a:solidFill>
                  <a:srgbClr val="000000"/>
                </a:solidFill>
                <a:highlight>
                  <a:srgbClr val="FFFFFF"/>
                </a:highlight>
              </a:rPr>
              <a:t>charges: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 Individual medical costs billed by health insurance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Goals and </a:t>
            </a:r>
            <a:r>
              <a:rPr b="1" lang="en"/>
              <a:t>Approaches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5334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roxima Nova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Problem we are trying to solve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lphaL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Find the best model for predicting medical cost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Approaches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lphaL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Linear regression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lphaL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Random forest regressor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lphaL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K-means clustering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AutoNum type="alphaL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Logistic regression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Processing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5334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Proxima Nova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Encoding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Deletions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Train Test split (80 20)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675" y="1152473"/>
            <a:ext cx="5495801" cy="302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4" y="2386119"/>
            <a:ext cx="3783975" cy="8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Distribution of BMI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Distribution of smoker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Distribution of region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13" y="2943977"/>
            <a:ext cx="2444601" cy="162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838" y="2933222"/>
            <a:ext cx="2444601" cy="164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463" y="2933225"/>
            <a:ext cx="2470337" cy="164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Visualization: categorical </a:t>
            </a:r>
            <a:endParaRPr b="1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50" y="2297500"/>
            <a:ext cx="81534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5334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Age Vs. Charges &amp; BMI Vs. charges separated by: Smoker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Age Vs. Charges &amp; BMI Vs. charges separated by: Sex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Age Vs. Charges &amp; BMI Vs. charges separated by: Region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</a:t>
            </a:r>
            <a:endParaRPr b="1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439" y="2330975"/>
            <a:ext cx="6099126" cy="2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11250"/>
            <a:ext cx="85206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5334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Age Vs. Charges &amp; BMI Vs. charges separated by: Smoker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Features are shuffled n times and the model refitted to estimate the importance of it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7025" lvl="0" marL="533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In the below case, age (0.42) and bmi (0.33) are the values strongly related to charges</a:t>
            </a:r>
            <a:endParaRPr sz="15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 </a:t>
            </a:r>
            <a:endParaRPr b="1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48025" y="1101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{C906F606-E826-45FE-963C-EB4FB8298D9A}</a:tableStyleId>
              </a:tblPr>
              <a:tblGrid>
                <a:gridCol w="1403525"/>
                <a:gridCol w="1299650"/>
                <a:gridCol w="1718250"/>
                <a:gridCol w="2154200"/>
                <a:gridCol w="9956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R^2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ax+b</a:t>
                      </a:r>
                      <a:endParaRPr b="1"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y = (192.37157976 * x) + 9455.3300572</a:t>
                      </a:r>
                      <a:endParaRPr b="1" sz="9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ax+b</a:t>
                      </a:r>
                      <a:endParaRPr b="1" sz="95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(864.12452383 * x) -10471.21685794</a:t>
                      </a:r>
                      <a:endParaRPr b="1" sz="95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Age, BMI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a1x1 + a2x2 + b</a:t>
                      </a:r>
                      <a:endParaRPr b="1" sz="95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172.5286568 * x1 -  835.17704282 * x2 -16151.04774268</a:t>
                      </a:r>
                      <a:endParaRPr b="1" sz="95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5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Age, BMI, Smoker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a1x1 + a2x2 + a3x3+ b</a:t>
                      </a:r>
                      <a:endParaRPr b="1" sz="95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320.0978024 * x1 -  -22.52480488x2 + 0 * x3 + -3738.48465202</a:t>
                      </a:r>
                      <a:endParaRPr b="1" sz="95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 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Age, BMI, Smoker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a1x1^n + a2x2^n + a3x3^n+ b</a:t>
                      </a:r>
                      <a:endParaRPr b="1" sz="95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08000"/>
                          </a:solidFill>
                          <a:highlight>
                            <a:srgbClr val="FFFFF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 sz="950">
                        <a:solidFill>
                          <a:srgbClr val="008000"/>
                        </a:solidFill>
                        <a:highlight>
                          <a:srgbClr val="FFFFF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