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0275213" cy="42803763"/>
  <p:notesSz cx="6858000" cy="9144000"/>
  <p:defaultTextStyle>
    <a:defPPr>
      <a:defRPr lang="ru-RU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6708"/>
    <a:srgbClr val="5782A8"/>
    <a:srgbClr val="DAA600"/>
    <a:srgbClr val="44546A"/>
    <a:srgbClr val="292929"/>
    <a:srgbClr val="99CCFF"/>
    <a:srgbClr val="CFCFCF"/>
    <a:srgbClr val="632B8D"/>
    <a:srgbClr val="7030A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>
      <p:cViewPr varScale="1">
        <p:scale>
          <a:sx n="14" d="100"/>
          <a:sy n="14" d="100"/>
        </p:scale>
        <p:origin x="2506" y="10"/>
      </p:cViewPr>
      <p:guideLst>
        <p:guide orient="horz" pos="1348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0C64-406B-4CEA-BEF3-178F90119271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E1B8-8E5F-4C37-B8CD-0B84B91DC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25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0C64-406B-4CEA-BEF3-178F90119271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E1B8-8E5F-4C37-B8CD-0B84B91DC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69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0C64-406B-4CEA-BEF3-178F90119271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E1B8-8E5F-4C37-B8CD-0B84B91DC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23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0C64-406B-4CEA-BEF3-178F90119271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E1B8-8E5F-4C37-B8CD-0B84B91DC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95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0C64-406B-4CEA-BEF3-178F90119271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E1B8-8E5F-4C37-B8CD-0B84B91DC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35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0C64-406B-4CEA-BEF3-178F90119271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E1B8-8E5F-4C37-B8CD-0B84B91DC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62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0C64-406B-4CEA-BEF3-178F90119271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E1B8-8E5F-4C37-B8CD-0B84B91DC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72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0C64-406B-4CEA-BEF3-178F90119271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E1B8-8E5F-4C37-B8CD-0B84B91DC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52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0C64-406B-4CEA-BEF3-178F90119271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E1B8-8E5F-4C37-B8CD-0B84B91DC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98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0C64-406B-4CEA-BEF3-178F90119271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E1B8-8E5F-4C37-B8CD-0B84B91DC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25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0C64-406B-4CEA-BEF3-178F90119271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E1B8-8E5F-4C37-B8CD-0B84B91DC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22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10C64-406B-4CEA-BEF3-178F90119271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AE1B8-8E5F-4C37-B8CD-0B84B91DC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57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hyperlink" Target="https://www.freepngimg.com/png/93944-geometry-blue-turquoise-abstraction-download-hd-png" TargetMode="External"/><Relationship Id="rId7" Type="http://schemas.openxmlformats.org/officeDocument/2006/relationships/image" Target="../media/image4.png"/><Relationship Id="rId12" Type="http://schemas.openxmlformats.org/officeDocument/2006/relationships/hyperlink" Target="https://creativecommons.org/licenses/by-nc/3.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7D208D83-DA44-C291-0FF2-71E045819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8449756">
            <a:off x="11902868" y="32837472"/>
            <a:ext cx="27264703" cy="12041594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06712C8B-76D4-1D29-7848-63A65473C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90310" y="3121251"/>
            <a:ext cx="4791075" cy="7038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5DDF7719-340F-4A60-25DF-50EB2AB447AE}"/>
              </a:ext>
            </a:extLst>
          </p:cNvPr>
          <p:cNvSpPr/>
          <p:nvPr/>
        </p:nvSpPr>
        <p:spPr>
          <a:xfrm>
            <a:off x="174656" y="28445827"/>
            <a:ext cx="4637220" cy="4820838"/>
          </a:xfrm>
          <a:prstGeom prst="rect">
            <a:avLst/>
          </a:prstGeom>
          <a:noFill/>
          <a:ln>
            <a:solidFill>
              <a:srgbClr val="E6670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5989" y="519561"/>
            <a:ext cx="27900452" cy="1264984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uk-UA" sz="10000" b="1" dirty="0">
                <a:solidFill>
                  <a:schemeClr val="bg2">
                    <a:lumMod val="50000"/>
                  </a:schemeClr>
                </a:solidFill>
                <a:latin typeface="Bahnschrift Condensed" panose="020B0502040204020203" pitchFamily="34" charset="0"/>
              </a:rPr>
              <a:t>Полтавське </a:t>
            </a:r>
            <a:r>
              <a:rPr lang="ru-RU" sz="10000" b="1" dirty="0" err="1">
                <a:solidFill>
                  <a:schemeClr val="bg2">
                    <a:lumMod val="50000"/>
                  </a:schemeClr>
                </a:solidFill>
                <a:latin typeface="Bahnschrift Condensed" panose="020B0502040204020203" pitchFamily="34" charset="0"/>
              </a:rPr>
              <a:t>Обласне</a:t>
            </a:r>
            <a:r>
              <a:rPr lang="ru-RU" sz="10000" b="1" dirty="0">
                <a:solidFill>
                  <a:schemeClr val="bg2">
                    <a:lumMod val="5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ru-RU" sz="10000" b="1" dirty="0" err="1">
                <a:solidFill>
                  <a:schemeClr val="bg2">
                    <a:lumMod val="50000"/>
                  </a:schemeClr>
                </a:solidFill>
                <a:latin typeface="Bahnschrift Condensed" panose="020B0502040204020203" pitchFamily="34" charset="0"/>
              </a:rPr>
              <a:t>Територіальне</a:t>
            </a:r>
            <a:r>
              <a:rPr lang="ru-RU" sz="10000" b="1" dirty="0">
                <a:solidFill>
                  <a:schemeClr val="bg2">
                    <a:lumMod val="5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ru-RU" sz="10000" b="1" dirty="0" err="1">
                <a:solidFill>
                  <a:schemeClr val="bg2">
                    <a:lumMod val="50000"/>
                  </a:schemeClr>
                </a:solidFill>
                <a:latin typeface="Bahnschrift Condensed" panose="020B0502040204020203" pitchFamily="34" charset="0"/>
              </a:rPr>
              <a:t>відділення</a:t>
            </a:r>
            <a:r>
              <a:rPr lang="ru-RU" sz="10000" b="1" dirty="0">
                <a:solidFill>
                  <a:schemeClr val="bg2">
                    <a:lumMod val="50000"/>
                  </a:schemeClr>
                </a:solidFill>
                <a:latin typeface="Bahnschrift Condensed" panose="020B0502040204020203" pitchFamily="34" charset="0"/>
              </a:rPr>
              <a:t> МАН </a:t>
            </a:r>
            <a:r>
              <a:rPr lang="ru-RU" sz="10000" b="1" dirty="0" err="1">
                <a:solidFill>
                  <a:schemeClr val="bg2">
                    <a:lumMod val="50000"/>
                  </a:schemeClr>
                </a:solidFill>
                <a:latin typeface="Bahnschrift Condensed" panose="020B0502040204020203" pitchFamily="34" charset="0"/>
              </a:rPr>
              <a:t>України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215933" y="2468447"/>
            <a:ext cx="23042560" cy="1820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56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0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 Condensed" panose="020B0502040204020203" pitchFamily="34" charset="0"/>
              </a:rPr>
              <a:t>Візуалізація</a:t>
            </a:r>
            <a:r>
              <a:rPr lang="ru-RU" sz="10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 Condensed" panose="020B0502040204020203" pitchFamily="34" charset="0"/>
              </a:rPr>
              <a:t> </a:t>
            </a:r>
            <a:r>
              <a:rPr lang="ru-RU" sz="10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 Condensed" panose="020B0502040204020203" pitchFamily="34" charset="0"/>
              </a:rPr>
              <a:t>чотиривимірних</a:t>
            </a:r>
            <a:r>
              <a:rPr lang="en-US" sz="10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 Condensed" panose="020B0502040204020203" pitchFamily="34" charset="0"/>
              </a:rPr>
              <a:t> </a:t>
            </a:r>
            <a:r>
              <a:rPr lang="ru-RU" sz="10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 Condensed" panose="020B0502040204020203" pitchFamily="34" charset="0"/>
              </a:rPr>
              <a:t>фігур</a:t>
            </a:r>
            <a:r>
              <a:rPr lang="ru-RU" sz="10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 Condensed" panose="020B0502040204020203" pitchFamily="34" charset="0"/>
              </a:rPr>
              <a:t> у </a:t>
            </a:r>
            <a:r>
              <a:rPr lang="ru-RU" sz="10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 Condensed" panose="020B0502040204020203" pitchFamily="34" charset="0"/>
              </a:rPr>
              <a:t>тривимірному</a:t>
            </a:r>
            <a:r>
              <a:rPr lang="ru-RU" sz="10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 Condensed" panose="020B0502040204020203" pitchFamily="34" charset="0"/>
              </a:rPr>
              <a:t> </a:t>
            </a:r>
            <a:r>
              <a:rPr lang="ru-RU" sz="10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 Condensed" panose="020B0502040204020203" pitchFamily="34" charset="0"/>
              </a:rPr>
              <a:t>просторі</a:t>
            </a:r>
            <a:endParaRPr lang="ru-RU" sz="10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Прямоугольник: один усеченный угол 5"/>
          <p:cNvSpPr/>
          <p:nvPr/>
        </p:nvSpPr>
        <p:spPr>
          <a:xfrm flipH="1">
            <a:off x="7829566" y="4486441"/>
            <a:ext cx="21171145" cy="5015139"/>
          </a:xfrm>
          <a:prstGeom prst="snip1Rect">
            <a:avLst/>
          </a:prstGeom>
          <a:solidFill>
            <a:srgbClr val="007A37"/>
          </a:solidFill>
        </p:spPr>
        <p:txBody>
          <a:bodyPr wrap="square">
            <a:spAutoFit/>
          </a:bodyPr>
          <a:lstStyle/>
          <a:p>
            <a:pPr algn="ctr" eaLnBrk="0" hangingPunct="0"/>
            <a:endParaRPr lang="ru-RU" sz="4000" b="1" dirty="0">
              <a:solidFill>
                <a:srgbClr val="1C1C1C"/>
              </a:solidFill>
            </a:endParaRPr>
          </a:p>
          <a:p>
            <a:pPr algn="r">
              <a:lnSpc>
                <a:spcPct val="150000"/>
              </a:lnSpc>
              <a:spcAft>
                <a:spcPts val="800"/>
              </a:spcAft>
              <a:tabLst>
                <a:tab pos="2238375" algn="l"/>
              </a:tabLst>
            </a:pPr>
            <a:endParaRPr lang="uk-UA" sz="40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  <a:spcAft>
                <a:spcPts val="800"/>
              </a:spcAft>
              <a:tabLst>
                <a:tab pos="2238375" algn="l"/>
              </a:tabLst>
            </a:pPr>
            <a:endParaRPr lang="uk-UA" sz="40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  <a:spcAft>
                <a:spcPts val="800"/>
              </a:spcAft>
              <a:tabLst>
                <a:tab pos="2238375" algn="l"/>
              </a:tabLst>
            </a:pPr>
            <a:endParaRPr lang="ru-RU" sz="40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  <a:spcAft>
                <a:spcPts val="800"/>
              </a:spcAft>
              <a:tabLst>
                <a:tab pos="2238375" algn="l"/>
              </a:tabLst>
            </a:pPr>
            <a:r>
              <a:rPr lang="uk-UA" sz="4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Ліцею №17 «Інтелект» Полтавської міської ради</a:t>
            </a:r>
            <a:endParaRPr lang="en-US" sz="4000" b="1" dirty="0">
              <a:solidFill>
                <a:srgbClr val="1C1C1C"/>
              </a:solidFill>
            </a:endParaRPr>
          </a:p>
        </p:txBody>
      </p:sp>
      <p:sp>
        <p:nvSpPr>
          <p:cNvPr id="7" name="Трапеция 6"/>
          <p:cNvSpPr/>
          <p:nvPr/>
        </p:nvSpPr>
        <p:spPr>
          <a:xfrm>
            <a:off x="-94508" y="15211689"/>
            <a:ext cx="14545369" cy="4693821"/>
          </a:xfrm>
          <a:prstGeom prst="trapezoid">
            <a:avLst/>
          </a:prstGeom>
          <a:solidFill>
            <a:srgbClr val="632B8D"/>
          </a:solidFill>
        </p:spPr>
        <p:txBody>
          <a:bodyPr wrap="square">
            <a:spAutoFit/>
          </a:bodyPr>
          <a:lstStyle/>
          <a:p>
            <a:pPr algn="ctr" eaLnBrk="0" hangingPunct="0"/>
            <a:r>
              <a:rPr lang="uk-UA" sz="4000" b="1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Об</a:t>
            </a:r>
            <a:r>
              <a:rPr lang="en-US" sz="4000" b="1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’</a:t>
            </a:r>
            <a:r>
              <a:rPr lang="uk-UA" sz="4000" b="1" dirty="0" err="1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єкт</a:t>
            </a:r>
            <a:r>
              <a:rPr lang="uk-UA" sz="4000" b="1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, предмет дослідження:</a:t>
            </a:r>
          </a:p>
          <a:p>
            <a:pPr marL="0" marR="0" indent="0" algn="ctr">
              <a:lnSpc>
                <a:spcPct val="119000"/>
              </a:lnSpc>
              <a:spcBef>
                <a:spcPts val="0"/>
              </a:spcBef>
              <a:spcAft>
                <a:spcPts val="600"/>
              </a:spcAft>
            </a:pPr>
            <a:r>
              <a:rPr lang="uk-UA" sz="3600" kern="1400" dirty="0" smtClean="0">
                <a:ln>
                  <a:noFill/>
                </a:ln>
                <a:solidFill>
                  <a:schemeClr val="bg1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Об</a:t>
            </a:r>
            <a:r>
              <a:rPr lang="en-US" sz="3600" kern="1400" dirty="0" smtClean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’</a:t>
            </a:r>
            <a:r>
              <a:rPr lang="uk-UA" sz="3600" kern="1400" dirty="0" err="1" smtClean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єкт</a:t>
            </a:r>
            <a:r>
              <a:rPr lang="uk-UA" sz="3600" kern="1400" dirty="0" smtClean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: </a:t>
            </a:r>
            <a:r>
              <a:rPr lang="uk-UA" sz="3600" kern="1400" dirty="0" smtClean="0">
                <a:ln>
                  <a:noFill/>
                </a:ln>
                <a:solidFill>
                  <a:schemeClr val="bg1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чотиривимірний </a:t>
            </a:r>
            <a:r>
              <a:rPr lang="uk-UA" sz="3600" kern="1400" dirty="0">
                <a:ln>
                  <a:noFill/>
                </a:ln>
                <a:solidFill>
                  <a:schemeClr val="bg1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евклідів </a:t>
            </a:r>
            <a:r>
              <a:rPr lang="uk-UA" sz="3600" kern="1400" dirty="0" smtClean="0">
                <a:ln>
                  <a:noFill/>
                </a:ln>
                <a:solidFill>
                  <a:schemeClr val="bg1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простір</a:t>
            </a:r>
          </a:p>
          <a:p>
            <a:pPr marL="0" marR="0" indent="0" algn="ctr">
              <a:lnSpc>
                <a:spcPct val="119000"/>
              </a:lnSpc>
              <a:spcBef>
                <a:spcPts val="0"/>
              </a:spcBef>
              <a:spcAft>
                <a:spcPts val="600"/>
              </a:spcAft>
            </a:pPr>
            <a:r>
              <a:rPr lang="uk-UA" sz="3600" kern="1400" dirty="0" smtClean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Предмет: </a:t>
            </a:r>
            <a:r>
              <a:rPr lang="uk-UA" sz="3600" kern="1400" dirty="0" smtClean="0">
                <a:ln>
                  <a:noFill/>
                </a:ln>
                <a:solidFill>
                  <a:schemeClr val="bg1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різні </a:t>
            </a:r>
            <a:r>
              <a:rPr lang="uk-UA" sz="3600" kern="1400" dirty="0">
                <a:ln>
                  <a:noFill/>
                </a:ln>
                <a:solidFill>
                  <a:schemeClr val="bg1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способи представлення чотиривимірних фігур</a:t>
            </a:r>
          </a:p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600"/>
              </a:spcAft>
            </a:pPr>
            <a:r>
              <a:rPr lang="uk-UA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algn="ctr" eaLnBrk="0" hangingPunct="0"/>
            <a:endParaRPr lang="uk-UA" sz="4000" b="1" dirty="0">
              <a:solidFill>
                <a:srgbClr val="1C1C1C"/>
              </a:solidFill>
            </a:endParaRPr>
          </a:p>
          <a:p>
            <a:pPr algn="ctr" eaLnBrk="0" hangingPunct="0"/>
            <a:endParaRPr lang="en-US" sz="4000" b="1" dirty="0">
              <a:solidFill>
                <a:srgbClr val="1C1C1C"/>
              </a:solidFill>
            </a:endParaRPr>
          </a:p>
        </p:txBody>
      </p:sp>
      <p:sp>
        <p:nvSpPr>
          <p:cNvPr id="15" name="Трапеция 14"/>
          <p:cNvSpPr/>
          <p:nvPr/>
        </p:nvSpPr>
        <p:spPr>
          <a:xfrm>
            <a:off x="346334" y="11333411"/>
            <a:ext cx="13537504" cy="3989952"/>
          </a:xfrm>
          <a:prstGeom prst="trapezoid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 eaLnBrk="0" hangingPunct="0"/>
            <a:r>
              <a:rPr lang="uk-UA" sz="4400" b="1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Мета, завдання дослідження:</a:t>
            </a:r>
          </a:p>
          <a:p>
            <a:pPr marL="0" marR="0" indent="0" algn="ctr">
              <a:lnSpc>
                <a:spcPct val="119000"/>
              </a:lnSpc>
              <a:spcBef>
                <a:spcPts val="0"/>
              </a:spcBef>
              <a:spcAft>
                <a:spcPts val="600"/>
              </a:spcAft>
            </a:pPr>
            <a:r>
              <a:rPr lang="uk-UA" sz="3200" b="1" kern="1400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т</a:t>
            </a:r>
            <a:r>
              <a:rPr lang="uk-UA" sz="3200" b="1" kern="1400" dirty="0">
                <a:ln>
                  <a:noFill/>
                </a:ln>
                <a:solidFill>
                  <a:schemeClr val="bg1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еоретично обґрунтувати </a:t>
            </a:r>
            <a:r>
              <a:rPr lang="uk-UA" sz="3200" kern="1400" dirty="0">
                <a:ln>
                  <a:noFill/>
                </a:ln>
                <a:solidFill>
                  <a:schemeClr val="bg1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важливість спеціальних засобів представлення чотиривимірних об’єктів; </a:t>
            </a:r>
            <a:r>
              <a:rPr lang="uk-UA" sz="3200" b="1" kern="1400" dirty="0">
                <a:ln>
                  <a:noFill/>
                </a:ln>
                <a:solidFill>
                  <a:schemeClr val="bg1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вивчити</a:t>
            </a:r>
            <a:r>
              <a:rPr lang="uk-UA" sz="3200" kern="1400" dirty="0">
                <a:ln>
                  <a:noFill/>
                </a:ln>
                <a:solidFill>
                  <a:schemeClr val="bg1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будову чотиривимірних тіл; </a:t>
            </a:r>
            <a:r>
              <a:rPr lang="uk-UA" sz="3200" b="1" kern="1400" dirty="0">
                <a:ln>
                  <a:noFill/>
                </a:ln>
                <a:solidFill>
                  <a:schemeClr val="bg1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розробити</a:t>
            </a:r>
            <a:r>
              <a:rPr lang="uk-UA" sz="3200" kern="1400" dirty="0">
                <a:ln>
                  <a:noFill/>
                </a:ln>
                <a:solidFill>
                  <a:schemeClr val="bg1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моделі чотиривимірних об’єктів;</a:t>
            </a:r>
            <a:endParaRPr lang="uk-UA" sz="3600" b="1" dirty="0">
              <a:solidFill>
                <a:schemeClr val="bg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algn="ctr" eaLnBrk="0" hangingPunct="0"/>
            <a:endParaRPr lang="en-US" sz="4000" b="1" dirty="0">
              <a:solidFill>
                <a:srgbClr val="1C1C1C"/>
              </a:solidFill>
            </a:endParaRPr>
          </a:p>
        </p:txBody>
      </p:sp>
      <p:sp>
        <p:nvSpPr>
          <p:cNvPr id="106" name="Прямоугольник 105">
            <a:extLst>
              <a:ext uri="{FF2B5EF4-FFF2-40B4-BE49-F238E27FC236}">
                <a16:creationId xmlns:a16="http://schemas.microsoft.com/office/drawing/2014/main" id="{BB402AC7-87DA-02B3-31B4-EC8AAA3702E8}"/>
              </a:ext>
            </a:extLst>
          </p:cNvPr>
          <p:cNvSpPr/>
          <p:nvPr/>
        </p:nvSpPr>
        <p:spPr>
          <a:xfrm>
            <a:off x="243361" y="33803965"/>
            <a:ext cx="5251773" cy="4894750"/>
          </a:xfrm>
          <a:prstGeom prst="rect">
            <a:avLst/>
          </a:prstGeom>
          <a:noFill/>
          <a:ln>
            <a:solidFill>
              <a:srgbClr val="E6670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0C104CB0-9BAD-3487-25BE-5D4E51BCE1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4858" y="3492922"/>
            <a:ext cx="4791075" cy="7038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2" name="Прямоугольник: один усеченный угол 41">
            <a:extLst>
              <a:ext uri="{FF2B5EF4-FFF2-40B4-BE49-F238E27FC236}">
                <a16:creationId xmlns:a16="http://schemas.microsoft.com/office/drawing/2014/main" id="{7D6649D4-D1D4-EF6E-5ECD-E90EEA0A161C}"/>
              </a:ext>
            </a:extLst>
          </p:cNvPr>
          <p:cNvSpPr/>
          <p:nvPr/>
        </p:nvSpPr>
        <p:spPr>
          <a:xfrm flipH="1">
            <a:off x="8163958" y="4848350"/>
            <a:ext cx="21171145" cy="4784288"/>
          </a:xfrm>
          <a:prstGeom prst="snip1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 eaLnBrk="0" hangingPunct="0"/>
            <a:endParaRPr lang="uk-UA" sz="4000" b="1" dirty="0">
              <a:solidFill>
                <a:srgbClr val="1C1C1C"/>
              </a:solidFill>
            </a:endParaRPr>
          </a:p>
          <a:p>
            <a:pPr algn="ctr" eaLnBrk="0" hangingPunct="0"/>
            <a:endParaRPr lang="uk-UA" sz="4000" b="1" dirty="0">
              <a:solidFill>
                <a:srgbClr val="1C1C1C"/>
              </a:solidFill>
            </a:endParaRPr>
          </a:p>
          <a:p>
            <a:pPr algn="ctr" eaLnBrk="0" hangingPunct="0"/>
            <a:endParaRPr lang="uk-UA" sz="4000" b="1" dirty="0">
              <a:solidFill>
                <a:srgbClr val="1C1C1C"/>
              </a:solidFill>
            </a:endParaRPr>
          </a:p>
          <a:p>
            <a:pPr algn="ctr" eaLnBrk="0" hangingPunct="0"/>
            <a:endParaRPr lang="uk-UA" sz="4000" b="1" dirty="0">
              <a:solidFill>
                <a:srgbClr val="1C1C1C"/>
              </a:solidFill>
            </a:endParaRPr>
          </a:p>
          <a:p>
            <a:pPr algn="ctr" eaLnBrk="0" hangingPunct="0"/>
            <a:endParaRPr lang="uk-UA" sz="4000" b="1" dirty="0">
              <a:solidFill>
                <a:srgbClr val="1C1C1C"/>
              </a:solidFill>
            </a:endParaRPr>
          </a:p>
          <a:p>
            <a:pPr algn="ctr" eaLnBrk="0" hangingPunct="0"/>
            <a:endParaRPr lang="uk-UA" sz="4000" b="1" dirty="0">
              <a:solidFill>
                <a:srgbClr val="1C1C1C"/>
              </a:solidFill>
            </a:endParaRPr>
          </a:p>
          <a:p>
            <a:pPr algn="ctr" eaLnBrk="0" hangingPunct="0"/>
            <a:endParaRPr lang="en-US" sz="4000" b="1" dirty="0">
              <a:solidFill>
                <a:srgbClr val="1C1C1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4CD5F3-DA30-0FD1-7571-6C4DBD9821DF}"/>
              </a:ext>
            </a:extLst>
          </p:cNvPr>
          <p:cNvSpPr txBox="1"/>
          <p:nvPr/>
        </p:nvSpPr>
        <p:spPr>
          <a:xfrm>
            <a:off x="9016926" y="5488113"/>
            <a:ext cx="19946216" cy="4478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uk-UA" sz="3600" b="1" dirty="0">
                <a:solidFill>
                  <a:srgbClr val="1C1C1C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Автор: </a:t>
            </a:r>
            <a:r>
              <a:rPr lang="uk-UA" sz="3600" dirty="0">
                <a:solidFill>
                  <a:srgbClr val="1C1C1C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Юшко Богдан Володимирович, учень </a:t>
            </a:r>
            <a:r>
              <a:rPr lang="uk-UA" sz="3600" dirty="0" smtClean="0">
                <a:solidFill>
                  <a:srgbClr val="1C1C1C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9-М класу Ліцею </a:t>
            </a:r>
            <a:r>
              <a:rPr lang="uk-UA" sz="3600" dirty="0">
                <a:solidFill>
                  <a:srgbClr val="1C1C1C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№17 «Інтелект» Полтавської міської ради </a:t>
            </a:r>
          </a:p>
          <a:p>
            <a:pPr eaLnBrk="0" hangingPunct="0"/>
            <a:r>
              <a:rPr lang="ru-RU" sz="3600" b="1" dirty="0" smtClean="0">
                <a:solidFill>
                  <a:srgbClr val="1C1C1C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endParaRPr lang="ru-RU" sz="3600" b="1" dirty="0">
              <a:solidFill>
                <a:srgbClr val="1C1C1C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eaLnBrk="0" hangingPunct="0"/>
            <a:r>
              <a:rPr lang="ru-RU" sz="3600" b="1" dirty="0" err="1" smtClean="0">
                <a:solidFill>
                  <a:srgbClr val="1C1C1C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Науковий</a:t>
            </a:r>
            <a:r>
              <a:rPr lang="ru-RU" sz="3600" b="1" dirty="0" smtClean="0">
                <a:solidFill>
                  <a:srgbClr val="1C1C1C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ru-RU" sz="3600" b="1" dirty="0" err="1" smtClean="0">
                <a:solidFill>
                  <a:srgbClr val="1C1C1C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керівник</a:t>
            </a:r>
            <a:r>
              <a:rPr lang="ru-RU" sz="3600" b="1" dirty="0" smtClean="0">
                <a:solidFill>
                  <a:srgbClr val="1C1C1C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: </a:t>
            </a:r>
            <a:r>
              <a:rPr lang="ru-RU" sz="3600" dirty="0" err="1" smtClean="0">
                <a:solidFill>
                  <a:srgbClr val="1C1C1C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Клітна</a:t>
            </a:r>
            <a:r>
              <a:rPr lang="ru-RU" sz="3600" dirty="0" smtClean="0">
                <a:solidFill>
                  <a:srgbClr val="1C1C1C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ru-RU" sz="3600" dirty="0" err="1" smtClean="0">
                <a:solidFill>
                  <a:srgbClr val="1C1C1C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Євгенія</a:t>
            </a:r>
            <a:r>
              <a:rPr lang="ru-RU" sz="3600" dirty="0" smtClean="0">
                <a:solidFill>
                  <a:srgbClr val="1C1C1C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ru-RU" sz="3600" dirty="0" err="1" smtClean="0">
                <a:solidFill>
                  <a:srgbClr val="1C1C1C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Павлівна</a:t>
            </a:r>
            <a:r>
              <a:rPr lang="ru-RU" sz="3600" dirty="0" smtClean="0">
                <a:solidFill>
                  <a:srgbClr val="1C1C1C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, </a:t>
            </a:r>
            <a:r>
              <a:rPr lang="uk-UA" sz="3600" dirty="0" smtClean="0">
                <a:solidFill>
                  <a:srgbClr val="1C1C1C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в</a:t>
            </a:r>
            <a:r>
              <a:rPr lang="uk-UA" sz="3600" dirty="0" smtClean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читель математики, </a:t>
            </a:r>
            <a:r>
              <a:rPr lang="uk-UA" sz="3600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uk-UA" sz="3600" dirty="0" smtClean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спеціаліст вищої категорії, старший вчитель Ліцею №17 «Інтелект» Полтавської міської ради</a:t>
            </a:r>
            <a:endParaRPr lang="en-US" sz="3600" dirty="0" smtClean="0">
              <a:solidFill>
                <a:srgbClr val="1C1C1C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endParaRPr lang="ru-RU" dirty="0"/>
          </a:p>
        </p:txBody>
      </p: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88CB4AA0-FBE4-C011-6F46-21F93A5C1EFC}"/>
              </a:ext>
            </a:extLst>
          </p:cNvPr>
          <p:cNvSpPr/>
          <p:nvPr/>
        </p:nvSpPr>
        <p:spPr>
          <a:xfrm>
            <a:off x="6514197" y="32866571"/>
            <a:ext cx="4785367" cy="8898157"/>
          </a:xfrm>
          <a:prstGeom prst="rect">
            <a:avLst/>
          </a:prstGeom>
          <a:noFill/>
          <a:ln>
            <a:solidFill>
              <a:srgbClr val="E6670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1FC088A-37F2-F694-27F7-4B892786EA86}"/>
              </a:ext>
            </a:extLst>
          </p:cNvPr>
          <p:cNvSpPr/>
          <p:nvPr/>
        </p:nvSpPr>
        <p:spPr>
          <a:xfrm>
            <a:off x="2089985" y="29004302"/>
            <a:ext cx="432048" cy="4320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126623-E62D-8930-B51A-46808E5AB784}"/>
              </a:ext>
            </a:extLst>
          </p:cNvPr>
          <p:cNvSpPr txBox="1"/>
          <p:nvPr/>
        </p:nvSpPr>
        <p:spPr>
          <a:xfrm>
            <a:off x="150348" y="29653910"/>
            <a:ext cx="47702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Рис. 1. </a:t>
            </a:r>
            <a:r>
              <a:rPr lang="uk-UA" sz="2800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Нульвимірний</a:t>
            </a:r>
            <a:r>
              <a:rPr lang="uk-UA" sz="28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простір особливий тим, що у ньому не існує понять, таких як «</a:t>
            </a:r>
            <a:r>
              <a:rPr lang="uk-UA" sz="280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геометрична фігура»,</a:t>
            </a:r>
            <a:endParaRPr lang="uk-UA" sz="28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algn="ctr"/>
            <a:r>
              <a:rPr lang="uk-UA" sz="28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«координата» тощо.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3F6680-C012-2C54-D0B7-2C80F0E82FD6}"/>
              </a:ext>
            </a:extLst>
          </p:cNvPr>
          <p:cNvSpPr txBox="1"/>
          <p:nvPr/>
        </p:nvSpPr>
        <p:spPr>
          <a:xfrm>
            <a:off x="171949" y="34882693"/>
            <a:ext cx="5544616" cy="35394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uk-UA" sz="32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Рис. 2. В одновимірному просторі з</a:t>
            </a:r>
            <a:r>
              <a:rPr lang="en-US" sz="32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’</a:t>
            </a:r>
            <a:r>
              <a:rPr lang="uk-UA" sz="32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являються поняття «координата», «довжина», «розмір», «переміщення», «масштабування».</a:t>
            </a:r>
            <a:endParaRPr lang="ru-RU" sz="32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grpSp>
        <p:nvGrpSpPr>
          <p:cNvPr id="86" name="Группа 85">
            <a:extLst>
              <a:ext uri="{FF2B5EF4-FFF2-40B4-BE49-F238E27FC236}">
                <a16:creationId xmlns:a16="http://schemas.microsoft.com/office/drawing/2014/main" id="{B8F3AEF9-B233-DD28-A1FD-806B3CE3E65B}"/>
              </a:ext>
            </a:extLst>
          </p:cNvPr>
          <p:cNvGrpSpPr/>
          <p:nvPr/>
        </p:nvGrpSpPr>
        <p:grpSpPr>
          <a:xfrm>
            <a:off x="6821595" y="32903582"/>
            <a:ext cx="4068574" cy="3796344"/>
            <a:chOff x="25622588" y="9767522"/>
            <a:chExt cx="4068574" cy="3796344"/>
          </a:xfrm>
        </p:grpSpPr>
        <p:grpSp>
          <p:nvGrpSpPr>
            <p:cNvPr id="85" name="Группа 84">
              <a:extLst>
                <a:ext uri="{FF2B5EF4-FFF2-40B4-BE49-F238E27FC236}">
                  <a16:creationId xmlns:a16="http://schemas.microsoft.com/office/drawing/2014/main" id="{687B013E-1F7D-BF3D-082D-B0104B672684}"/>
                </a:ext>
              </a:extLst>
            </p:cNvPr>
            <p:cNvGrpSpPr/>
            <p:nvPr/>
          </p:nvGrpSpPr>
          <p:grpSpPr>
            <a:xfrm>
              <a:off x="25622588" y="9767522"/>
              <a:ext cx="4068574" cy="3796344"/>
              <a:chOff x="25622588" y="9767522"/>
              <a:chExt cx="4068574" cy="3796344"/>
            </a:xfrm>
          </p:grpSpPr>
          <p:grpSp>
            <p:nvGrpSpPr>
              <p:cNvPr id="33" name="Группа 32">
                <a:extLst>
                  <a:ext uri="{FF2B5EF4-FFF2-40B4-BE49-F238E27FC236}">
                    <a16:creationId xmlns:a16="http://schemas.microsoft.com/office/drawing/2014/main" id="{669CF44D-B09E-522F-EFF7-7D6D752BD545}"/>
                  </a:ext>
                </a:extLst>
              </p:cNvPr>
              <p:cNvGrpSpPr/>
              <p:nvPr/>
            </p:nvGrpSpPr>
            <p:grpSpPr>
              <a:xfrm rot="16200000">
                <a:off x="24480622" y="11377662"/>
                <a:ext cx="3796344" cy="576064"/>
                <a:chOff x="26307369" y="10856075"/>
                <a:chExt cx="3312368" cy="576064"/>
              </a:xfrm>
            </p:grpSpPr>
            <p:cxnSp>
              <p:nvCxnSpPr>
                <p:cNvPr id="30" name="Прямая со стрелкой 29">
                  <a:extLst>
                    <a:ext uri="{FF2B5EF4-FFF2-40B4-BE49-F238E27FC236}">
                      <a16:creationId xmlns:a16="http://schemas.microsoft.com/office/drawing/2014/main" id="{17B93E7C-AB30-815D-7DA9-083E2ADCC6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07369" y="11183642"/>
                  <a:ext cx="3312368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Прямая соединительная линия 30">
                  <a:extLst>
                    <a:ext uri="{FF2B5EF4-FFF2-40B4-BE49-F238E27FC236}">
                      <a16:creationId xmlns:a16="http://schemas.microsoft.com/office/drawing/2014/main" id="{2B5416B6-9791-5644-1959-3CE39910D3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187689" y="11144107"/>
                  <a:ext cx="432048" cy="28803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Прямая соединительная линия 31">
                  <a:extLst>
                    <a:ext uri="{FF2B5EF4-FFF2-40B4-BE49-F238E27FC236}">
                      <a16:creationId xmlns:a16="http://schemas.microsoft.com/office/drawing/2014/main" id="{A069A3BE-29EF-ED40-155E-4E38E883A9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187103" y="10856075"/>
                  <a:ext cx="432634" cy="28803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Группа 83">
                <a:extLst>
                  <a:ext uri="{FF2B5EF4-FFF2-40B4-BE49-F238E27FC236}">
                    <a16:creationId xmlns:a16="http://schemas.microsoft.com/office/drawing/2014/main" id="{B2CAA1E4-99C3-7AC3-4B04-FAC0625459C6}"/>
                  </a:ext>
                </a:extLst>
              </p:cNvPr>
              <p:cNvGrpSpPr/>
              <p:nvPr/>
            </p:nvGrpSpPr>
            <p:grpSpPr>
              <a:xfrm>
                <a:off x="25622588" y="12752323"/>
                <a:ext cx="4068574" cy="576064"/>
                <a:chOff x="25622588" y="12752323"/>
                <a:chExt cx="4068574" cy="576064"/>
              </a:xfrm>
            </p:grpSpPr>
            <p:cxnSp>
              <p:nvCxnSpPr>
                <p:cNvPr id="26" name="Прямая со стрелкой 25">
                  <a:extLst>
                    <a:ext uri="{FF2B5EF4-FFF2-40B4-BE49-F238E27FC236}">
                      <a16:creationId xmlns:a16="http://schemas.microsoft.com/office/drawing/2014/main" id="{D7BDF78D-212A-7A95-E683-3D91EDCAFF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22588" y="13079890"/>
                  <a:ext cx="4068574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Прямая соединительная линия 26">
                  <a:extLst>
                    <a:ext uri="{FF2B5EF4-FFF2-40B4-BE49-F238E27FC236}">
                      <a16:creationId xmlns:a16="http://schemas.microsoft.com/office/drawing/2014/main" id="{322B14DA-0214-9723-27B1-D288FEC8FC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259114" y="13040355"/>
                  <a:ext cx="432048" cy="28803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Прямая соединительная линия 27">
                  <a:extLst>
                    <a:ext uri="{FF2B5EF4-FFF2-40B4-BE49-F238E27FC236}">
                      <a16:creationId xmlns:a16="http://schemas.microsoft.com/office/drawing/2014/main" id="{427A4D46-95D7-3B66-67E2-8E4AE8D62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258528" y="12752323"/>
                  <a:ext cx="432634" cy="28803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8EF11C71-22B6-8313-2324-31D0305B6F4D}"/>
                </a:ext>
              </a:extLst>
            </p:cNvPr>
            <p:cNvSpPr/>
            <p:nvPr/>
          </p:nvSpPr>
          <p:spPr>
            <a:xfrm>
              <a:off x="26168314" y="12824331"/>
              <a:ext cx="432048" cy="43204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81B9725-025C-E05B-0EAA-D0C096D62184}"/>
              </a:ext>
            </a:extLst>
          </p:cNvPr>
          <p:cNvSpPr txBox="1"/>
          <p:nvPr/>
        </p:nvSpPr>
        <p:spPr>
          <a:xfrm>
            <a:off x="6686740" y="36431974"/>
            <a:ext cx="426141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Рис. 3. У двовимірному просторі положення кожної точки можна описати двома координатами. З</a:t>
            </a:r>
            <a:r>
              <a:rPr lang="en-US" sz="28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’</a:t>
            </a:r>
            <a:r>
              <a:rPr lang="uk-UA" sz="2800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являються </a:t>
            </a:r>
            <a:r>
              <a:rPr lang="uk-UA" sz="28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поняття «площа</a:t>
            </a:r>
            <a:r>
              <a:rPr lang="uk-UA" sz="2800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», </a:t>
            </a:r>
            <a:r>
              <a:rPr lang="uk-UA" sz="28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особливий вид масштабування – обертання.</a:t>
            </a:r>
            <a:endParaRPr lang="ru-RU" sz="28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grpSp>
        <p:nvGrpSpPr>
          <p:cNvPr id="83" name="Группа 82">
            <a:extLst>
              <a:ext uri="{FF2B5EF4-FFF2-40B4-BE49-F238E27FC236}">
                <a16:creationId xmlns:a16="http://schemas.microsoft.com/office/drawing/2014/main" id="{DF1E082B-D4BC-74F7-21C1-CC341088281A}"/>
              </a:ext>
            </a:extLst>
          </p:cNvPr>
          <p:cNvGrpSpPr/>
          <p:nvPr/>
        </p:nvGrpSpPr>
        <p:grpSpPr>
          <a:xfrm>
            <a:off x="600105" y="33937220"/>
            <a:ext cx="4320480" cy="576064"/>
            <a:chOff x="19310659" y="11628974"/>
            <a:chExt cx="4320480" cy="576064"/>
          </a:xfrm>
        </p:grpSpPr>
        <p:grpSp>
          <p:nvGrpSpPr>
            <p:cNvPr id="59" name="Группа 58">
              <a:extLst>
                <a:ext uri="{FF2B5EF4-FFF2-40B4-BE49-F238E27FC236}">
                  <a16:creationId xmlns:a16="http://schemas.microsoft.com/office/drawing/2014/main" id="{64B3EAF7-7189-7A97-2674-B98C8151C2B9}"/>
                </a:ext>
              </a:extLst>
            </p:cNvPr>
            <p:cNvGrpSpPr/>
            <p:nvPr/>
          </p:nvGrpSpPr>
          <p:grpSpPr>
            <a:xfrm>
              <a:off x="19310659" y="11628974"/>
              <a:ext cx="4320480" cy="576064"/>
              <a:chOff x="19423548" y="11628974"/>
              <a:chExt cx="4320480" cy="576064"/>
            </a:xfrm>
          </p:grpSpPr>
          <p:cxnSp>
            <p:nvCxnSpPr>
              <p:cNvPr id="11" name="Прямая со стрелкой 10">
                <a:extLst>
                  <a:ext uri="{FF2B5EF4-FFF2-40B4-BE49-F238E27FC236}">
                    <a16:creationId xmlns:a16="http://schemas.microsoft.com/office/drawing/2014/main" id="{C0349E1D-9781-F976-0587-A62C90868A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23548" y="11917006"/>
                <a:ext cx="43204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единительная линия 16">
                <a:extLst>
                  <a:ext uri="{FF2B5EF4-FFF2-40B4-BE49-F238E27FC236}">
                    <a16:creationId xmlns:a16="http://schemas.microsoft.com/office/drawing/2014/main" id="{023ADFA5-C90E-2728-7128-4D145F0C06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311980" y="11917006"/>
                <a:ext cx="432048" cy="28803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Прямая соединительная линия 20">
                <a:extLst>
                  <a:ext uri="{FF2B5EF4-FFF2-40B4-BE49-F238E27FC236}">
                    <a16:creationId xmlns:a16="http://schemas.microsoft.com/office/drawing/2014/main" id="{57CCB4DD-0674-A5D3-D854-D4D599EC7D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311394" y="11628974"/>
                <a:ext cx="432634" cy="28803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A0D38D98-C379-68BD-EBC1-A5074564DD2A}"/>
                </a:ext>
              </a:extLst>
            </p:cNvPr>
            <p:cNvSpPr/>
            <p:nvPr/>
          </p:nvSpPr>
          <p:spPr>
            <a:xfrm>
              <a:off x="20108291" y="11700982"/>
              <a:ext cx="432048" cy="43204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F2A63B83-FC43-3DB3-679D-D3259651CD2B}"/>
              </a:ext>
            </a:extLst>
          </p:cNvPr>
          <p:cNvSpPr/>
          <p:nvPr/>
        </p:nvSpPr>
        <p:spPr>
          <a:xfrm>
            <a:off x="19434457" y="26051726"/>
            <a:ext cx="5060102" cy="9863057"/>
          </a:xfrm>
          <a:prstGeom prst="rect">
            <a:avLst/>
          </a:prstGeom>
          <a:noFill/>
          <a:ln>
            <a:solidFill>
              <a:srgbClr val="E6670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AD735FA0-D0F6-6D06-164F-179D42ADF9E9}"/>
              </a:ext>
            </a:extLst>
          </p:cNvPr>
          <p:cNvSpPr/>
          <p:nvPr/>
        </p:nvSpPr>
        <p:spPr>
          <a:xfrm>
            <a:off x="12042131" y="34551672"/>
            <a:ext cx="7090598" cy="8166412"/>
          </a:xfrm>
          <a:prstGeom prst="rect">
            <a:avLst/>
          </a:prstGeom>
          <a:noFill/>
          <a:ln>
            <a:solidFill>
              <a:srgbClr val="E6670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58773897-169B-C387-C1AE-45744BB527C1}"/>
              </a:ext>
            </a:extLst>
          </p:cNvPr>
          <p:cNvGrpSpPr/>
          <p:nvPr/>
        </p:nvGrpSpPr>
        <p:grpSpPr>
          <a:xfrm>
            <a:off x="19843046" y="26352978"/>
            <a:ext cx="3854702" cy="4129547"/>
            <a:chOff x="25659068" y="16654584"/>
            <a:chExt cx="3854702" cy="4129547"/>
          </a:xfrm>
        </p:grpSpPr>
        <p:grpSp>
          <p:nvGrpSpPr>
            <p:cNvPr id="41" name="Группа 40">
              <a:extLst>
                <a:ext uri="{FF2B5EF4-FFF2-40B4-BE49-F238E27FC236}">
                  <a16:creationId xmlns:a16="http://schemas.microsoft.com/office/drawing/2014/main" id="{9D646E1B-8EC5-6BB2-8BBC-66163320A342}"/>
                </a:ext>
              </a:extLst>
            </p:cNvPr>
            <p:cNvGrpSpPr/>
            <p:nvPr/>
          </p:nvGrpSpPr>
          <p:grpSpPr>
            <a:xfrm rot="16200000">
              <a:off x="24240406" y="18327548"/>
              <a:ext cx="3921992" cy="576064"/>
              <a:chOff x="26307369" y="10856075"/>
              <a:chExt cx="3312368" cy="576064"/>
            </a:xfrm>
          </p:grpSpPr>
          <p:cxnSp>
            <p:nvCxnSpPr>
              <p:cNvPr id="43" name="Прямая со стрелкой 42">
                <a:extLst>
                  <a:ext uri="{FF2B5EF4-FFF2-40B4-BE49-F238E27FC236}">
                    <a16:creationId xmlns:a16="http://schemas.microsoft.com/office/drawing/2014/main" id="{BBA399D2-3403-6A7A-997A-C48E990C4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07369" y="11183642"/>
                <a:ext cx="331236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>
                <a:extLst>
                  <a:ext uri="{FF2B5EF4-FFF2-40B4-BE49-F238E27FC236}">
                    <a16:creationId xmlns:a16="http://schemas.microsoft.com/office/drawing/2014/main" id="{7BBB79C1-4950-4F7D-BAEC-D6029367C0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187689" y="11144107"/>
                <a:ext cx="432048" cy="28803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>
                <a:extLst>
                  <a:ext uri="{FF2B5EF4-FFF2-40B4-BE49-F238E27FC236}">
                    <a16:creationId xmlns:a16="http://schemas.microsoft.com/office/drawing/2014/main" id="{026DC682-95DE-3275-BCA1-CA758CEC69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187103" y="10856075"/>
                <a:ext cx="432634" cy="28803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Прямая со стрелкой 45">
              <a:extLst>
                <a:ext uri="{FF2B5EF4-FFF2-40B4-BE49-F238E27FC236}">
                  <a16:creationId xmlns:a16="http://schemas.microsoft.com/office/drawing/2014/main" id="{CEA42CB3-2FC3-62C9-84C9-E0126BF92AB3}"/>
                </a:ext>
              </a:extLst>
            </p:cNvPr>
            <p:cNvCxnSpPr>
              <a:cxnSpLocks/>
            </p:cNvCxnSpPr>
            <p:nvPr/>
          </p:nvCxnSpPr>
          <p:spPr>
            <a:xfrm>
              <a:off x="25659068" y="19966952"/>
              <a:ext cx="385470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12A17548-086E-DBD5-B5B3-A1B3AEBF9C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1722" y="19927417"/>
              <a:ext cx="432048" cy="2880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>
              <a:extLst>
                <a:ext uri="{FF2B5EF4-FFF2-40B4-BE49-F238E27FC236}">
                  <a16:creationId xmlns:a16="http://schemas.microsoft.com/office/drawing/2014/main" id="{9CA68D6F-1AF0-3E62-7DE5-133EC987C2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1136" y="19639385"/>
              <a:ext cx="432634" cy="2880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Группа 49">
              <a:extLst>
                <a:ext uri="{FF2B5EF4-FFF2-40B4-BE49-F238E27FC236}">
                  <a16:creationId xmlns:a16="http://schemas.microsoft.com/office/drawing/2014/main" id="{FE7BB2C0-3C6C-657A-EB88-3411D44F6326}"/>
                </a:ext>
              </a:extLst>
            </p:cNvPr>
            <p:cNvGrpSpPr/>
            <p:nvPr/>
          </p:nvGrpSpPr>
          <p:grpSpPr>
            <a:xfrm rot="18486465">
              <a:off x="25095032" y="18525340"/>
              <a:ext cx="3941519" cy="576064"/>
              <a:chOff x="26307369" y="10856075"/>
              <a:chExt cx="3312368" cy="576064"/>
            </a:xfrm>
          </p:grpSpPr>
          <p:cxnSp>
            <p:nvCxnSpPr>
              <p:cNvPr id="51" name="Прямая со стрелкой 50">
                <a:extLst>
                  <a:ext uri="{FF2B5EF4-FFF2-40B4-BE49-F238E27FC236}">
                    <a16:creationId xmlns:a16="http://schemas.microsoft.com/office/drawing/2014/main" id="{0E0551DD-3B5B-F81A-5F26-AADF0BA5F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07369" y="11183642"/>
                <a:ext cx="331236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>
                <a:extLst>
                  <a:ext uri="{FF2B5EF4-FFF2-40B4-BE49-F238E27FC236}">
                    <a16:creationId xmlns:a16="http://schemas.microsoft.com/office/drawing/2014/main" id="{86CC81D7-D679-2B84-6A16-FDC78A09D1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187689" y="11144107"/>
                <a:ext cx="432048" cy="28803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>
                <a:extLst>
                  <a:ext uri="{FF2B5EF4-FFF2-40B4-BE49-F238E27FC236}">
                    <a16:creationId xmlns:a16="http://schemas.microsoft.com/office/drawing/2014/main" id="{314DB5BA-05FA-66B5-33BA-8659E821CD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187103" y="10856075"/>
                <a:ext cx="432634" cy="28803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EBAD1B6C-CAF5-93A2-1212-C9C208710274}"/>
                </a:ext>
              </a:extLst>
            </p:cNvPr>
            <p:cNvSpPr/>
            <p:nvPr/>
          </p:nvSpPr>
          <p:spPr>
            <a:xfrm>
              <a:off x="25990922" y="19711393"/>
              <a:ext cx="432048" cy="43204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B0A3CC4E-5789-9B88-FCA1-8DF4FFCE6E07}"/>
              </a:ext>
            </a:extLst>
          </p:cNvPr>
          <p:cNvSpPr txBox="1"/>
          <p:nvPr/>
        </p:nvSpPr>
        <p:spPr>
          <a:xfrm>
            <a:off x="19508755" y="30283961"/>
            <a:ext cx="4834085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Рис. 4. У тривимірному просторі положення кожної точки можна описати </a:t>
            </a:r>
            <a:r>
              <a:rPr lang="uk-UA" sz="3200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трома</a:t>
            </a:r>
            <a:r>
              <a:rPr lang="uk-UA" sz="32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координатами. З</a:t>
            </a:r>
            <a:r>
              <a:rPr lang="en-US" sz="32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’</a:t>
            </a:r>
            <a:r>
              <a:rPr lang="uk-UA" sz="32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являється поняття «об</a:t>
            </a:r>
            <a:r>
              <a:rPr lang="en-US" sz="32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’</a:t>
            </a:r>
            <a:r>
              <a:rPr lang="uk-UA" sz="3200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єм</a:t>
            </a:r>
            <a:r>
              <a:rPr lang="uk-UA" sz="32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». Тільки у цьому просторі існує поняття «вісь обертання».</a:t>
            </a:r>
            <a:endParaRPr lang="ru-RU" sz="32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2A7DCD8-30C4-32C4-F83E-0916987DBBB6}"/>
              </a:ext>
            </a:extLst>
          </p:cNvPr>
          <p:cNvSpPr txBox="1"/>
          <p:nvPr/>
        </p:nvSpPr>
        <p:spPr>
          <a:xfrm>
            <a:off x="12490764" y="38686211"/>
            <a:ext cx="622171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Рис. 5. У чотиривимірному просторі положення кожної точки можна описати чотирма координатами. У цьому просторі з</a:t>
            </a:r>
            <a:r>
              <a:rPr lang="en-US" sz="32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’</a:t>
            </a:r>
            <a:r>
              <a:rPr lang="uk-UA" sz="32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являється поняття «багатовимірне </a:t>
            </a:r>
            <a:r>
              <a:rPr lang="uk-UA" sz="3200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обертанння</a:t>
            </a:r>
            <a:r>
              <a:rPr lang="uk-UA" sz="32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».</a:t>
            </a:r>
            <a:endParaRPr lang="ru-RU" sz="32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13" name="Стрелка: штриховая вправо 112">
            <a:extLst>
              <a:ext uri="{FF2B5EF4-FFF2-40B4-BE49-F238E27FC236}">
                <a16:creationId xmlns:a16="http://schemas.microsoft.com/office/drawing/2014/main" id="{4D2C7F43-19B2-D826-6FD0-2A7CF28FB542}"/>
              </a:ext>
            </a:extLst>
          </p:cNvPr>
          <p:cNvSpPr/>
          <p:nvPr/>
        </p:nvSpPr>
        <p:spPr>
          <a:xfrm rot="5400000" flipV="1">
            <a:off x="11914888" y="26194040"/>
            <a:ext cx="1151751" cy="1469626"/>
          </a:xfrm>
          <a:prstGeom prst="stripedRightArrow">
            <a:avLst/>
          </a:prstGeom>
          <a:noFill/>
          <a:ln>
            <a:solidFill>
              <a:srgbClr val="5782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D12EB76-7296-38C7-D172-F8259E6B3231}"/>
              </a:ext>
            </a:extLst>
          </p:cNvPr>
          <p:cNvSpPr txBox="1"/>
          <p:nvPr/>
        </p:nvSpPr>
        <p:spPr>
          <a:xfrm flipH="1">
            <a:off x="779978" y="19747686"/>
            <a:ext cx="9464548" cy="1861006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44546A"/>
            </a:solidFill>
          </a:ln>
        </p:spPr>
        <p:txBody>
          <a:bodyPr wrap="square">
            <a:spAutoFit/>
          </a:bodyPr>
          <a:lstStyle/>
          <a:p>
            <a:r>
              <a:rPr lang="uk-UA" sz="4000" b="1" dirty="0">
                <a:solidFill>
                  <a:srgbClr val="1C1C1C"/>
                </a:solidFill>
                <a:latin typeface="Bahnschrift Condensed" panose="020B0502040204020203" pitchFamily="34" charset="0"/>
              </a:rPr>
              <a:t>Що не так із чотиривимірними фігурами?</a:t>
            </a:r>
            <a:endParaRPr lang="ru-RU" sz="40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8717D73-5775-0BF6-5092-882748F5D29F}"/>
              </a:ext>
            </a:extLst>
          </p:cNvPr>
          <p:cNvSpPr txBox="1"/>
          <p:nvPr/>
        </p:nvSpPr>
        <p:spPr>
          <a:xfrm>
            <a:off x="713072" y="22226574"/>
            <a:ext cx="9464548" cy="5323344"/>
          </a:xfrm>
          <a:prstGeom prst="wedgeEllipseCallout">
            <a:avLst/>
          </a:prstGeom>
          <a:solidFill>
            <a:srgbClr val="44546A"/>
          </a:solidFill>
        </p:spPr>
        <p:txBody>
          <a:bodyPr wrap="square">
            <a:spAutoFit/>
          </a:bodyPr>
          <a:lstStyle/>
          <a:p>
            <a:r>
              <a:rPr lang="uk-UA" sz="40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Не  враховуючи часу, в нашому світі три виміри. Тому у ньому не може існувати чотиривимірних фігур. Через це, для їх вивчення потрібні певні засоби їх представлення. У цій роботі кілька з них детально оглянули.</a:t>
            </a:r>
            <a:endParaRPr lang="ru-RU" sz="4000" dirty="0">
              <a:solidFill>
                <a:schemeClr val="bg1"/>
              </a:solidFill>
            </a:endParaRPr>
          </a:p>
        </p:txBody>
      </p:sp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894854E4-9B6F-2A5F-70AA-A8A29FCA8264}"/>
              </a:ext>
            </a:extLst>
          </p:cNvPr>
          <p:cNvGrpSpPr/>
          <p:nvPr/>
        </p:nvGrpSpPr>
        <p:grpSpPr>
          <a:xfrm>
            <a:off x="12318627" y="34733203"/>
            <a:ext cx="6549062" cy="4129547"/>
            <a:chOff x="18024333" y="16662457"/>
            <a:chExt cx="6549062" cy="4129547"/>
          </a:xfrm>
        </p:grpSpPr>
        <p:grpSp>
          <p:nvGrpSpPr>
            <p:cNvPr id="78" name="Группа 77">
              <a:extLst>
                <a:ext uri="{FF2B5EF4-FFF2-40B4-BE49-F238E27FC236}">
                  <a16:creationId xmlns:a16="http://schemas.microsoft.com/office/drawing/2014/main" id="{A70B410C-41D8-B348-0A97-4EA2959BC4A5}"/>
                </a:ext>
              </a:extLst>
            </p:cNvPr>
            <p:cNvGrpSpPr/>
            <p:nvPr/>
          </p:nvGrpSpPr>
          <p:grpSpPr>
            <a:xfrm>
              <a:off x="18024333" y="16662457"/>
              <a:ext cx="6549062" cy="4129547"/>
              <a:chOff x="18024333" y="16662457"/>
              <a:chExt cx="6549062" cy="4129547"/>
            </a:xfrm>
          </p:grpSpPr>
          <p:grpSp>
            <p:nvGrpSpPr>
              <p:cNvPr id="73" name="Группа 72">
                <a:extLst>
                  <a:ext uri="{FF2B5EF4-FFF2-40B4-BE49-F238E27FC236}">
                    <a16:creationId xmlns:a16="http://schemas.microsoft.com/office/drawing/2014/main" id="{F193DD91-8498-7BDA-602D-3C3C702CBD97}"/>
                  </a:ext>
                </a:extLst>
              </p:cNvPr>
              <p:cNvGrpSpPr/>
              <p:nvPr/>
            </p:nvGrpSpPr>
            <p:grpSpPr>
              <a:xfrm rot="13326595">
                <a:off x="18024333" y="18634177"/>
                <a:ext cx="4320480" cy="576064"/>
                <a:chOff x="19423548" y="11628974"/>
                <a:chExt cx="4320480" cy="576064"/>
              </a:xfrm>
            </p:grpSpPr>
            <p:cxnSp>
              <p:nvCxnSpPr>
                <p:cNvPr id="74" name="Прямая со стрелкой 73">
                  <a:extLst>
                    <a:ext uri="{FF2B5EF4-FFF2-40B4-BE49-F238E27FC236}">
                      <a16:creationId xmlns:a16="http://schemas.microsoft.com/office/drawing/2014/main" id="{B3DCFDE3-5B56-881A-61BA-A606E82BA8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423548" y="11917006"/>
                  <a:ext cx="4320480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Прямая соединительная линия 74">
                  <a:extLst>
                    <a:ext uri="{FF2B5EF4-FFF2-40B4-BE49-F238E27FC236}">
                      <a16:creationId xmlns:a16="http://schemas.microsoft.com/office/drawing/2014/main" id="{08E72285-73A5-00AE-3692-BDCF917AA8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311980" y="11917006"/>
                  <a:ext cx="432048" cy="28803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Прямая соединительная линия 75">
                  <a:extLst>
                    <a:ext uri="{FF2B5EF4-FFF2-40B4-BE49-F238E27FC236}">
                      <a16:creationId xmlns:a16="http://schemas.microsoft.com/office/drawing/2014/main" id="{E760F54F-4920-D5CC-9BD4-058096915F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3311394" y="11628974"/>
                  <a:ext cx="432634" cy="28803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Группа 60">
                <a:extLst>
                  <a:ext uri="{FF2B5EF4-FFF2-40B4-BE49-F238E27FC236}">
                    <a16:creationId xmlns:a16="http://schemas.microsoft.com/office/drawing/2014/main" id="{4AB1CAF3-DF1B-E076-CE4E-51541F828B3A}"/>
                  </a:ext>
                </a:extLst>
              </p:cNvPr>
              <p:cNvGrpSpPr/>
              <p:nvPr/>
            </p:nvGrpSpPr>
            <p:grpSpPr>
              <a:xfrm rot="16200000">
                <a:off x="19300031" y="18335421"/>
                <a:ext cx="3921992" cy="576064"/>
                <a:chOff x="26307369" y="10856075"/>
                <a:chExt cx="3312368" cy="576064"/>
              </a:xfrm>
            </p:grpSpPr>
            <p:cxnSp>
              <p:nvCxnSpPr>
                <p:cNvPr id="70" name="Прямая со стрелкой 69">
                  <a:extLst>
                    <a:ext uri="{FF2B5EF4-FFF2-40B4-BE49-F238E27FC236}">
                      <a16:creationId xmlns:a16="http://schemas.microsoft.com/office/drawing/2014/main" id="{7FFBD51D-E913-F9B6-4F9E-0C7C05263E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07369" y="11183642"/>
                  <a:ext cx="3312368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Прямая соединительная линия 70">
                  <a:extLst>
                    <a:ext uri="{FF2B5EF4-FFF2-40B4-BE49-F238E27FC236}">
                      <a16:creationId xmlns:a16="http://schemas.microsoft.com/office/drawing/2014/main" id="{63F16FE9-9FCA-B2AB-E69C-E1F1E5185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187689" y="11144107"/>
                  <a:ext cx="432048" cy="28803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Прямая соединительная линия 71">
                  <a:extLst>
                    <a:ext uri="{FF2B5EF4-FFF2-40B4-BE49-F238E27FC236}">
                      <a16:creationId xmlns:a16="http://schemas.microsoft.com/office/drawing/2014/main" id="{E99598C7-6400-241A-11D7-309104A981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187103" y="10856075"/>
                  <a:ext cx="432634" cy="28803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Прямая со стрелкой 61">
                <a:extLst>
                  <a:ext uri="{FF2B5EF4-FFF2-40B4-BE49-F238E27FC236}">
                    <a16:creationId xmlns:a16="http://schemas.microsoft.com/office/drawing/2014/main" id="{542B5C4D-9D2C-2B97-450D-53CE831EE2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570868" y="19974825"/>
                <a:ext cx="6002527" cy="1465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единительная линия 62">
                <a:extLst>
                  <a:ext uri="{FF2B5EF4-FFF2-40B4-BE49-F238E27FC236}">
                    <a16:creationId xmlns:a16="http://schemas.microsoft.com/office/drawing/2014/main" id="{6D7AFC21-3F82-97C3-FC63-E9609E2CF5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141347" y="19935290"/>
                <a:ext cx="432048" cy="28803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Прямая соединительная линия 63">
                <a:extLst>
                  <a:ext uri="{FF2B5EF4-FFF2-40B4-BE49-F238E27FC236}">
                    <a16:creationId xmlns:a16="http://schemas.microsoft.com/office/drawing/2014/main" id="{B4156211-2D86-F25C-1FC8-034E71F739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140761" y="19647258"/>
                <a:ext cx="432634" cy="28803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Группа 64">
                <a:extLst>
                  <a:ext uri="{FF2B5EF4-FFF2-40B4-BE49-F238E27FC236}">
                    <a16:creationId xmlns:a16="http://schemas.microsoft.com/office/drawing/2014/main" id="{90AB5CB1-B371-6477-A3E7-53794EB1211F}"/>
                  </a:ext>
                </a:extLst>
              </p:cNvPr>
              <p:cNvGrpSpPr/>
              <p:nvPr/>
            </p:nvGrpSpPr>
            <p:grpSpPr>
              <a:xfrm rot="18486465">
                <a:off x="20154657" y="18533213"/>
                <a:ext cx="3941519" cy="576064"/>
                <a:chOff x="26307369" y="10856075"/>
                <a:chExt cx="3312368" cy="576064"/>
              </a:xfrm>
            </p:grpSpPr>
            <p:cxnSp>
              <p:nvCxnSpPr>
                <p:cNvPr id="67" name="Прямая со стрелкой 66">
                  <a:extLst>
                    <a:ext uri="{FF2B5EF4-FFF2-40B4-BE49-F238E27FC236}">
                      <a16:creationId xmlns:a16="http://schemas.microsoft.com/office/drawing/2014/main" id="{17BECD24-EA63-8F48-0836-D7B475357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07369" y="11183642"/>
                  <a:ext cx="3312368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Прямая соединительная линия 67">
                  <a:extLst>
                    <a:ext uri="{FF2B5EF4-FFF2-40B4-BE49-F238E27FC236}">
                      <a16:creationId xmlns:a16="http://schemas.microsoft.com/office/drawing/2014/main" id="{7EA7A4FD-4519-DABC-3DA6-E8EE2C98E3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187689" y="11144107"/>
                  <a:ext cx="432048" cy="28803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Прямая соединительная линия 68">
                  <a:extLst>
                    <a:ext uri="{FF2B5EF4-FFF2-40B4-BE49-F238E27FC236}">
                      <a16:creationId xmlns:a16="http://schemas.microsoft.com/office/drawing/2014/main" id="{829CCC94-4AB5-0810-4468-912AA3553B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187103" y="10856075"/>
                  <a:ext cx="432634" cy="28803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6A3EADC7-E146-B03F-8276-5F50E647AC53}"/>
                </a:ext>
              </a:extLst>
            </p:cNvPr>
            <p:cNvSpPr/>
            <p:nvPr/>
          </p:nvSpPr>
          <p:spPr>
            <a:xfrm>
              <a:off x="21050547" y="19719266"/>
              <a:ext cx="432048" cy="43204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21" name="Прямоугольник: багетная рамка 120">
            <a:extLst>
              <a:ext uri="{FF2B5EF4-FFF2-40B4-BE49-F238E27FC236}">
                <a16:creationId xmlns:a16="http://schemas.microsoft.com/office/drawing/2014/main" id="{9AF09BFE-4414-127E-1885-2F98AA99B1A9}"/>
              </a:ext>
            </a:extLst>
          </p:cNvPr>
          <p:cNvSpPr/>
          <p:nvPr/>
        </p:nvSpPr>
        <p:spPr>
          <a:xfrm flipH="1">
            <a:off x="10177620" y="27675125"/>
            <a:ext cx="4461135" cy="4155394"/>
          </a:xfrm>
          <a:prstGeom prst="bevel">
            <a:avLst/>
          </a:prstGeom>
          <a:solidFill>
            <a:srgbClr val="E667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В цій роботі ми розглядали лише Евклідів простір із прямокутною системою координат.</a:t>
            </a:r>
            <a:endParaRPr lang="ru-RU" sz="3200" dirty="0"/>
          </a:p>
        </p:txBody>
      </p:sp>
      <p:sp>
        <p:nvSpPr>
          <p:cNvPr id="124" name="Прямоугольник: усеченные противолежащие углы 123">
            <a:extLst>
              <a:ext uri="{FF2B5EF4-FFF2-40B4-BE49-F238E27FC236}">
                <a16:creationId xmlns:a16="http://schemas.microsoft.com/office/drawing/2014/main" id="{AC898FA2-C16E-115C-4468-1EA0FE070EB3}"/>
              </a:ext>
            </a:extLst>
          </p:cNvPr>
          <p:cNvSpPr/>
          <p:nvPr/>
        </p:nvSpPr>
        <p:spPr>
          <a:xfrm>
            <a:off x="10311585" y="24112394"/>
            <a:ext cx="4809429" cy="2115473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dirty="0"/>
              <a:t>     </a:t>
            </a:r>
            <a:r>
              <a:rPr lang="uk-UA" sz="3200" dirty="0">
                <a:solidFill>
                  <a:schemeClr val="tx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В евклідовому                 </a:t>
            </a:r>
          </a:p>
          <a:p>
            <a:pPr algn="r"/>
            <a:r>
              <a:rPr lang="uk-UA" sz="3200" dirty="0">
                <a:solidFill>
                  <a:schemeClr val="tx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  просторі часу не існує</a:t>
            </a:r>
            <a:r>
              <a:rPr lang="uk-UA" sz="3600" dirty="0">
                <a:solidFill>
                  <a:schemeClr val="tx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endParaRPr lang="ru-RU" sz="3600" dirty="0">
              <a:solidFill>
                <a:schemeClr val="tx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128" name="Рисунок 127" descr="Знак запрета со сплошной заливкой">
            <a:extLst>
              <a:ext uri="{FF2B5EF4-FFF2-40B4-BE49-F238E27FC236}">
                <a16:creationId xmlns:a16="http://schemas.microsoft.com/office/drawing/2014/main" id="{BD59B448-F26E-FE73-88A3-A5EC2A3A9F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11586" y="24303146"/>
            <a:ext cx="1577333" cy="1577333"/>
          </a:xfrm>
          <a:prstGeom prst="rect">
            <a:avLst/>
          </a:prstGeom>
        </p:spPr>
      </p:pic>
      <p:cxnSp>
        <p:nvCxnSpPr>
          <p:cNvPr id="130" name="Прямая соединительная линия 129">
            <a:extLst>
              <a:ext uri="{FF2B5EF4-FFF2-40B4-BE49-F238E27FC236}">
                <a16:creationId xmlns:a16="http://schemas.microsoft.com/office/drawing/2014/main" id="{FA07EB5F-91D3-B413-C429-227B9C87D9E7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9927042" y="38634878"/>
            <a:ext cx="2115089" cy="479764"/>
          </a:xfrm>
          <a:prstGeom prst="line">
            <a:avLst/>
          </a:prstGeom>
          <a:ln>
            <a:solidFill>
              <a:srgbClr val="DA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0586F271-6760-26C3-2526-3F0A4FC8D6E7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920585" y="29752822"/>
            <a:ext cx="5167572" cy="1239916"/>
          </a:xfrm>
          <a:prstGeom prst="line">
            <a:avLst/>
          </a:prstGeom>
          <a:ln>
            <a:solidFill>
              <a:srgbClr val="E667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AB2735D-D37E-1B56-B216-59BCCC8B65FB}"/>
              </a:ext>
            </a:extLst>
          </p:cNvPr>
          <p:cNvCxnSpPr>
            <a:cxnSpLocks/>
          </p:cNvCxnSpPr>
          <p:nvPr/>
        </p:nvCxnSpPr>
        <p:spPr>
          <a:xfrm flipH="1">
            <a:off x="4886174" y="29844648"/>
            <a:ext cx="5291446" cy="4011608"/>
          </a:xfrm>
          <a:prstGeom prst="line">
            <a:avLst/>
          </a:prstGeom>
          <a:ln>
            <a:solidFill>
              <a:srgbClr val="E667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E390881D-9DAB-4151-F471-CDF861036B41}"/>
              </a:ext>
            </a:extLst>
          </p:cNvPr>
          <p:cNvCxnSpPr>
            <a:cxnSpLocks/>
            <a:stCxn id="121" idx="0"/>
          </p:cNvCxnSpPr>
          <p:nvPr/>
        </p:nvCxnSpPr>
        <p:spPr>
          <a:xfrm flipH="1">
            <a:off x="9016926" y="29752822"/>
            <a:ext cx="1160694" cy="3233759"/>
          </a:xfrm>
          <a:prstGeom prst="line">
            <a:avLst/>
          </a:prstGeom>
          <a:ln>
            <a:solidFill>
              <a:srgbClr val="E667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5BF0AC0B-215F-6B28-1E6F-4606D89B6599}"/>
              </a:ext>
            </a:extLst>
          </p:cNvPr>
          <p:cNvCxnSpPr>
            <a:cxnSpLocks/>
            <a:stCxn id="121" idx="2"/>
            <a:endCxn id="110" idx="0"/>
          </p:cNvCxnSpPr>
          <p:nvPr/>
        </p:nvCxnSpPr>
        <p:spPr>
          <a:xfrm>
            <a:off x="12408187" y="31830519"/>
            <a:ext cx="3179243" cy="2721153"/>
          </a:xfrm>
          <a:prstGeom prst="line">
            <a:avLst/>
          </a:prstGeom>
          <a:ln>
            <a:solidFill>
              <a:srgbClr val="E667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97D51613-C424-7760-6E88-C53C2E0BA68F}"/>
              </a:ext>
            </a:extLst>
          </p:cNvPr>
          <p:cNvCxnSpPr>
            <a:cxnSpLocks/>
            <a:stCxn id="121" idx="4"/>
          </p:cNvCxnSpPr>
          <p:nvPr/>
        </p:nvCxnSpPr>
        <p:spPr>
          <a:xfrm>
            <a:off x="14638755" y="29752822"/>
            <a:ext cx="4820215" cy="1103424"/>
          </a:xfrm>
          <a:prstGeom prst="line">
            <a:avLst/>
          </a:prstGeom>
          <a:ln>
            <a:solidFill>
              <a:srgbClr val="E667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B8460C99-F405-9791-5C4A-0061C450BBAB}"/>
              </a:ext>
            </a:extLst>
          </p:cNvPr>
          <p:cNvSpPr/>
          <p:nvPr/>
        </p:nvSpPr>
        <p:spPr>
          <a:xfrm>
            <a:off x="14579481" y="9965524"/>
            <a:ext cx="15673667" cy="8542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3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43417783-A7B3-853A-3E70-089970F9AA4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" r="77462" b="65483"/>
          <a:stretch/>
        </p:blipFill>
        <p:spPr bwMode="auto">
          <a:xfrm>
            <a:off x="14886348" y="10361594"/>
            <a:ext cx="2861719" cy="23265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69CE34E-0C75-EE69-DF29-F0D8483D1953}"/>
              </a:ext>
            </a:extLst>
          </p:cNvPr>
          <p:cNvSpPr txBox="1"/>
          <p:nvPr/>
        </p:nvSpPr>
        <p:spPr>
          <a:xfrm>
            <a:off x="14886348" y="13192969"/>
            <a:ext cx="28617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Рис. 6.1. Перетини кулі з </a:t>
            </a:r>
            <a:r>
              <a:rPr lang="uk-UA" sz="3200" dirty="0" err="1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двовимір-ною</a:t>
            </a:r>
            <a:r>
              <a:rPr lang="uk-UA" sz="32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uk-UA" sz="3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площиною – круги різного радіуса.</a:t>
            </a:r>
            <a:endParaRPr lang="ru-RU" sz="3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724DC812-4497-B81D-B62D-58C6CDFF2B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835441" y="10299916"/>
            <a:ext cx="8995941" cy="229223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1AD7D3A-41AC-BB2E-EBC4-65DE7CDCA3F8}"/>
              </a:ext>
            </a:extLst>
          </p:cNvPr>
          <p:cNvSpPr txBox="1"/>
          <p:nvPr/>
        </p:nvSpPr>
        <p:spPr>
          <a:xfrm>
            <a:off x="19007233" y="13157593"/>
            <a:ext cx="89959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Рис. 6.2. Перетини гіперкулі з тривимірною площиною – кулі різного радіуса.</a:t>
            </a:r>
            <a:endParaRPr lang="ru-RU" sz="3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EC9D9917-FDC2-D6AD-8682-0B50FFCDB3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903816" y="15060138"/>
            <a:ext cx="4902810" cy="285767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5C698F0F-03B2-D82C-F309-B96731146A1E}"/>
              </a:ext>
            </a:extLst>
          </p:cNvPr>
          <p:cNvSpPr txBox="1"/>
          <p:nvPr/>
        </p:nvSpPr>
        <p:spPr>
          <a:xfrm>
            <a:off x="24168167" y="14960467"/>
            <a:ext cx="608498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Рис. 7. </a:t>
            </a:r>
            <a:r>
              <a:rPr lang="uk-UA" sz="3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Проєкція</a:t>
            </a:r>
            <a:r>
              <a:rPr lang="uk-UA" sz="3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куба на двовимірну площину. </a:t>
            </a:r>
            <a:r>
              <a:rPr lang="uk-UA" sz="3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Проєкція</a:t>
            </a:r>
            <a:r>
              <a:rPr lang="uk-UA" sz="3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uk-UA" sz="3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тесеракта</a:t>
            </a:r>
            <a:r>
              <a:rPr lang="uk-UA" sz="3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на тривимірну площину.</a:t>
            </a:r>
            <a:endParaRPr lang="ru-RU" sz="3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E7D48139-7AB8-6EEB-487A-4A92EFBE88F6}"/>
              </a:ext>
            </a:extLst>
          </p:cNvPr>
          <p:cNvSpPr/>
          <p:nvPr/>
        </p:nvSpPr>
        <p:spPr>
          <a:xfrm>
            <a:off x="14579480" y="18461194"/>
            <a:ext cx="15673667" cy="53233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4000" dirty="0"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571500" indent="-57150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uk-UA" sz="40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з точки зору математики, існують фігури будь-якої натуральної вимірності;</a:t>
            </a:r>
            <a:endParaRPr lang="ru-RU" sz="4000" dirty="0"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571500" indent="-57150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uk-UA" sz="40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фігури з вимірністю </a:t>
            </a:r>
            <a:r>
              <a:rPr lang="ru-RU" sz="4000" dirty="0" err="1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більше</a:t>
            </a:r>
            <a:r>
              <a:rPr lang="ru-RU" sz="4000" dirty="0" smtClean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sz="4000" dirty="0" err="1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трьох</a:t>
            </a:r>
            <a:r>
              <a:rPr lang="uk-UA" sz="4000" dirty="0" smtClean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uk-UA" sz="40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неможливо зобразити напряму через значну обмеженість наших </a:t>
            </a:r>
            <a:r>
              <a:rPr lang="uk-UA" sz="4000" dirty="0" err="1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відчуттів</a:t>
            </a:r>
            <a:r>
              <a:rPr lang="uk-UA" sz="40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ru-RU" sz="4000" dirty="0"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571500" indent="-57150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uk-UA" sz="40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існує багато способів представлення </a:t>
            </a:r>
            <a:r>
              <a:rPr lang="en-US" sz="40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</a:t>
            </a:r>
            <a:r>
              <a:rPr lang="ru-RU" sz="40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</a:t>
            </a:r>
            <a:r>
              <a:rPr lang="uk-UA" sz="40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вимірних фігур(</a:t>
            </a:r>
            <a:r>
              <a:rPr lang="en-US" sz="40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 </a:t>
            </a:r>
            <a:r>
              <a:rPr lang="uk-UA" sz="40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є </a:t>
            </a:r>
            <a:r>
              <a:rPr lang="en-US" sz="40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</a:t>
            </a:r>
            <a:r>
              <a:rPr lang="uk-UA" sz="40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endParaRPr lang="ru-RU" sz="4000" dirty="0"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909B3B9-B65B-7285-C8CD-C03A9C1E3D8B}"/>
              </a:ext>
            </a:extLst>
          </p:cNvPr>
          <p:cNvSpPr txBox="1"/>
          <p:nvPr/>
        </p:nvSpPr>
        <p:spPr>
          <a:xfrm>
            <a:off x="19863863" y="18339572"/>
            <a:ext cx="5204291" cy="1154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solidFill>
                  <a:schemeClr val="bg1">
                    <a:lumMod val="95000"/>
                  </a:schemeClr>
                </a:solidFill>
              </a:rPr>
              <a:t>ВИСНОВКИ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F8D21D5-B28C-6D1F-7F63-77BA6686021B}"/>
              </a:ext>
            </a:extLst>
          </p:cNvPr>
          <p:cNvSpPr txBox="1"/>
          <p:nvPr/>
        </p:nvSpPr>
        <p:spPr>
          <a:xfrm rot="18449756">
            <a:off x="21833305" y="43810372"/>
            <a:ext cx="13112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>
                <a:hlinkClick r:id="rId3" tooltip="https://www.freepngimg.com/png/93944-geometry-blue-turquoise-abstraction-download-hd-png"/>
              </a:rPr>
              <a:t>Это изображение</a:t>
            </a:r>
            <a:r>
              <a:rPr lang="ru-RU" sz="900"/>
              <a:t>, автор: Неизвестный автор, лицензия: </a:t>
            </a:r>
            <a:r>
              <a:rPr lang="ru-RU" sz="900">
                <a:hlinkClick r:id="rId12" tooltip="https://creativecommons.org/licenses/by-nc/3.0/"/>
              </a:rPr>
              <a:t>CC BY-NC</a:t>
            </a:r>
            <a:endParaRPr lang="ru-RU" sz="900"/>
          </a:p>
        </p:txBody>
      </p:sp>
    </p:spTree>
    <p:extLst>
      <p:ext uri="{BB962C8B-B14F-4D97-AF65-F5344CB8AC3E}">
        <p14:creationId xmlns:p14="http://schemas.microsoft.com/office/powerpoint/2010/main" val="19056442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606</TotalTime>
  <Words>413</Words>
  <Application>Microsoft Office PowerPoint</Application>
  <PresentationFormat>Произвольный</PresentationFormat>
  <Paragraphs>41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9" baseType="lpstr">
      <vt:lpstr>Arial</vt:lpstr>
      <vt:lpstr>Bahnschrift Condensed</vt:lpstr>
      <vt:lpstr>Calibri</vt:lpstr>
      <vt:lpstr>Calibri Light</vt:lpstr>
      <vt:lpstr>Cascadia Code</vt:lpstr>
      <vt:lpstr>Cascadia Code SemiBold</vt:lpstr>
      <vt:lpstr>Times New Roman</vt:lpstr>
      <vt:lpstr>Тема Office</vt:lpstr>
      <vt:lpstr>Полтавське Обласне Територіальне відділення МАН України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1</cp:lastModifiedBy>
  <cp:revision>42</cp:revision>
  <dcterms:created xsi:type="dcterms:W3CDTF">2020-04-20T11:24:59Z</dcterms:created>
  <dcterms:modified xsi:type="dcterms:W3CDTF">2022-11-21T09:21:12Z</dcterms:modified>
</cp:coreProperties>
</file>