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Arv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Arv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Arvo-italic.fntdata"/><Relationship Id="rId10" Type="http://schemas.openxmlformats.org/officeDocument/2006/relationships/slide" Target="slides/slide6.xml"/><Relationship Id="rId54" Type="http://schemas.openxmlformats.org/officeDocument/2006/relationships/font" Target="fonts/Arv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Arv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68eb1c95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68eb1c9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85381fe2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85381fe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6fa793c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6fa793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46fa793c6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46fa793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46fa793c6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46fa793c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85381fe2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85381fe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6fa793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6fa79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85381fe20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85381fe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2d2f30f4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2d2f3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2d2f30f46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2d2f30f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85381fe2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85381fe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2d2f30f46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2d2f30f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85381fe20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85381fe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2d2f30f46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2d2f30f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985381fe20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985381fe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92d2f30f4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92d2f30f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85381fe20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85381fe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6fa793c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6fa793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985381fe2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985381fe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2d2f30f46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2d2f30f4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985381fe20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985381fe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46fa793c6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946fa793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46fa793c6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46fa793c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2d2f30f46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2d2f30f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85381fe20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85381fe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85381fe20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85381fe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85381fe20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85381fe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85381fe20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85381fe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46fa793c6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46fa793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85381fe20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85381fe2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985381fe20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985381fe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985381fe20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985381fe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85381fe20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85381fe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85381fe20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85381fe2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85381fe20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85381fe2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85381fe2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85381fe2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68eb1c9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68eb1c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68eb1c95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68eb1c9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11" Type="http://schemas.openxmlformats.org/officeDocument/2006/relationships/image" Target="../media/image12.jpg"/><Relationship Id="rId10" Type="http://schemas.openxmlformats.org/officeDocument/2006/relationships/image" Target="../media/image1.jpg"/><Relationship Id="rId9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11" Type="http://schemas.openxmlformats.org/officeDocument/2006/relationships/image" Target="../media/image12.jpg"/><Relationship Id="rId10" Type="http://schemas.openxmlformats.org/officeDocument/2006/relationships/image" Target="../media/image1.jpg"/><Relationship Id="rId9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24.jpg"/><Relationship Id="rId4" Type="http://schemas.openxmlformats.org/officeDocument/2006/relationships/image" Target="../media/image21.jpg"/><Relationship Id="rId5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2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8" name="Google Shape;18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19" name="Google Shape;19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20" name="Google Shape;20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21" name="Google Shape;21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215" name="Google Shape;2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217" name="Google Shape;2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236" name="Google Shape;23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237" name="Google Shape;2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BLANK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255" name="Google Shape;2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256" name="Google Shape;2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40" name="Google Shape;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41" name="Google Shape;4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42" name="Google Shape;4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43" name="Google Shape;4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45" name="Google Shape;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46" name="Google Shape;4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47" name="Google Shape;47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48" name="Google Shape;4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49" name="Google Shape;49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/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0.jpg" id="65" name="Google Shape;6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2.jpg"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Wired3.jpg" id="68" name="Google Shape;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communicate_hands_2.jpg" id="79" name="Google Shape;7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descr="Death_to_stock_communicate_hands_2.jpg" id="93" name="Google Shape;9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112" name="Google Shape;11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7" name="Google Shape;117;p6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136" name="Google Shape;1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159" name="Google Shape;1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60" name="Google Shape;1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.jpg"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175" name="Google Shape;1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pic>
        <p:nvPicPr>
          <p:cNvPr descr="Death_to_stock_communicate_hands_2.jpg"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reativeSpace4-11.45.jpg" id="185" name="Google Shape;1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2.jpg" id="196" name="Google Shape;19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97" name="Google Shape;1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www.weareteachers.com/teacher-overtime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ctrTitle"/>
          </p:nvPr>
        </p:nvSpPr>
        <p:spPr>
          <a:xfrm>
            <a:off x="2558400" y="1476375"/>
            <a:ext cx="4027200" cy="17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Essay AutoGrader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DC67B"/>
                </a:solidFill>
                <a:latin typeface="Muli"/>
                <a:ea typeface="Muli"/>
                <a:cs typeface="Muli"/>
                <a:sym typeface="Muli"/>
              </a:rPr>
              <a:t>Final Capstone Project</a:t>
            </a:r>
            <a:endParaRPr sz="1600">
              <a:solidFill>
                <a:srgbClr val="EDC67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DC67B"/>
                </a:solidFill>
                <a:latin typeface="Muli"/>
                <a:ea typeface="Muli"/>
                <a:cs typeface="Muli"/>
                <a:sym typeface="Muli"/>
              </a:rPr>
              <a:t>By Michelle Thorne</a:t>
            </a:r>
            <a:endParaRPr sz="1600">
              <a:solidFill>
                <a:srgbClr val="EDC67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Grading</a:t>
            </a:r>
            <a:endParaRPr sz="2400"/>
          </a:p>
        </p:txBody>
      </p:sp>
      <p:sp>
        <p:nvSpPr>
          <p:cNvPr id="332" name="Google Shape;332;p23"/>
          <p:cNvSpPr txBox="1"/>
          <p:nvPr>
            <p:ph idx="4294967295" type="body"/>
          </p:nvPr>
        </p:nvSpPr>
        <p:spPr>
          <a:xfrm>
            <a:off x="1842475" y="1918275"/>
            <a:ext cx="5003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Essays are the most time consuming assignment to grade.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 sizes are 25-35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Average student load for core teachers is 150-200+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Total time just for one writing assignment: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30 min * 180 essays = 90 hrs!! </a:t>
            </a:r>
            <a:endParaRPr/>
          </a:p>
        </p:txBody>
      </p:sp>
      <p:sp>
        <p:nvSpPr>
          <p:cNvPr id="333" name="Google Shape;333;p2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idx="4294967295" type="ctrTitle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Problem 1:</a:t>
            </a:r>
            <a:endParaRPr b="1" sz="6000"/>
          </a:p>
        </p:txBody>
      </p:sp>
      <p:sp>
        <p:nvSpPr>
          <p:cNvPr id="339" name="Google Shape;339;p24"/>
          <p:cNvSpPr txBox="1"/>
          <p:nvPr>
            <p:ph idx="4294967295" type="subTitle"/>
          </p:nvPr>
        </p:nvSpPr>
        <p:spPr>
          <a:xfrm>
            <a:off x="931400" y="3047900"/>
            <a:ext cx="58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Teachers spend way too much time grading writing assignments.</a:t>
            </a:r>
            <a:endParaRPr sz="1400"/>
          </a:p>
        </p:txBody>
      </p:sp>
      <p:sp>
        <p:nvSpPr>
          <p:cNvPr id="340" name="Google Shape;340;p24"/>
          <p:cNvSpPr/>
          <p:nvPr/>
        </p:nvSpPr>
        <p:spPr>
          <a:xfrm>
            <a:off x="2655236" y="1877092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4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42" name="Google Shape;342;p2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4"/>
          <p:cNvGrpSpPr/>
          <p:nvPr/>
        </p:nvGrpSpPr>
        <p:grpSpPr>
          <a:xfrm>
            <a:off x="1404827" y="1472587"/>
            <a:ext cx="586760" cy="586760"/>
            <a:chOff x="5941025" y="3634400"/>
            <a:chExt cx="467650" cy="467650"/>
          </a:xfrm>
        </p:grpSpPr>
        <p:sp>
          <p:nvSpPr>
            <p:cNvPr id="345" name="Google Shape;345;p2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4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52" name="Google Shape;352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4"/>
          <p:cNvGrpSpPr/>
          <p:nvPr/>
        </p:nvGrpSpPr>
        <p:grpSpPr>
          <a:xfrm rot="1385783">
            <a:off x="2236723" y="1152387"/>
            <a:ext cx="468582" cy="468555"/>
            <a:chOff x="576250" y="4319400"/>
            <a:chExt cx="442075" cy="442050"/>
          </a:xfrm>
        </p:grpSpPr>
        <p:sp>
          <p:nvSpPr>
            <p:cNvPr id="355" name="Google Shape;355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4"/>
          <p:cNvSpPr/>
          <p:nvPr/>
        </p:nvSpPr>
        <p:spPr>
          <a:xfrm rot="6304741">
            <a:off x="2778432" y="584492"/>
            <a:ext cx="190685" cy="1820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 rot="1735981">
            <a:off x="3689067" y="1509746"/>
            <a:ext cx="203906" cy="1946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Student Writing Skills</a:t>
            </a:r>
            <a:endParaRPr sz="2400"/>
          </a:p>
        </p:txBody>
      </p:sp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1842475" y="1918275"/>
            <a:ext cx="52941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Student writing skills have been declining for years.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Reasons include: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Lower standards in earlier grades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Helicopter parents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Technology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/>
              <a:t>Email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/>
              <a:t>Text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▫"/>
            </a:pPr>
            <a:r>
              <a:rPr lang="en"/>
              <a:t>Internet</a:t>
            </a:r>
            <a:endParaRPr/>
          </a:p>
        </p:txBody>
      </p:sp>
      <p:sp>
        <p:nvSpPr>
          <p:cNvPr id="368" name="Google Shape;368;p2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75" y="216675"/>
            <a:ext cx="6144050" cy="38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5" y="1309700"/>
            <a:ext cx="6785226" cy="1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idx="4294967295" type="ctrTitle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Problem 2:</a:t>
            </a:r>
            <a:endParaRPr b="1" sz="6000"/>
          </a:p>
        </p:txBody>
      </p:sp>
      <p:sp>
        <p:nvSpPr>
          <p:cNvPr id="386" name="Google Shape;386;p28"/>
          <p:cNvSpPr txBox="1"/>
          <p:nvPr>
            <p:ph idx="4294967295" type="subTitle"/>
          </p:nvPr>
        </p:nvSpPr>
        <p:spPr>
          <a:xfrm>
            <a:off x="931400" y="3047900"/>
            <a:ext cx="58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Students writing skills are declining.</a:t>
            </a:r>
            <a:endParaRPr sz="1400"/>
          </a:p>
        </p:txBody>
      </p:sp>
      <p:sp>
        <p:nvSpPr>
          <p:cNvPr id="387" name="Google Shape;387;p28"/>
          <p:cNvSpPr/>
          <p:nvPr/>
        </p:nvSpPr>
        <p:spPr>
          <a:xfrm>
            <a:off x="2655236" y="1877092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8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89" name="Google Shape;389;p2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8"/>
          <p:cNvGrpSpPr/>
          <p:nvPr/>
        </p:nvGrpSpPr>
        <p:grpSpPr>
          <a:xfrm>
            <a:off x="1404828" y="1472587"/>
            <a:ext cx="586760" cy="586760"/>
            <a:chOff x="5941025" y="3634400"/>
            <a:chExt cx="467650" cy="467650"/>
          </a:xfrm>
        </p:grpSpPr>
        <p:sp>
          <p:nvSpPr>
            <p:cNvPr id="392" name="Google Shape;392;p2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8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99" name="Google Shape;399;p2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8"/>
          <p:cNvGrpSpPr/>
          <p:nvPr/>
        </p:nvGrpSpPr>
        <p:grpSpPr>
          <a:xfrm rot="1385783">
            <a:off x="2236723" y="1152386"/>
            <a:ext cx="468582" cy="468555"/>
            <a:chOff x="576250" y="4319400"/>
            <a:chExt cx="442075" cy="442050"/>
          </a:xfrm>
        </p:grpSpPr>
        <p:sp>
          <p:nvSpPr>
            <p:cNvPr id="402" name="Google Shape;402;p2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8"/>
          <p:cNvSpPr/>
          <p:nvPr/>
        </p:nvSpPr>
        <p:spPr>
          <a:xfrm rot="6304741">
            <a:off x="2778432" y="584492"/>
            <a:ext cx="190685" cy="1820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 rot="1735981">
            <a:off x="3689067" y="1509746"/>
            <a:ext cx="203906" cy="1946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2901375" y="1552200"/>
            <a:ext cx="33414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/>
              <a:t>Research Question:</a:t>
            </a:r>
            <a:endParaRPr b="1" sz="21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we develop an automatic essay grader so students will continue to get writing practice while saving teachers time and avoiding burn out?</a:t>
            </a:r>
            <a:endParaRPr/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Comes from Kaggle: “The Hewlett Foundation Automated Essay Scoring”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Contains 12,977 essays from students in 7th - 10th grades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Essays are divided up into 8 sets each with a different writing prompt and grading scale.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Each essay: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Was graded by 2 different graders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/>
              <a:t>Had a composite score</a:t>
            </a:r>
            <a:endParaRPr sz="1400"/>
          </a:p>
        </p:txBody>
      </p:sp>
      <p:sp>
        <p:nvSpPr>
          <p:cNvPr id="420" name="Google Shape;420;p3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0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1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- Numerical Test Scores</a:t>
            </a:r>
            <a:endParaRPr sz="3000"/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63" y="2302076"/>
            <a:ext cx="4395825" cy="27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Essay grades needed to be normalized.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 sz="1400"/>
              <a:t>Used composite score and divided by max score for each set to achieve a percentage.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32"/>
          <p:cNvSpPr txBox="1"/>
          <p:nvPr>
            <p:ph idx="4294967295" type="body"/>
          </p:nvPr>
        </p:nvSpPr>
        <p:spPr>
          <a:xfrm>
            <a:off x="1596625" y="1361775"/>
            <a:ext cx="2418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Description Stats: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Mean - 60.1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Variance: 527.</a:t>
            </a:r>
            <a:r>
              <a:rPr lang="en"/>
              <a:t>8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Skewness: -0.332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Kurtosis: 0.087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 txBox="1"/>
          <p:nvPr>
            <p:ph idx="4294967295" type="body"/>
          </p:nvPr>
        </p:nvSpPr>
        <p:spPr>
          <a:xfrm>
            <a:off x="4105996" y="1361775"/>
            <a:ext cx="29235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Tests for Normality: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Shapiro-Wilks: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W - 0.95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</a:t>
            </a:r>
            <a:r>
              <a:rPr lang="en"/>
              <a:t> value - 0.0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Jarque-Bera - 228.66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</a:t>
            </a:r>
            <a:r>
              <a:rPr lang="en"/>
              <a:t> value - 0.0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Normality - 217.94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</a:t>
            </a:r>
            <a:r>
              <a:rPr lang="en"/>
              <a:t> value - &lt; 0.05</a:t>
            </a:r>
            <a:endParaRPr/>
          </a:p>
        </p:txBody>
      </p:sp>
      <p:sp>
        <p:nvSpPr>
          <p:cNvPr id="437" name="Google Shape;437;p32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- Numerical Test Scores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Overview</a:t>
            </a:r>
            <a:endParaRPr sz="3000"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842475" y="1080075"/>
            <a:ext cx="49680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Research Question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Data</a:t>
            </a:r>
            <a:endParaRPr sz="1900"/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Collection</a:t>
            </a:r>
            <a:endParaRPr sz="1900"/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Cleaning</a:t>
            </a:r>
            <a:endParaRPr sz="1900"/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Data Exploration and Feature Engineering</a:t>
            </a:r>
            <a:endParaRPr sz="19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The Models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■"/>
            </a:pPr>
            <a:r>
              <a:rPr lang="en" sz="2100"/>
              <a:t>Results and Recommendations</a:t>
            </a:r>
            <a:endParaRPr sz="2100"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575" y="1487100"/>
            <a:ext cx="4911450" cy="33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3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- Numerical Test Scores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34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and Feature Engineering</a:t>
            </a:r>
            <a:endParaRPr sz="3000"/>
          </a:p>
        </p:txBody>
      </p:sp>
      <p:sp>
        <p:nvSpPr>
          <p:cNvPr id="451" name="Google Shape;451;p34"/>
          <p:cNvSpPr txBox="1"/>
          <p:nvPr>
            <p:ph idx="4294967295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Reading Ease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Kincaid Grade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Smog Index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Automated Readability Index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Lexicon Count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Sentence Count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Readability Consensus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idx="4294967295" type="title"/>
          </p:nvPr>
        </p:nvSpPr>
        <p:spPr>
          <a:xfrm>
            <a:off x="404200" y="86575"/>
            <a:ext cx="57837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Reading Ease Score</a:t>
            </a:r>
            <a:endParaRPr sz="3000"/>
          </a:p>
        </p:txBody>
      </p:sp>
      <p:sp>
        <p:nvSpPr>
          <p:cNvPr id="457" name="Google Shape;457;p35"/>
          <p:cNvSpPr txBox="1"/>
          <p:nvPr>
            <p:ph idx="4294967295" type="body"/>
          </p:nvPr>
        </p:nvSpPr>
        <p:spPr>
          <a:xfrm>
            <a:off x="1842475" y="604950"/>
            <a:ext cx="50970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score indicates how easy material is to read.</a:t>
            </a:r>
            <a:endParaRPr/>
          </a:p>
        </p:txBody>
      </p:sp>
      <p:sp>
        <p:nvSpPr>
          <p:cNvPr id="458" name="Google Shape;458;p3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9" name="Google Shape;4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87" y="1466250"/>
            <a:ext cx="7043825" cy="26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842" y="4324950"/>
            <a:ext cx="4944925" cy="5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idx="4294967295" type="title"/>
          </p:nvPr>
        </p:nvSpPr>
        <p:spPr>
          <a:xfrm>
            <a:off x="404200" y="86575"/>
            <a:ext cx="57837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Reading Ease Score</a:t>
            </a:r>
            <a:endParaRPr sz="3000"/>
          </a:p>
        </p:txBody>
      </p:sp>
      <p:sp>
        <p:nvSpPr>
          <p:cNvPr id="466" name="Google Shape;466;p36"/>
          <p:cNvSpPr txBox="1"/>
          <p:nvPr>
            <p:ph idx="4294967295" type="body"/>
          </p:nvPr>
        </p:nvSpPr>
        <p:spPr>
          <a:xfrm>
            <a:off x="1842475" y="604950"/>
            <a:ext cx="50970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score indicates how easy material is to read.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Mean: 63.94</a:t>
            </a:r>
            <a:endParaRPr/>
          </a:p>
        </p:txBody>
      </p:sp>
      <p:sp>
        <p:nvSpPr>
          <p:cNvPr id="467" name="Google Shape;467;p3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8" name="Google Shape;4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00" y="1466250"/>
            <a:ext cx="4602614" cy="3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Kincaid Score</a:t>
            </a:r>
            <a:endParaRPr sz="3000"/>
          </a:p>
        </p:txBody>
      </p:sp>
      <p:sp>
        <p:nvSpPr>
          <p:cNvPr id="474" name="Google Shape;474;p37"/>
          <p:cNvSpPr txBox="1"/>
          <p:nvPr>
            <p:ph idx="4294967295" type="body"/>
          </p:nvPr>
        </p:nvSpPr>
        <p:spPr>
          <a:xfrm>
            <a:off x="1842475" y="447375"/>
            <a:ext cx="5414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score is used extensively in education. It gives the US grade level so educators and parents can judge the difficulty of books and texts.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25" y="1517625"/>
            <a:ext cx="4672000" cy="33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Flesch Kincaid Score</a:t>
            </a:r>
            <a:endParaRPr sz="3000"/>
          </a:p>
        </p:txBody>
      </p:sp>
      <p:sp>
        <p:nvSpPr>
          <p:cNvPr id="482" name="Google Shape;482;p38"/>
          <p:cNvSpPr txBox="1"/>
          <p:nvPr>
            <p:ph idx="4294967295" type="body"/>
          </p:nvPr>
        </p:nvSpPr>
        <p:spPr>
          <a:xfrm>
            <a:off x="1842475" y="447375"/>
            <a:ext cx="5414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gives the US grade level that is appropriate for a given text.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Mean: 11.2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0" y="1461075"/>
            <a:ext cx="4406400" cy="328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SMOG Index</a:t>
            </a:r>
            <a:endParaRPr sz="3000"/>
          </a:p>
        </p:txBody>
      </p:sp>
      <p:sp>
        <p:nvSpPr>
          <p:cNvPr id="490" name="Google Shape;490;p39"/>
          <p:cNvSpPr txBox="1"/>
          <p:nvPr>
            <p:ph idx="4294967295" type="body"/>
          </p:nvPr>
        </p:nvSpPr>
        <p:spPr>
          <a:xfrm>
            <a:off x="1331700" y="677175"/>
            <a:ext cx="592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indicates the number of years of education needed to understand a piece of writing.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SMOG is an acronym for “Simple Measure of Gobbledygook”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1" name="Google Shape;491;p3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5" y="2197900"/>
            <a:ext cx="6960325" cy="1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"/>
          <p:cNvSpPr txBox="1"/>
          <p:nvPr>
            <p:ph idx="4294967295" type="title"/>
          </p:nvPr>
        </p:nvSpPr>
        <p:spPr>
          <a:xfrm>
            <a:off x="394675" y="54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SMOG Index</a:t>
            </a:r>
            <a:endParaRPr sz="3000"/>
          </a:p>
        </p:txBody>
      </p:sp>
      <p:sp>
        <p:nvSpPr>
          <p:cNvPr id="498" name="Google Shape;498;p40"/>
          <p:cNvSpPr txBox="1"/>
          <p:nvPr>
            <p:ph idx="4294967295" type="body"/>
          </p:nvPr>
        </p:nvSpPr>
        <p:spPr>
          <a:xfrm>
            <a:off x="1331700" y="677175"/>
            <a:ext cx="59256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indicates the number of years of education needed to understand a piece of writing.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Mean: 8.7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9" name="Google Shape;499;p4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0" y="1690875"/>
            <a:ext cx="4406400" cy="323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>
            <p:ph idx="4294967295" type="title"/>
          </p:nvPr>
        </p:nvSpPr>
        <p:spPr>
          <a:xfrm>
            <a:off x="394675" y="54075"/>
            <a:ext cx="5860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Automated Readability Index</a:t>
            </a:r>
            <a:endParaRPr sz="3000"/>
          </a:p>
        </p:txBody>
      </p:sp>
      <p:sp>
        <p:nvSpPr>
          <p:cNvPr id="506" name="Google Shape;506;p41"/>
          <p:cNvSpPr txBox="1"/>
          <p:nvPr>
            <p:ph idx="4294967295" type="body"/>
          </p:nvPr>
        </p:nvSpPr>
        <p:spPr>
          <a:xfrm>
            <a:off x="3769825" y="1641350"/>
            <a:ext cx="34668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represents the understandability of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The score indicates the grade level needed to comprehend the text.</a:t>
            </a:r>
            <a:endParaRPr/>
          </a:p>
        </p:txBody>
      </p:sp>
      <p:sp>
        <p:nvSpPr>
          <p:cNvPr id="507" name="Google Shape;507;p4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375" y="770102"/>
            <a:ext cx="2265600" cy="406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idx="4294967295" type="title"/>
          </p:nvPr>
        </p:nvSpPr>
        <p:spPr>
          <a:xfrm>
            <a:off x="394675" y="54075"/>
            <a:ext cx="5860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Automated Readability Index</a:t>
            </a:r>
            <a:endParaRPr sz="3000"/>
          </a:p>
        </p:txBody>
      </p:sp>
      <p:sp>
        <p:nvSpPr>
          <p:cNvPr id="514" name="Google Shape;514;p42"/>
          <p:cNvSpPr txBox="1"/>
          <p:nvPr>
            <p:ph idx="4294967295" type="body"/>
          </p:nvPr>
        </p:nvSpPr>
        <p:spPr>
          <a:xfrm>
            <a:off x="1270400" y="803150"/>
            <a:ext cx="56613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represents the understandability of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score indicates the grade level needed to comprehend the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Mean: 13.3</a:t>
            </a:r>
            <a:endParaRPr/>
          </a:p>
        </p:txBody>
      </p:sp>
      <p:sp>
        <p:nvSpPr>
          <p:cNvPr id="515" name="Google Shape;515;p4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00" y="1938350"/>
            <a:ext cx="4204326" cy="3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1842475" y="3588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285" name="Google Shape;285;p16"/>
          <p:cNvSpPr txBox="1"/>
          <p:nvPr>
            <p:ph idx="4294967295" type="body"/>
          </p:nvPr>
        </p:nvSpPr>
        <p:spPr>
          <a:xfrm>
            <a:off x="1842475" y="1080075"/>
            <a:ext cx="49680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Teaching is both a rewarding and exhausting profession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Over 50% of new teachers leave the profession within the first 5 years.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Reasons for teacher burnout include:</a:t>
            </a:r>
            <a:endParaRPr sz="19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Lack of Administrative support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Over-emphasis on standardized testing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Paperwork overload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Increasing difficult student behavior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Challenging interaction with parents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Lack of respect for the profession</a:t>
            </a:r>
            <a:endParaRPr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Char char="□"/>
            </a:pPr>
            <a:r>
              <a:rPr lang="en"/>
              <a:t>Lack of resources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86" name="Google Shape;286;p1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idx="4294967295" type="title"/>
          </p:nvPr>
        </p:nvSpPr>
        <p:spPr>
          <a:xfrm>
            <a:off x="465300" y="107775"/>
            <a:ext cx="29316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Lexicon Count </a:t>
            </a:r>
            <a:endParaRPr sz="3000"/>
          </a:p>
        </p:txBody>
      </p:sp>
      <p:sp>
        <p:nvSpPr>
          <p:cNvPr id="522" name="Google Shape;522;p43"/>
          <p:cNvSpPr txBox="1"/>
          <p:nvPr>
            <p:ph idx="4294967295" type="body"/>
          </p:nvPr>
        </p:nvSpPr>
        <p:spPr>
          <a:xfrm>
            <a:off x="283175" y="586675"/>
            <a:ext cx="29316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Lexicon count indicates the number of words in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Mean: 222.4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43"/>
          <p:cNvSpPr txBox="1"/>
          <p:nvPr>
            <p:ph idx="4294967295" type="title"/>
          </p:nvPr>
        </p:nvSpPr>
        <p:spPr>
          <a:xfrm>
            <a:off x="3383825" y="161475"/>
            <a:ext cx="33993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Sentence Count</a:t>
            </a:r>
            <a:endParaRPr sz="3000"/>
          </a:p>
        </p:txBody>
      </p:sp>
      <p:sp>
        <p:nvSpPr>
          <p:cNvPr id="525" name="Google Shape;525;p43"/>
          <p:cNvSpPr txBox="1"/>
          <p:nvPr>
            <p:ph idx="4294967295" type="body"/>
          </p:nvPr>
        </p:nvSpPr>
        <p:spPr>
          <a:xfrm>
            <a:off x="3444425" y="543125"/>
            <a:ext cx="3278100" cy="16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Sentence Count indicates the number of sentences in a text.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Mean: 10.7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00" y="1871925"/>
            <a:ext cx="7514274" cy="28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4"/>
          <p:cNvSpPr txBox="1"/>
          <p:nvPr>
            <p:ph idx="4294967295" type="title"/>
          </p:nvPr>
        </p:nvSpPr>
        <p:spPr>
          <a:xfrm>
            <a:off x="522650" y="182125"/>
            <a:ext cx="58605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Readability Consensus</a:t>
            </a:r>
            <a:endParaRPr sz="3000"/>
          </a:p>
        </p:txBody>
      </p:sp>
      <p:sp>
        <p:nvSpPr>
          <p:cNvPr id="533" name="Google Shape;533;p44"/>
          <p:cNvSpPr txBox="1"/>
          <p:nvPr>
            <p:ph idx="4294967295" type="body"/>
          </p:nvPr>
        </p:nvSpPr>
        <p:spPr>
          <a:xfrm>
            <a:off x="816800" y="778225"/>
            <a:ext cx="5272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This function returns the estimated school grade level based on all the tests available in the textstat python package.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Mean: 10.2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25" y="1749625"/>
            <a:ext cx="4468825" cy="32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5"/>
          <p:cNvSpPr txBox="1"/>
          <p:nvPr>
            <p:ph idx="4294967295" type="title"/>
          </p:nvPr>
        </p:nvSpPr>
        <p:spPr>
          <a:xfrm>
            <a:off x="1842475" y="739875"/>
            <a:ext cx="51012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Exploration - Correlation</a:t>
            </a:r>
            <a:endParaRPr sz="3000"/>
          </a:p>
        </p:txBody>
      </p:sp>
      <p:pic>
        <p:nvPicPr>
          <p:cNvPr id="541" name="Google Shape;5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58" y="1514175"/>
            <a:ext cx="4864308" cy="36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5"/>
          <p:cNvSpPr txBox="1"/>
          <p:nvPr>
            <p:ph idx="4294967295" type="body"/>
          </p:nvPr>
        </p:nvSpPr>
        <p:spPr>
          <a:xfrm>
            <a:off x="4880175" y="980775"/>
            <a:ext cx="27066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Kincaid &amp; Automated Readability (0.997)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Lexicon Count &amp; Sentence Count (0.85)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Reading Ease &amp; Flesch Kincaid(-0.987)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Flesch Reading Ease &amp; Automated Readability ( -0.978)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"/>
          <p:cNvSpPr txBox="1"/>
          <p:nvPr>
            <p:ph idx="4294967295" type="body"/>
          </p:nvPr>
        </p:nvSpPr>
        <p:spPr>
          <a:xfrm>
            <a:off x="1842475" y="1504950"/>
            <a:ext cx="50583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Essays were parsed using en_core_web_lg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Stop words were removed and lemmas were extracted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Text to number conversion methods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Tf_idf with n_grams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Spacy vectors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/>
              <a:t>Universal Sentence Encoder from TensorFlow</a:t>
            </a:r>
            <a:endParaRPr sz="1400"/>
          </a:p>
        </p:txBody>
      </p:sp>
      <p:sp>
        <p:nvSpPr>
          <p:cNvPr id="548" name="Google Shape;548;p4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6"/>
          <p:cNvSpPr txBox="1"/>
          <p:nvPr>
            <p:ph idx="4294967295" type="title"/>
          </p:nvPr>
        </p:nvSpPr>
        <p:spPr>
          <a:xfrm>
            <a:off x="1842475" y="663675"/>
            <a:ext cx="46695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 and Processing - Text based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47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Final datasets included: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Tf_idf vectorizer with n_grams was limited to 2000 features and was joined with the text stats for each essay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Spacy vectors had 300 features and was joined with the text stats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Universal Sentence Encoder from TensorFlow also had 300 features and was joined with text stats</a:t>
            </a:r>
            <a:endParaRPr sz="1400"/>
          </a:p>
        </p:txBody>
      </p:sp>
      <p:sp>
        <p:nvSpPr>
          <p:cNvPr id="556" name="Google Shape;556;p47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Models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48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Three Models were used and Grid Search was used for hyper parameter tuning.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Random Forest Regressor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Parameters were: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N_estimators = [300, 500, 1000]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Max_depth = [20, 50, None]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Train_test_split was 25%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Random_state was used to ensure the same split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 sz="1400"/>
              <a:t>Target variable was the essay score</a:t>
            </a:r>
            <a:endParaRPr sz="1400"/>
          </a:p>
        </p:txBody>
      </p:sp>
      <p:sp>
        <p:nvSpPr>
          <p:cNvPr id="563" name="Google Shape;563;p48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Models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49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Training Score - 0.999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Test Score - 0.496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Most Important Features: Lexicon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CV (5 folds) average: 45%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Regressor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Training Score - 0.946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Test Score - 0.607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Most Important Features: Lexicon Count (40%)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CV (5 folds) average: 45%</a:t>
            </a:r>
            <a:endParaRPr sz="1400"/>
          </a:p>
        </p:txBody>
      </p:sp>
      <p:sp>
        <p:nvSpPr>
          <p:cNvPr id="570" name="Google Shape;570;p49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TF-IDF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50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Training Score - 0.999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Test Score - 0.515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Most Important Features: Lexicon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CV (5 folds) average: 47%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Regressor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Training Score - 0.95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Test Score - 0.645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Most Important Features: Lexicon Count (40%)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CV (5 folds) average: 44%</a:t>
            </a:r>
            <a:endParaRPr sz="1400"/>
          </a:p>
        </p:txBody>
      </p:sp>
      <p:sp>
        <p:nvSpPr>
          <p:cNvPr id="577" name="Google Shape;577;p50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SpaCy Vectors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51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Training Score - 0.999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Test Score - 0.527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Most Important Features: Lexicon Count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CV (5 folds) average: 50%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Regressor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Training Score - 0.951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Test Score - 0.645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Most Important Features: Lexicon Count (40%)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>
                <a:solidFill>
                  <a:schemeClr val="dk1"/>
                </a:solidFill>
              </a:rPr>
              <a:t>CV (5 folds) average: 45%</a:t>
            </a:r>
            <a:endParaRPr sz="1400"/>
          </a:p>
        </p:txBody>
      </p:sp>
      <p:sp>
        <p:nvSpPr>
          <p:cNvPr id="584" name="Google Shape;584;p51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Universal Sentence Encoder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52"/>
          <p:cNvSpPr txBox="1"/>
          <p:nvPr>
            <p:ph idx="4294967295" type="body"/>
          </p:nvPr>
        </p:nvSpPr>
        <p:spPr>
          <a:xfrm>
            <a:off x="1842475" y="1200150"/>
            <a:ext cx="50583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Random Forest Classifier was used for each data representation for comparison.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All parameters remained the same for comparison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New Target Variable: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Pass (1)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 Score &gt;70 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3890 essays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Fail(0)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Score &lt;= 70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▫"/>
            </a:pPr>
            <a:r>
              <a:rPr lang="en" sz="1400"/>
              <a:t>9087 essays </a:t>
            </a:r>
            <a:endParaRPr sz="1400"/>
          </a:p>
        </p:txBody>
      </p:sp>
      <p:sp>
        <p:nvSpPr>
          <p:cNvPr id="591" name="Google Shape;591;p52"/>
          <p:cNvSpPr txBox="1"/>
          <p:nvPr>
            <p:ph idx="4294967295" type="title"/>
          </p:nvPr>
        </p:nvSpPr>
        <p:spPr>
          <a:xfrm>
            <a:off x="1842475" y="5112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Models</a:t>
            </a:r>
            <a:endParaRPr sz="3000"/>
          </a:p>
        </p:txBody>
      </p:sp>
      <p:pic>
        <p:nvPicPr>
          <p:cNvPr id="592" name="Google Shape;5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149" y="2560100"/>
            <a:ext cx="3883850" cy="2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238125"/>
            <a:ext cx="6192676" cy="34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7"/>
          <p:cNvSpPr txBox="1"/>
          <p:nvPr/>
        </p:nvSpPr>
        <p:spPr>
          <a:xfrm>
            <a:off x="1385275" y="4400250"/>
            <a:ext cx="7607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Information from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https://www.weareteachers.com/teacher-overtime/</a:t>
            </a:r>
            <a:endParaRPr b="1"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4" name="Google Shape;294;p17"/>
          <p:cNvSpPr txBox="1"/>
          <p:nvPr>
            <p:ph idx="4294967295" type="subTitle"/>
          </p:nvPr>
        </p:nvSpPr>
        <p:spPr>
          <a:xfrm>
            <a:off x="1300175" y="3721500"/>
            <a:ext cx="6276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average full time employee works 2,080 hours per year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53"/>
          <p:cNvSpPr txBox="1"/>
          <p:nvPr>
            <p:ph idx="4294967295" type="body"/>
          </p:nvPr>
        </p:nvSpPr>
        <p:spPr>
          <a:xfrm>
            <a:off x="1842475" y="1200150"/>
            <a:ext cx="38931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Training Score: 0.999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Score: 0.856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Most Important Feature: Lexicon Count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Accuracy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Precision Score (accuracy of positive identification): 0.82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Recall Score (accuracy of true positives identified): 0.65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9" name="Google Shape;599;p53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TF-IDF</a:t>
            </a:r>
            <a:endParaRPr sz="3000"/>
          </a:p>
        </p:txBody>
      </p:sp>
      <p:pic>
        <p:nvPicPr>
          <p:cNvPr id="600" name="Google Shape;6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75" y="2387650"/>
            <a:ext cx="3518325" cy="27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54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TF-IDF</a:t>
            </a:r>
            <a:endParaRPr sz="3000"/>
          </a:p>
        </p:txBody>
      </p:sp>
      <p:pic>
        <p:nvPicPr>
          <p:cNvPr id="607" name="Google Shape;6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00" y="1285575"/>
            <a:ext cx="5172644" cy="37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55"/>
          <p:cNvSpPr txBox="1"/>
          <p:nvPr>
            <p:ph idx="4294967295" type="body"/>
          </p:nvPr>
        </p:nvSpPr>
        <p:spPr>
          <a:xfrm>
            <a:off x="1842475" y="1200150"/>
            <a:ext cx="39480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Training Score: 0.999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Most Important Feature: Lexicon Count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Accuracy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Precision Score (accuracy of positive identification): 0.83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Recall Score (accuracy of true positives identified): 0.68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4" name="Google Shape;614;p55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SpaCy Vectors</a:t>
            </a:r>
            <a:endParaRPr sz="3000"/>
          </a:p>
        </p:txBody>
      </p:sp>
      <p:pic>
        <p:nvPicPr>
          <p:cNvPr id="615" name="Google Shape;6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75" y="2385050"/>
            <a:ext cx="3518325" cy="2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56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SpaCy Vectors</a:t>
            </a:r>
            <a:endParaRPr sz="3000"/>
          </a:p>
        </p:txBody>
      </p:sp>
      <p:pic>
        <p:nvPicPr>
          <p:cNvPr id="622" name="Google Shape;6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700" y="1285575"/>
            <a:ext cx="5592758" cy="37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57"/>
          <p:cNvSpPr txBox="1"/>
          <p:nvPr>
            <p:ph idx="4294967295" type="body"/>
          </p:nvPr>
        </p:nvSpPr>
        <p:spPr>
          <a:xfrm>
            <a:off x="1842475" y="1200150"/>
            <a:ext cx="39480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Training Score: 0.999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Score: 0.859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Most Important Feature: Lexicon Count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Accuracy Score: 0.86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Precision Score (accuracy of positive identification): 0.82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Recall Score (accuracy of true positives identified): 0.65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9" name="Google Shape;629;p57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Vectors</a:t>
            </a:r>
            <a:endParaRPr sz="3000"/>
          </a:p>
        </p:txBody>
      </p:sp>
      <p:pic>
        <p:nvPicPr>
          <p:cNvPr id="630" name="Google Shape;6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950" y="2437175"/>
            <a:ext cx="3530050" cy="27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58"/>
          <p:cNvSpPr txBox="1"/>
          <p:nvPr>
            <p:ph idx="4294967295" type="title"/>
          </p:nvPr>
        </p:nvSpPr>
        <p:spPr>
          <a:xfrm>
            <a:off x="1842475" y="511275"/>
            <a:ext cx="45333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Model -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Vectors</a:t>
            </a:r>
            <a:endParaRPr sz="3000"/>
          </a:p>
        </p:txBody>
      </p:sp>
      <p:pic>
        <p:nvPicPr>
          <p:cNvPr id="637" name="Google Shape;6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75" y="1133175"/>
            <a:ext cx="4262794" cy="40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59"/>
          <p:cNvSpPr txBox="1"/>
          <p:nvPr>
            <p:ph idx="4294967295" type="body"/>
          </p:nvPr>
        </p:nvSpPr>
        <p:spPr>
          <a:xfrm>
            <a:off x="1842475" y="1047750"/>
            <a:ext cx="50583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significant difference between the different vector representations of the student essays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significant </a:t>
            </a:r>
            <a:r>
              <a:rPr lang="en" sz="1400"/>
              <a:t>difference</a:t>
            </a:r>
            <a:r>
              <a:rPr lang="en" sz="1400"/>
              <a:t> between Random Forest Classifier and Random Forest Regressor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Results were poor, even though binary model showed mild improvement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Possible causes might be: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Data not normally distributed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▫"/>
            </a:pPr>
            <a:r>
              <a:rPr lang="en" sz="1400"/>
              <a:t>Low correlation between many of the features</a:t>
            </a:r>
            <a:endParaRPr sz="1400"/>
          </a:p>
        </p:txBody>
      </p:sp>
      <p:sp>
        <p:nvSpPr>
          <p:cNvPr id="644" name="Google Shape;644;p59"/>
          <p:cNvSpPr txBox="1"/>
          <p:nvPr>
            <p:ph idx="4294967295" type="title"/>
          </p:nvPr>
        </p:nvSpPr>
        <p:spPr>
          <a:xfrm>
            <a:off x="1842475" y="5874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60"/>
          <p:cNvSpPr txBox="1"/>
          <p:nvPr>
            <p:ph idx="4294967295" type="body"/>
          </p:nvPr>
        </p:nvSpPr>
        <p:spPr>
          <a:xfrm>
            <a:off x="1842475" y="1047750"/>
            <a:ext cx="50583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Collect wider range of essays from elementary grades through college.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Wider range of writing skill representation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Allow user to optimize attributes and parameters for grading specific writing level.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Model Suggestions: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Random Forest Classifier (Speed)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□"/>
            </a:pPr>
            <a:r>
              <a:rPr lang="en" sz="1400"/>
              <a:t>SpaCy or </a:t>
            </a:r>
            <a:r>
              <a:rPr b="1" lang="en" sz="1400"/>
              <a:t>USE vector</a:t>
            </a:r>
            <a:r>
              <a:rPr lang="en" sz="1400"/>
              <a:t> representation (Memory conservation)</a:t>
            </a:r>
            <a:endParaRPr sz="1400"/>
          </a:p>
        </p:txBody>
      </p:sp>
      <p:sp>
        <p:nvSpPr>
          <p:cNvPr id="651" name="Google Shape;651;p60"/>
          <p:cNvSpPr txBox="1"/>
          <p:nvPr>
            <p:ph idx="4294967295" type="title"/>
          </p:nvPr>
        </p:nvSpPr>
        <p:spPr>
          <a:xfrm>
            <a:off x="1842475" y="5874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1"/>
          <p:cNvSpPr txBox="1"/>
          <p:nvPr>
            <p:ph idx="4294967295" type="ctrTitle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657" name="Google Shape;657;p61"/>
          <p:cNvSpPr txBox="1"/>
          <p:nvPr>
            <p:ph idx="4294967295" type="subTitle"/>
          </p:nvPr>
        </p:nvSpPr>
        <p:spPr>
          <a:xfrm>
            <a:off x="925725" y="1792372"/>
            <a:ext cx="542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</a:t>
            </a:r>
            <a:r>
              <a:rPr b="1" lang="en" sz="3600">
                <a:solidFill>
                  <a:srgbClr val="FAA99C"/>
                </a:solidFill>
              </a:rPr>
              <a:t>questions?</a:t>
            </a:r>
            <a:endParaRPr b="1" sz="3600">
              <a:solidFill>
                <a:srgbClr val="FAA99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658" name="Google Shape;658;p6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0" y="135750"/>
            <a:ext cx="37668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63" y="1262063"/>
            <a:ext cx="57816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4294967295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20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15230" r="14775" t="0"/>
          <a:stretch/>
        </p:blipFill>
        <p:spPr>
          <a:xfrm>
            <a:off x="2607475" y="1533525"/>
            <a:ext cx="4060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Grading</a:t>
            </a:r>
            <a:endParaRPr sz="2400"/>
          </a:p>
        </p:txBody>
      </p:sp>
      <p:sp>
        <p:nvSpPr>
          <p:cNvPr id="318" name="Google Shape;318;p21"/>
          <p:cNvSpPr txBox="1"/>
          <p:nvPr>
            <p:ph idx="1" type="body"/>
          </p:nvPr>
        </p:nvSpPr>
        <p:spPr>
          <a:xfrm>
            <a:off x="1842475" y="1918275"/>
            <a:ext cx="5003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a t</a:t>
            </a:r>
            <a:r>
              <a:rPr lang="en">
                <a:solidFill>
                  <a:schemeClr val="dk1"/>
                </a:solidFill>
              </a:rPr>
              <a:t>ypical teacher load, assignments for a typical day might look like the following: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60 - 10 question quizzes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essays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30 class work assignments</a:t>
            </a:r>
            <a:endParaRPr/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Grading</a:t>
            </a:r>
            <a:endParaRPr sz="2400"/>
          </a:p>
        </p:txBody>
      </p:sp>
      <p:sp>
        <p:nvSpPr>
          <p:cNvPr id="325" name="Google Shape;325;p22"/>
          <p:cNvSpPr txBox="1"/>
          <p:nvPr>
            <p:ph idx="4294967295" type="body"/>
          </p:nvPr>
        </p:nvSpPr>
        <p:spPr>
          <a:xfrm>
            <a:off x="1842475" y="1689675"/>
            <a:ext cx="5003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needed to grade each assignment: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quizzes * 50 sec per quiz = 50 min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60 essays * 12 min per essay = 12 hours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30 class work assignments * 1 min per assignment = 30 min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5 classes of grades to input into electronic gradebook * 1 min per class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This totals to 13 hours and 25 min after a full day of teaching and family responsibilities.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