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Titillium Web"/>
      <p:regular r:id="rId33"/>
      <p:bold r:id="rId34"/>
      <p:italic r:id="rId35"/>
      <p:boldItalic r:id="rId36"/>
    </p:embeddedFont>
    <p:embeddedFont>
      <p:font typeface="Titillium Web Extra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1B7870-CB4C-4567-86C9-6CAE74F748F5}">
  <a:tblStyle styleId="{841B7870-CB4C-4567-86C9-6CAE74F74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Extra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6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9.xml"/><Relationship Id="rId37" Type="http://schemas.openxmlformats.org/officeDocument/2006/relationships/font" Target="fonts/TitilliumWebExtraLight-regular.fntdata"/><Relationship Id="rId14" Type="http://schemas.openxmlformats.org/officeDocument/2006/relationships/slide" Target="slides/slide8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1.xml"/><Relationship Id="rId39" Type="http://schemas.openxmlformats.org/officeDocument/2006/relationships/font" Target="fonts/TitilliumWebExtraLight-italic.fntdata"/><Relationship Id="rId16" Type="http://schemas.openxmlformats.org/officeDocument/2006/relationships/slide" Target="slides/slide10.xml"/><Relationship Id="rId38" Type="http://schemas.openxmlformats.org/officeDocument/2006/relationships/font" Target="fonts/TitilliumWebExtra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38ff2f38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38ff2f38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8a38ff2f38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8a38ff2f38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a38ff2f38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a38ff2f38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8a38ff2f38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8a38ff2f38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38ff2f38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38ff2f38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8a38ff2f38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8a38ff2f38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a38ff2f38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a38ff2f38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a38ff2f38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8a38ff2f38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8a38ff2f38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8a38ff2f38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a38ff2f38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8a38ff2f38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38ff2f38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38ff2f3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38ff2f38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38ff2f38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8a38ff2f38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8a38ff2f38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8a38ff2f3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8a38ff2f3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a38ff2f38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a38ff2f38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a38ff2f38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a38ff2f38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bb7afc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bb7afc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a38ff2f38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a38ff2f38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a38ff2f38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8a38ff2f38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8a38ff2f38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8a38ff2f38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a38ff2f38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a38ff2f38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a38ff2f38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8a38ff2f38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a38ff2f38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a38ff2f38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a38ff2f38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a38ff2f38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a38ff2f38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a38ff2f38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7" name="Google Shape;7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8" name="Google Shape;7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robikscube/hourly-energy-consumption" TargetMode="External"/><Relationship Id="rId4" Type="http://schemas.openxmlformats.org/officeDocument/2006/relationships/hyperlink" Target="https://www.kaggle.com/sudalairajkumar/daily-temperature-of-major-cities" TargetMode="External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Energy Consumption?</a:t>
            </a:r>
            <a:endParaRPr/>
          </a:p>
        </p:txBody>
      </p:sp>
      <p:sp>
        <p:nvSpPr>
          <p:cNvPr id="784" name="Google Shape;78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Capstone Project by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Michelle Thorne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Investigation</a:t>
            </a:r>
            <a:endParaRPr/>
          </a:p>
        </p:txBody>
      </p:sp>
      <p:sp>
        <p:nvSpPr>
          <p:cNvPr id="845" name="Google Shape;845;p25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Distribution of Daily Avg Temps</a:t>
            </a:r>
            <a:endParaRPr/>
          </a:p>
        </p:txBody>
      </p:sp>
      <p:sp>
        <p:nvSpPr>
          <p:cNvPr id="846" name="Google Shape;846;p25"/>
          <p:cNvSpPr txBox="1"/>
          <p:nvPr>
            <p:ph idx="2" type="body"/>
          </p:nvPr>
        </p:nvSpPr>
        <p:spPr>
          <a:xfrm>
            <a:off x="4580150" y="1218000"/>
            <a:ext cx="46782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Distribution of Total Hourly Consumption</a:t>
            </a:r>
            <a:endParaRPr/>
          </a:p>
        </p:txBody>
      </p:sp>
      <p:pic>
        <p:nvPicPr>
          <p:cNvPr id="847" name="Google Shape;8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95" y="1706720"/>
            <a:ext cx="4221576" cy="26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75" y="1706725"/>
            <a:ext cx="4496058" cy="2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Investigation</a:t>
            </a:r>
            <a:endParaRPr/>
          </a:p>
        </p:txBody>
      </p:sp>
      <p:sp>
        <p:nvSpPr>
          <p:cNvPr id="854" name="Google Shape;854;p26"/>
          <p:cNvSpPr txBox="1"/>
          <p:nvPr>
            <p:ph idx="1" type="body"/>
          </p:nvPr>
        </p:nvSpPr>
        <p:spPr>
          <a:xfrm>
            <a:off x="235750" y="1218000"/>
            <a:ext cx="41061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Avg Temps by Year, Month, Day</a:t>
            </a:r>
            <a:endParaRPr/>
          </a:p>
        </p:txBody>
      </p:sp>
      <p:sp>
        <p:nvSpPr>
          <p:cNvPr id="855" name="Google Shape;855;p26"/>
          <p:cNvSpPr txBox="1"/>
          <p:nvPr>
            <p:ph idx="2" type="body"/>
          </p:nvPr>
        </p:nvSpPr>
        <p:spPr>
          <a:xfrm>
            <a:off x="4341850" y="1218000"/>
            <a:ext cx="48024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Avg Consumption by Year, Month, Day</a:t>
            </a:r>
            <a:endParaRPr/>
          </a:p>
        </p:txBody>
      </p:sp>
      <p:pic>
        <p:nvPicPr>
          <p:cNvPr id="856" name="Google Shape;8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05375"/>
            <a:ext cx="4132063" cy="2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50" y="1880950"/>
            <a:ext cx="4048974" cy="242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Investigation</a:t>
            </a:r>
            <a:endParaRPr/>
          </a:p>
        </p:txBody>
      </p:sp>
      <p:sp>
        <p:nvSpPr>
          <p:cNvPr id="863" name="Google Shape;863;p27"/>
          <p:cNvSpPr txBox="1"/>
          <p:nvPr>
            <p:ph idx="1" type="body"/>
          </p:nvPr>
        </p:nvSpPr>
        <p:spPr>
          <a:xfrm>
            <a:off x="235750" y="1218000"/>
            <a:ext cx="41061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Avg Temps by Year, Month</a:t>
            </a:r>
            <a:endParaRPr/>
          </a:p>
        </p:txBody>
      </p:sp>
      <p:sp>
        <p:nvSpPr>
          <p:cNvPr id="864" name="Google Shape;864;p27"/>
          <p:cNvSpPr txBox="1"/>
          <p:nvPr>
            <p:ph idx="2" type="body"/>
          </p:nvPr>
        </p:nvSpPr>
        <p:spPr>
          <a:xfrm>
            <a:off x="4341850" y="1218000"/>
            <a:ext cx="48024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Avg Consumption by Year, Month</a:t>
            </a:r>
            <a:endParaRPr/>
          </a:p>
        </p:txBody>
      </p:sp>
      <p:pic>
        <p:nvPicPr>
          <p:cNvPr id="865" name="Google Shape;8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5" y="1820725"/>
            <a:ext cx="4122300" cy="24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925" y="1848750"/>
            <a:ext cx="4229563" cy="2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Investigation</a:t>
            </a:r>
            <a:endParaRPr/>
          </a:p>
        </p:txBody>
      </p:sp>
      <p:sp>
        <p:nvSpPr>
          <p:cNvPr id="872" name="Google Shape;872;p28"/>
          <p:cNvSpPr txBox="1"/>
          <p:nvPr>
            <p:ph idx="1" type="body"/>
          </p:nvPr>
        </p:nvSpPr>
        <p:spPr>
          <a:xfrm>
            <a:off x="235750" y="1218000"/>
            <a:ext cx="41061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Avg Temps by Month</a:t>
            </a:r>
            <a:endParaRPr/>
          </a:p>
        </p:txBody>
      </p:sp>
      <p:sp>
        <p:nvSpPr>
          <p:cNvPr id="873" name="Google Shape;873;p28"/>
          <p:cNvSpPr txBox="1"/>
          <p:nvPr>
            <p:ph idx="2" type="body"/>
          </p:nvPr>
        </p:nvSpPr>
        <p:spPr>
          <a:xfrm>
            <a:off x="4341850" y="1218000"/>
            <a:ext cx="48024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Avg Consumption by Month</a:t>
            </a:r>
            <a:endParaRPr/>
          </a:p>
        </p:txBody>
      </p:sp>
      <p:pic>
        <p:nvPicPr>
          <p:cNvPr id="874" name="Google Shape;8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00" y="1805575"/>
            <a:ext cx="4288267" cy="26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746" y="1805574"/>
            <a:ext cx="4385205" cy="26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Investigation</a:t>
            </a:r>
            <a:endParaRPr/>
          </a:p>
        </p:txBody>
      </p:sp>
      <p:sp>
        <p:nvSpPr>
          <p:cNvPr id="881" name="Google Shape;881;p29"/>
          <p:cNvSpPr txBox="1"/>
          <p:nvPr>
            <p:ph idx="1" type="body"/>
          </p:nvPr>
        </p:nvSpPr>
        <p:spPr>
          <a:xfrm>
            <a:off x="235750" y="1218000"/>
            <a:ext cx="41061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Avg Temps by Month per Year</a:t>
            </a:r>
            <a:endParaRPr/>
          </a:p>
        </p:txBody>
      </p:sp>
      <p:sp>
        <p:nvSpPr>
          <p:cNvPr id="882" name="Google Shape;882;p29"/>
          <p:cNvSpPr txBox="1"/>
          <p:nvPr>
            <p:ph idx="2" type="body"/>
          </p:nvPr>
        </p:nvSpPr>
        <p:spPr>
          <a:xfrm>
            <a:off x="4341850" y="1218000"/>
            <a:ext cx="48024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Avg Consumption by Month per Year</a:t>
            </a:r>
            <a:endParaRPr/>
          </a:p>
        </p:txBody>
      </p:sp>
      <p:pic>
        <p:nvPicPr>
          <p:cNvPr id="883" name="Google Shape;8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" y="1738475"/>
            <a:ext cx="4364224" cy="262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600" y="1738475"/>
            <a:ext cx="4532518" cy="26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Investigation</a:t>
            </a:r>
            <a:endParaRPr/>
          </a:p>
        </p:txBody>
      </p:sp>
      <p:sp>
        <p:nvSpPr>
          <p:cNvPr id="890" name="Google Shape;890;p30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Correlation: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0.0617 (p&lt;0.05)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Correlation Under 65℉: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-0.8413 (p&lt;0.05)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Correlation Over 65</a:t>
            </a:r>
            <a:r>
              <a:rPr lang="en">
                <a:solidFill>
                  <a:schemeClr val="lt1"/>
                </a:solidFill>
              </a:rPr>
              <a:t>℉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0.8404 (p&lt;0.05)</a:t>
            </a:r>
            <a:endParaRPr/>
          </a:p>
        </p:txBody>
      </p:sp>
      <p:sp>
        <p:nvSpPr>
          <p:cNvPr id="891" name="Google Shape;891;p30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2" name="Google Shape;8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139" y="341900"/>
            <a:ext cx="4716525" cy="44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98" name="Google Shape;898;p3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Linear Regression -overall adjusted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Split into cold vs. hot: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OLS adjusted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Ridge Regression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Lasso Regression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Elastic Net Regression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04" name="Google Shape;904;p32"/>
          <p:cNvSpPr txBox="1"/>
          <p:nvPr>
            <p:ph idx="1" type="body"/>
          </p:nvPr>
        </p:nvSpPr>
        <p:spPr>
          <a:xfrm>
            <a:off x="803980" y="1258653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Random Forest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Gradient Boost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KNN</a:t>
            </a:r>
            <a:endParaRPr/>
          </a:p>
        </p:txBody>
      </p:sp>
      <p:pic>
        <p:nvPicPr>
          <p:cNvPr id="905" name="Google Shape;9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850" y="1682350"/>
            <a:ext cx="3461150" cy="34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11" name="Google Shape;911;p3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Training Score: 0.6848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Test Score: 0.6655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Mean of Errors: 23.04</a:t>
            </a:r>
            <a:endParaRPr/>
          </a:p>
        </p:txBody>
      </p:sp>
      <p:pic>
        <p:nvPicPr>
          <p:cNvPr id="912" name="Google Shape;9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400" y="1082275"/>
            <a:ext cx="3632601" cy="24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(split model-Cold)</a:t>
            </a:r>
            <a:endParaRPr/>
          </a:p>
        </p:txBody>
      </p:sp>
      <p:graphicFrame>
        <p:nvGraphicFramePr>
          <p:cNvPr id="918" name="Google Shape;918;p34"/>
          <p:cNvGraphicFramePr/>
          <p:nvPr/>
        </p:nvGraphicFramePr>
        <p:xfrm>
          <a:off x="545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{841B7870-CB4C-4567-86C9-6CAE74F748F5}</a:tableStyleId>
              </a:tblPr>
              <a:tblGrid>
                <a:gridCol w="1143525"/>
                <a:gridCol w="1228875"/>
                <a:gridCol w="984075"/>
                <a:gridCol w="1097175"/>
                <a:gridCol w="1500625"/>
                <a:gridCol w="909700"/>
                <a:gridCol w="1016425"/>
              </a:tblGrid>
              <a:tr h="7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</a:t>
                      </a:r>
                      <a:r>
                        <a:rPr baseline="30000"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Training Score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</a:t>
                      </a:r>
                      <a:r>
                        <a:rPr baseline="30000"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Test Score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MSAE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RMSE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MAPE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Cold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0.704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0.718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1977.634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6141674.313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2478.24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5.645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Cold Adj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0.758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0.763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1819.202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5175649.478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2275.01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5.224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Cold Ridge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0.758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0.763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1818.279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5175582.133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2274.99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5.222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Cold Lasso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0.758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0.763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1816.646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5177006.22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2275.30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5.219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7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Cold Elastic Net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0.620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0.639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2212.42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7863408.48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2804.18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6.23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7"/>
          <p:cNvSpPr txBox="1"/>
          <p:nvPr>
            <p:ph type="title"/>
          </p:nvPr>
        </p:nvSpPr>
        <p:spPr>
          <a:xfrm>
            <a:off x="653950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0" name="Google Shape;790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Background and Research Question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The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Data Investigation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The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Summary</a:t>
            </a:r>
            <a:endParaRPr/>
          </a:p>
        </p:txBody>
      </p:sp>
      <p:pic>
        <p:nvPicPr>
          <p:cNvPr id="791" name="Google Shape;7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25" y="1080625"/>
            <a:ext cx="3025376" cy="40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(split model -Cold)</a:t>
            </a:r>
            <a:endParaRPr/>
          </a:p>
        </p:txBody>
      </p:sp>
      <p:pic>
        <p:nvPicPr>
          <p:cNvPr id="924" name="Google Shape;924;p35"/>
          <p:cNvPicPr preferRelativeResize="0"/>
          <p:nvPr/>
        </p:nvPicPr>
        <p:blipFill rotWithShape="1">
          <a:blip r:embed="rId3">
            <a:alphaModFix/>
          </a:blip>
          <a:srcRect b="0" l="0" r="3081" t="0"/>
          <a:stretch/>
        </p:blipFill>
        <p:spPr>
          <a:xfrm>
            <a:off x="4456500" y="1258650"/>
            <a:ext cx="4327152" cy="27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50" y="1258650"/>
            <a:ext cx="3994196" cy="27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(split model-Hot)</a:t>
            </a:r>
            <a:endParaRPr/>
          </a:p>
        </p:txBody>
      </p:sp>
      <p:graphicFrame>
        <p:nvGraphicFramePr>
          <p:cNvPr id="931" name="Google Shape;931;p36"/>
          <p:cNvGraphicFramePr/>
          <p:nvPr/>
        </p:nvGraphicFramePr>
        <p:xfrm>
          <a:off x="545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{841B7870-CB4C-4567-86C9-6CAE74F748F5}</a:tableStyleId>
              </a:tblPr>
              <a:tblGrid>
                <a:gridCol w="1143525"/>
                <a:gridCol w="1228875"/>
                <a:gridCol w="984075"/>
                <a:gridCol w="1097175"/>
                <a:gridCol w="1500625"/>
                <a:gridCol w="909700"/>
                <a:gridCol w="1016425"/>
              </a:tblGrid>
              <a:tr h="7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</a:t>
                      </a:r>
                      <a:r>
                        <a:rPr baseline="30000"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Training Score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</a:t>
                      </a:r>
                      <a:r>
                        <a:rPr baseline="30000"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Test Score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MSAE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RMSE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MAPE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0.996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0.996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252.438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119440.90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345.60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0.627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Adj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0.715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0.708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2483.427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9465771.01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3076.95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6.24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Ridge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0.751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0.743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2330.47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8341161.26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2888.11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5.85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Lasso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0.934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0.930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1203.51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2259748.33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1503.25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2.98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7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Elastic Net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0.703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0.695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2545.94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9884433.02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3143.95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6.37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(split model - Hot)</a:t>
            </a:r>
            <a:endParaRPr/>
          </a:p>
        </p:txBody>
      </p:sp>
      <p:pic>
        <p:nvPicPr>
          <p:cNvPr id="937" name="Google Shape;9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0800"/>
            <a:ext cx="4495844" cy="28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50" y="1258650"/>
            <a:ext cx="4227200" cy="28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</a:t>
            </a:r>
            <a:endParaRPr/>
          </a:p>
        </p:txBody>
      </p:sp>
      <p:graphicFrame>
        <p:nvGraphicFramePr>
          <p:cNvPr id="944" name="Google Shape;944;p38"/>
          <p:cNvGraphicFramePr/>
          <p:nvPr/>
        </p:nvGraphicFramePr>
        <p:xfrm>
          <a:off x="980813" y="135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{841B7870-CB4C-4567-86C9-6CAE74F748F5}</a:tableStyleId>
              </a:tblPr>
              <a:tblGrid>
                <a:gridCol w="2036925"/>
                <a:gridCol w="2658450"/>
                <a:gridCol w="2487000"/>
              </a:tblGrid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Training Score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 Score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Random Forest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N_estimators =100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Max_depth = None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0.787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0.758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Gradient Boost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N_estimators = 100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Learning_rate = 0.1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0.800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0.767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5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KNN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N_neighbors = 5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0.807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0.756</a:t>
                      </a:r>
                      <a:endParaRPr sz="16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9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Best Model?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Gradient Boost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0"/>
          <p:cNvSpPr txBox="1"/>
          <p:nvPr>
            <p:ph idx="1" type="body"/>
          </p:nvPr>
        </p:nvSpPr>
        <p:spPr>
          <a:xfrm>
            <a:off x="739675" y="1152525"/>
            <a:ext cx="77613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Energy Consumption changes based on daily activities and weather changes and seasons throughout the year.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More energy is demanded in colder and hotter parts of the year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Daily Average Temperature is positively correlated with energy consumption above 65 degrees and negatively correlated with energy consumption below 65 degrees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Gradient Boost gave the best prediction fit to the data.</a:t>
            </a:r>
            <a:endParaRPr/>
          </a:p>
        </p:txBody>
      </p:sp>
      <p:sp>
        <p:nvSpPr>
          <p:cNvPr id="955" name="Google Shape;955;p4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7" name="Google Shape;797;p1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Energy Forecasting is important because: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Ensures the stability and reliability of the electrical grid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Helps to predict market prices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8" name="Google Shape;798;p18"/>
          <p:cNvPicPr preferRelativeResize="0"/>
          <p:nvPr/>
        </p:nvPicPr>
        <p:blipFill rotWithShape="1">
          <a:blip r:embed="rId3">
            <a:alphaModFix/>
          </a:blip>
          <a:srcRect b="0" l="0" r="0" t="13081"/>
          <a:stretch/>
        </p:blipFill>
        <p:spPr>
          <a:xfrm>
            <a:off x="2062125" y="2678899"/>
            <a:ext cx="5041100" cy="24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4" name="Google Shape;804;p1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Energy Demand depends on many factors: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Weather: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Temperature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Wind speed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Precipitation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Business and day to day activities: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On-peak/Off-peak times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Weekday vs Weekend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Holidays</a:t>
            </a:r>
            <a:endParaRPr/>
          </a:p>
        </p:txBody>
      </p:sp>
      <p:pic>
        <p:nvPicPr>
          <p:cNvPr id="805" name="Google Shape;8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350" y="1385863"/>
            <a:ext cx="2681225" cy="17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025" y="3455800"/>
            <a:ext cx="2135978" cy="160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Average Daily Temperatures to Predict Energy Consumption?</a:t>
            </a:r>
            <a:endParaRPr/>
          </a:p>
        </p:txBody>
      </p:sp>
      <p:pic>
        <p:nvPicPr>
          <p:cNvPr id="812" name="Google Shape;8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675" y="2874173"/>
            <a:ext cx="2269325" cy="22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18" name="Google Shape;818;p2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 Open </a:t>
            </a:r>
            <a:r>
              <a:rPr lang="en"/>
              <a:t>Datasets</a:t>
            </a:r>
            <a:r>
              <a:rPr lang="en"/>
              <a:t> from Kaggle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u="sng">
                <a:solidFill>
                  <a:schemeClr val="hlink"/>
                </a:solidFill>
                <a:hlinkClick r:id="rId3"/>
              </a:rPr>
              <a:t>Hourly Energy Consumption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u="sng">
                <a:solidFill>
                  <a:schemeClr val="hlink"/>
                </a:solidFill>
                <a:hlinkClick r:id="rId4"/>
              </a:rPr>
              <a:t>Daily Temperature of Major Cities</a:t>
            </a:r>
            <a:endParaRPr/>
          </a:p>
        </p:txBody>
      </p:sp>
      <p:pic>
        <p:nvPicPr>
          <p:cNvPr id="819" name="Google Shape;8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513" y="2571750"/>
            <a:ext cx="385548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2"/>
          <p:cNvSpPr txBox="1"/>
          <p:nvPr>
            <p:ph idx="1" type="body"/>
          </p:nvPr>
        </p:nvSpPr>
        <p:spPr>
          <a:xfrm>
            <a:off x="739675" y="1318050"/>
            <a:ext cx="37308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Columns: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Datetime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AEP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COMED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DAYTON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DEOK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DOM</a:t>
            </a:r>
            <a:endParaRPr/>
          </a:p>
        </p:txBody>
      </p:sp>
      <p:sp>
        <p:nvSpPr>
          <p:cNvPr id="825" name="Google Shape;825;p22"/>
          <p:cNvSpPr txBox="1"/>
          <p:nvPr>
            <p:ph idx="2" type="body"/>
          </p:nvPr>
        </p:nvSpPr>
        <p:spPr>
          <a:xfrm>
            <a:off x="4695000" y="1318200"/>
            <a:ext cx="37308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DUQ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EKPC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FE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NI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PJME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PJMW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PJM_LOAD</a:t>
            </a:r>
            <a:endParaRPr/>
          </a:p>
        </p:txBody>
      </p:sp>
      <p:sp>
        <p:nvSpPr>
          <p:cNvPr id="826" name="Google Shape;826;p22"/>
          <p:cNvSpPr txBox="1"/>
          <p:nvPr>
            <p:ph type="title"/>
          </p:nvPr>
        </p:nvSpPr>
        <p:spPr>
          <a:xfrm>
            <a:off x="739675" y="401250"/>
            <a:ext cx="8111400" cy="9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Hourly Energy Consumption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Over 10 years of hourly energy consumption data for PJM in Megawatts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3"/>
          <p:cNvSpPr txBox="1"/>
          <p:nvPr>
            <p:ph type="title"/>
          </p:nvPr>
        </p:nvSpPr>
        <p:spPr>
          <a:xfrm>
            <a:off x="739675" y="401250"/>
            <a:ext cx="8111400" cy="9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Hourly Energy Consumption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"/>
                <a:ea typeface="Titillium Web"/>
                <a:cs typeface="Titillium Web"/>
                <a:sym typeface="Titillium Web"/>
              </a:rPr>
              <a:t>Over 10 years of hourly energy consumption data for PJM in Megawatts</a:t>
            </a:r>
            <a:endParaRPr/>
          </a:p>
        </p:txBody>
      </p:sp>
      <p:pic>
        <p:nvPicPr>
          <p:cNvPr id="832" name="Google Shape;8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25" y="1459675"/>
            <a:ext cx="5922899" cy="35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Temperature of Major Cities</a:t>
            </a:r>
            <a:endParaRPr/>
          </a:p>
        </p:txBody>
      </p:sp>
      <p:sp>
        <p:nvSpPr>
          <p:cNvPr id="838" name="Google Shape;838;p24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Columns: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Region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Country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State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City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Month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Day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Year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AvgTemperature</a:t>
            </a:r>
            <a:endParaRPr/>
          </a:p>
        </p:txBody>
      </p:sp>
      <p:pic>
        <p:nvPicPr>
          <p:cNvPr id="839" name="Google Shape;839;p24"/>
          <p:cNvPicPr preferRelativeResize="0"/>
          <p:nvPr/>
        </p:nvPicPr>
        <p:blipFill rotWithShape="1">
          <a:blip r:embed="rId3">
            <a:alphaModFix/>
          </a:blip>
          <a:srcRect b="19754" l="0" r="0" t="5895"/>
          <a:stretch/>
        </p:blipFill>
        <p:spPr>
          <a:xfrm>
            <a:off x="3444475" y="1257275"/>
            <a:ext cx="5603076" cy="27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