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045af948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045af948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045af948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045af948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DescribeResult(nobs=128, minmax=(0.0, 50.89), mean=9.115156249999998, variance=84.53540312500002, skewness=1.8964333177534842, kurtosis=4.615414658680549)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DescribeResult(nobs=176, minmax=(0.0, 40.82), mean=7.973750000000001, variance=76.37093557142856, skewness=1.7481297708036412, kurtosis=2.8847404261322662)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(0.8171765804290771, 2.5256239807869285e-11)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(0.8001545071601868, 3.023125302067768e-14)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045af948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045af948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045af948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045af948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045af948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045af948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045af948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045af948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045af948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045af948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045af948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045af948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045af948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045af948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0489d89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0489d89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045af948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045af948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045af948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045af948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045af948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045af948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045af948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045af948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045af9482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045af9482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045af948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045af948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045af9482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045af9482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045af948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045af948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045af948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045af948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045af9482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045af948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045af948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045af948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045af9482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045af948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045af9482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045af948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045af948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045af948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045af948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045af948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045af948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045af948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045af948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045af948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045af948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045af948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045af948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045af948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045af948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045af948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7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dosomething.org/us/facts/11-facts-about-suicide" TargetMode="External"/><Relationship Id="rId4" Type="http://schemas.openxmlformats.org/officeDocument/2006/relationships/hyperlink" Target="https://www.kaggle.com/russellyates88/suicide-rates-overview-1985-to-2016" TargetMode="External"/><Relationship Id="rId5" Type="http://schemas.openxmlformats.org/officeDocument/2006/relationships/hyperlink" Target="https://datahub.io/JohnSnowLabs/country-and-continent-codes-list#resource-country-and-continent-codes-list-cs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Study of Suicide Rates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Michelle Thorne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1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017800"/>
            <a:ext cx="2486400" cy="31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Suicides have increased from 1985 to 2015 world wide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</a:rPr>
              <a:t>Totals: </a:t>
            </a:r>
            <a:endParaRPr sz="1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</a:rPr>
              <a:t>1985 = 116,063</a:t>
            </a:r>
            <a:endParaRPr sz="1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</a:rPr>
              <a:t>2015 = 203,640</a:t>
            </a:r>
            <a:endParaRPr sz="1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325" y="605200"/>
            <a:ext cx="6195676" cy="37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2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676100"/>
            <a:ext cx="3999900" cy="28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Descriptive Stats of Teens in 1990</a:t>
            </a:r>
            <a:endParaRPr sz="1600" u="sng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Number of Observations: 128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Minimum: 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Maximum: 50.89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Mean: 9.12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Variance: 84.535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Skewness = 1.896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Kurtosis = 4.615</a:t>
            </a:r>
            <a:endParaRPr sz="1600"/>
          </a:p>
        </p:txBody>
      </p:sp>
      <p:sp>
        <p:nvSpPr>
          <p:cNvPr id="149" name="Google Shape;149;p23"/>
          <p:cNvSpPr txBox="1"/>
          <p:nvPr>
            <p:ph idx="2" type="body"/>
          </p:nvPr>
        </p:nvSpPr>
        <p:spPr>
          <a:xfrm>
            <a:off x="4832400" y="1676075"/>
            <a:ext cx="3999900" cy="28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Descriptive Stats of Teens in 2010</a:t>
            </a:r>
            <a:endParaRPr sz="1600" u="sng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Number of Observations: 176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Minimum: 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Maximum: 40.82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Mean: 7.974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Variance: 76.37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Skewness = 1.748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Kurtosis = 2.88</a:t>
            </a:r>
            <a:endParaRPr sz="1600"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53625" y="1017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Teens committed suicide at a greater rate in 2010 than their counterparts in 1990.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2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6219301" cy="382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6371700" y="1234450"/>
            <a:ext cx="26811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Roboto"/>
                <a:ea typeface="Roboto"/>
                <a:cs typeface="Roboto"/>
                <a:sym typeface="Roboto"/>
              </a:rPr>
              <a:t>Test for Normality:</a:t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Teens in 1990: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 value: 0.817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P-value &lt; 0.05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Teens in 2010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 value: 0.800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P-value &lt; 0.05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Roboto"/>
                <a:ea typeface="Roboto"/>
                <a:cs typeface="Roboto"/>
                <a:sym typeface="Roboto"/>
              </a:rPr>
              <a:t>Test for Significant Difference:</a:t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(Kruskal Wallis)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H statistic: 2.47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P-value: 0.116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162400" y="651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2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700" y="903975"/>
            <a:ext cx="6866976" cy="41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162400" y="651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2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750" y="903975"/>
            <a:ext cx="6884200" cy="414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162400" y="651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2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275" y="802225"/>
            <a:ext cx="6890824" cy="42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other age ranges?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2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3100"/>
            <a:ext cx="4421151" cy="279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675" y="2220150"/>
            <a:ext cx="4674925" cy="292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104775" y="3825175"/>
            <a:ext cx="4421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Kruskal Wallis Test Results for 25-34 Age Range: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 stat: 2.728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P-value: 0.0986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4580588" y="1017800"/>
            <a:ext cx="4421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Kruskal Wallis Test Results for 35-54 Age Range: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 stat: 1.114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P-value: 0.29118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difference between the age ranges?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265500" y="1151100"/>
            <a:ext cx="4045200" cy="268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significant difference in age ranges?</a:t>
            </a:r>
            <a:endParaRPr/>
          </a:p>
        </p:txBody>
      </p:sp>
      <p:sp>
        <p:nvSpPr>
          <p:cNvPr id="200" name="Google Shape;200;p31"/>
          <p:cNvSpPr txBox="1"/>
          <p:nvPr>
            <p:ph idx="2" type="body"/>
          </p:nvPr>
        </p:nvSpPr>
        <p:spPr>
          <a:xfrm>
            <a:off x="4939500" y="724200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 Wallis Test Results for 1990: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 stat: 8.865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P-value: 0.01188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 Wallis Test Results for 2010: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 stat: 11.617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P-value: 0.003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Findings and Further Discussions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044" y="500075"/>
            <a:ext cx="4042250" cy="26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gender?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150" y="0"/>
            <a:ext cx="71513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/>
          <p:nvPr/>
        </p:nvSpPr>
        <p:spPr>
          <a:xfrm>
            <a:off x="455575" y="2408375"/>
            <a:ext cx="3083100" cy="127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4601300" y="2408375"/>
            <a:ext cx="3083100" cy="127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3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464100" y="2408375"/>
            <a:ext cx="29232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Suicide Rate vs. GDP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Correlation </a:t>
            </a:r>
            <a:r>
              <a:rPr lang="en" sz="1600"/>
              <a:t>Coefficient</a:t>
            </a:r>
            <a:r>
              <a:rPr lang="en" sz="1600"/>
              <a:t>: 0.115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P-value: 0.375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 txBox="1"/>
          <p:nvPr>
            <p:ph idx="2" type="body"/>
          </p:nvPr>
        </p:nvSpPr>
        <p:spPr>
          <a:xfrm>
            <a:off x="4651325" y="2408375"/>
            <a:ext cx="30831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Suicide Rate vs. GDP per Capita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Correlation Coefficient: 0.129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P-value: 0.317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79375" y="956075"/>
            <a:ext cx="85206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There a correlation between suicide rates and GDP and/or GDP per capita for the year 2015.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Results of Correlation Tests:</a:t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207975"/>
            <a:ext cx="7480800" cy="478537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5"/>
          <p:cNvSpPr txBox="1"/>
          <p:nvPr/>
        </p:nvSpPr>
        <p:spPr>
          <a:xfrm>
            <a:off x="1831325" y="440300"/>
            <a:ext cx="192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Lithuania: 32.5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5"/>
          <p:cNvSpPr txBox="1"/>
          <p:nvPr/>
        </p:nvSpPr>
        <p:spPr>
          <a:xfrm>
            <a:off x="6357075" y="2036750"/>
            <a:ext cx="18216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United States: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$18,120,714,000,000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01" y="166963"/>
            <a:ext cx="7806676" cy="480957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6"/>
          <p:cNvSpPr txBox="1"/>
          <p:nvPr/>
        </p:nvSpPr>
        <p:spPr>
          <a:xfrm>
            <a:off x="2559975" y="385525"/>
            <a:ext cx="192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Lithuania: 32.5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7254600" y="2421750"/>
            <a:ext cx="192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Luxembourg: $107,456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4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Suicide rates are significantly different on different continents.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Average per Continent: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Africa: 			6.04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Asia: 			9.204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Europe: 			13.284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 America: 	5.113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 America: 	9.508</a:t>
            </a:r>
            <a:endParaRPr/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300" y="1777700"/>
            <a:ext cx="4986173" cy="255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75" y="64000"/>
            <a:ext cx="7714125" cy="47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8"/>
          <p:cNvSpPr txBox="1"/>
          <p:nvPr/>
        </p:nvSpPr>
        <p:spPr>
          <a:xfrm>
            <a:off x="4178050" y="524825"/>
            <a:ext cx="192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Lithuania: 32.5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4662650" y="2310988"/>
            <a:ext cx="192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Cuba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13.9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8"/>
          <p:cNvSpPr txBox="1"/>
          <p:nvPr/>
        </p:nvSpPr>
        <p:spPr>
          <a:xfrm>
            <a:off x="6486650" y="1709500"/>
            <a:ext cx="192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Uruguay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19.7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Hypothesis 4</a:t>
            </a:r>
            <a:endParaRPr sz="3000"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Descriptive Stats show that the samples per continent are not normally distributed.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sizes range from 1 to 29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Kruskal Wallis Test Results: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H-Stat: 13.197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P-value: 0.0103</a:t>
            </a:r>
            <a:endParaRPr sz="1800"/>
          </a:p>
        </p:txBody>
      </p:sp>
      <p:pic>
        <p:nvPicPr>
          <p:cNvPr id="256" name="Google Shape;2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325" y="1521625"/>
            <a:ext cx="3794650" cy="37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Further Discussions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001275"/>
            <a:ext cx="8753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1: Yes-Suicides increased from 1985 to 2015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2: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No-there is no significant difference in suicide rate of teens between 1990 and 2010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No-there is no significant difference in suicide rate of any other age range between 1990 and 2010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Yes-there is a significant difference in suicide rate of different age ranges in 1990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Yes-there is a significant difference in suicide rate of different age ranges in 2010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Yes-there is a significant difference in suicide rate between genders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3: No-there is no correlation between suicide rate and GDP or GDP per Capita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4: Yes-there is a significant difference in suicide rate on different continents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Discussions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reasons why a person chooses to commit suicide.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investigate possible societal reasons: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Which continents have a higher suicide rate?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Compare the 5 countries with the highest vs. the 5 countries with the lowest suicide rate to find a connection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Find data on the “happiness” of the citizens of different countries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Compare other aspects of a country like: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Average PTO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Cost of Living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Health Care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</p:txBody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https://www.dosomething.org/us/facts/11-facts-about-suicide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https://www.kaggle.com/russellyates88/suicide-rates-overview-1985-to-2016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https://datahub.io/JohnSnowLabs/country-and-continent-codes-list#resource-country-and-continent-codes-list-csv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Suicides represent a major mental health issue.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Cold Hard Facts: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10th leading cause of death in the 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US in 2017: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2nd leading cause of death for people ages 10-34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At least 10.5% of adults 18-25 had serious suicidal thoughts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Suicides </a:t>
            </a:r>
            <a:r>
              <a:rPr lang="en" sz="1600"/>
              <a:t>outnumbered</a:t>
            </a:r>
            <a:r>
              <a:rPr lang="en" sz="1600"/>
              <a:t> homicides by 2 to 1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50% of people in the US know someone who has died by suicide in their lifetime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Women are 3 times more likely to attempt suicide but men are 3.5 times more likely to succeed.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200" y="190500"/>
            <a:ext cx="1880649" cy="280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Hypotheses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suicides significantly increased world wide from 1985-2015?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teenagers in 2010 commit suicide more than their counterparts in 1990? Is this statistically significant?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countries with a higher socio-economic status in 2015 have higher suicide rates?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If suicides increased over the last 30 years, are the suicide rates higher on specific continents? Is this statistically significant?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960900"/>
            <a:ext cx="3999900" cy="26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Columns included:</a:t>
            </a:r>
            <a:endParaRPr sz="17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Country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Year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Sex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Suicide Number (suicide_no)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Population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Suicides/100k Pop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Country-year</a:t>
            </a:r>
            <a:endParaRPr sz="1600"/>
          </a:p>
        </p:txBody>
      </p:sp>
      <p:sp>
        <p:nvSpPr>
          <p:cNvPr id="128" name="Google Shape;128;p20"/>
          <p:cNvSpPr txBox="1"/>
          <p:nvPr>
            <p:ph idx="2" type="body"/>
          </p:nvPr>
        </p:nvSpPr>
        <p:spPr>
          <a:xfrm>
            <a:off x="3460800" y="2237150"/>
            <a:ext cx="3999900" cy="27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HDI for year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GDP for year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GDP per capita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Generation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017800"/>
            <a:ext cx="85206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Suicide Rates Overview 1985 to 2016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Compares socio-economic info with suicide rates by year and country</a:t>
            </a:r>
            <a:endParaRPr sz="18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425" y="1960900"/>
            <a:ext cx="2802074" cy="325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