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autoCompressPictures="0">
  <p:sldMasterIdLst>
    <p:sldMasterId id="2147483675" r:id="rId1"/>
    <p:sldMasterId id="2147483676" r:id="rId2"/>
  </p:sldMasterIdLst>
  <p:notesMasterIdLst>
    <p:notesMasterId r:id="rId15"/>
  </p:notesMasterIdLst>
  <p:sldIdLst>
    <p:sldId id="256" r:id="rId3"/>
    <p:sldId id="262" r:id="rId4"/>
    <p:sldId id="259" r:id="rId5"/>
    <p:sldId id="257" r:id="rId6"/>
    <p:sldId id="304" r:id="rId7"/>
    <p:sldId id="258" r:id="rId8"/>
    <p:sldId id="305" r:id="rId9"/>
    <p:sldId id="261" r:id="rId10"/>
    <p:sldId id="306" r:id="rId11"/>
    <p:sldId id="263" r:id="rId12"/>
    <p:sldId id="281" r:id="rId13"/>
    <p:sldId id="287" r:id="rId14"/>
  </p:sldIdLst>
  <p:sldSz cx="9144000" cy="5143500" type="screen16x9"/>
  <p:notesSz cx="6858000" cy="9144000"/>
  <p:embeddedFontLst>
    <p:embeddedFont>
      <p:font typeface="Audiowide" panose="020B0604020202020204" charset="0"/>
      <p:regular r:id="rId16"/>
    </p:embeddedFont>
    <p:embeddedFont>
      <p:font typeface="Proxima Nova Semibold" panose="020B0604020202020204" charset="0"/>
      <p:regular r:id="rId17"/>
      <p:bold r:id="rId18"/>
      <p:boldItalic r:id="rId19"/>
    </p:embeddedFont>
    <p:embeddedFont>
      <p:font typeface="Karla" panose="020B0604020202020204" charset="0"/>
      <p:regular r:id="rId20"/>
      <p:bold r:id="rId21"/>
      <p:italic r:id="rId22"/>
      <p:boldItalic r:id="rId23"/>
    </p:embeddedFont>
    <p:embeddedFont>
      <p:font typeface="Proxima Nov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37953E-EDD6-4538-BDB6-BE682AE91B91}">
  <a:tblStyle styleId="{1337953E-EDD6-4538-BDB6-BE682AE91B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445511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1ea1d9433b_0_1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1ea1d9433b_0_1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Patient</a:t>
            </a:r>
            <a:r>
              <a:rPr lang="en-US" baseline="0" dirty="0" smtClean="0"/>
              <a:t> education is essential because it provides several benefits for Queens Medical Center. First, the hospital will improve the usage capacity of patients and address their privacy concerns. Thus, the health facility can realize a higher willingness to use the system to respond to their needs and offer patient-centered care. Second, the hospital will improve the knowledge of users of health issues improving their capacity and support engagement. Finally, the hospital will increase patient access to healthcare by responding to privacy concerns to encourage the usage of the system. Accordingly, the health facility has a higher potential of realizing patient-centered care through the web-based appointment and scheduling system.</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e0a8b09948_0_1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e0a8b09948_0_1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i="0" u="none" strike="noStrike" cap="none" dirty="0" smtClean="0">
                <a:solidFill>
                  <a:srgbClr val="000000"/>
                </a:solidFill>
                <a:effectLst/>
                <a:latin typeface="Arial"/>
                <a:ea typeface="Arial"/>
                <a:cs typeface="Arial"/>
                <a:sym typeface="Arial"/>
              </a:rPr>
              <a:t>The web-based appointment and scheduling system will enhance patient-centered care at Queens Medical Center. Accordingly, the proposal for the human-related factors involves moderating the platform, incorporating risk assessment, privacy, and communication culture, complying with privacy regulations, and educating patients. The system will allow the hospital to improve its scheduling and appointment capacity, provide patient-centered care, and attract and maintain patients to support growth. </a:t>
            </a:r>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124aaebb4d0_0_9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0" name="Google Shape;1520;g124aaebb4d0_0_9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i="0" u="none" strike="noStrike" cap="none" dirty="0" smtClean="0">
                <a:solidFill>
                  <a:srgbClr val="000000"/>
                </a:solidFill>
                <a:effectLst/>
                <a:latin typeface="Arial"/>
                <a:ea typeface="Arial"/>
                <a:cs typeface="Arial"/>
                <a:sym typeface="Arial"/>
              </a:rPr>
              <a:t>According to </a:t>
            </a:r>
            <a:r>
              <a:rPr lang="en-US" sz="1100" b="0" i="0" u="none" strike="noStrike" cap="none" dirty="0" err="1" smtClean="0">
                <a:solidFill>
                  <a:srgbClr val="000000"/>
                </a:solidFill>
                <a:effectLst/>
                <a:latin typeface="Arial"/>
                <a:ea typeface="Arial"/>
                <a:cs typeface="Arial"/>
                <a:sym typeface="Arial"/>
              </a:rPr>
              <a:t>Frezza</a:t>
            </a:r>
            <a:r>
              <a:rPr lang="en-US" sz="1100" b="0" i="0" u="none" strike="noStrike" cap="none" dirty="0" smtClean="0">
                <a:solidFill>
                  <a:srgbClr val="000000"/>
                </a:solidFill>
                <a:effectLst/>
                <a:latin typeface="Arial"/>
                <a:ea typeface="Arial"/>
                <a:cs typeface="Arial"/>
                <a:sym typeface="Arial"/>
              </a:rPr>
              <a:t> (2019) patient-centered care offers patients dignity and enables their involvement in the care process. Technology, such as the web-based appointment and scheduling system, fosters patient-centered care by enabling patients to control their preferences and access healthcare. Accordingly, addressing the human-related challenges that affect the adoption of the system can enable Queens Medical Center to realize patient-centered care. The proposed solutions for the hospital are moderate the platform, embrace risk assessment, privacy culture, and communication, ensure regulatory compliance, and provide patient education. The solutions will address the human-related factors that hinder the adoption of the technology to enable the hospital to improve access and enable patients to control preferences.</a:t>
            </a:r>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first</a:t>
            </a:r>
            <a:r>
              <a:rPr lang="en-US" baseline="0" dirty="0" smtClean="0"/>
              <a:t> solution for addressing the human-related factors is to moderate the web-based system, and the technique aims to address the issue of reluctance to use the system due to previous experiences. In this case, the hospital can employ several strategies to achieve platform moderation goals. The hospital must ensure the system has a content policy that directs users on the acceptable behaviors and language. The goal is to reduce the risk that users will participate in behaviors that discourage its use, such as online bullying. Besides, machine learning algorithms can support the moderation process through the identification of words flagged as inappropriate when communicating with other users. The algorithms will enable the identification of such words in exchanges among users to guarantee the hospital removes such communication and users who consistently violate the firm’s policy. Lastly, human moderators can reinforce the work of the algorithm through regular assessments of the system to identify inappropriate behavior. The goal is to recognize content policy violations that the algorithm could have missed due to the user employing techniques that complicate the identification of bad words, for example, by using the star (*) symbol to replace letters in a word.</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ffe5a3af5_0_1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ffe5a3af5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moderation of the platform will yield benefits for the hospital because it can achieve higher levels of patient involvement and improve their health outcomes. The web-based system enables patient involvement by supporting the engagement and interest of patients. Therefore, Queens</a:t>
            </a:r>
            <a:r>
              <a:rPr lang="en-US" baseline="0" dirty="0" smtClean="0"/>
              <a:t> Medical Center will have a higher capacity to understand patients’ needs allowing them to focus on them to provide patient-centered care. Besides, engagement through the technology results in better understanding of patients to enhance their health outcomes. Therefore, the system will be critical for the realization of patient-centered care at Queens Medical Center.</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a:t>
            </a:r>
            <a:r>
              <a:rPr lang="en-US" baseline="0" dirty="0" smtClean="0"/>
              <a:t> second solution for the human-related factors is to conduct risk assessment, build a privacy culture, and communicate. The goal is to address the privacy paradox arising from user’s lack of awareness of the system’s security. McManus (2012) identifies three strategies to achieve this goal including identifying privacy risk through a risk analysis and prioritizing the risks that the hospital should address. A privacy culture based on educating users and complementing it with the larger culture of the organization will address the problem. Queens should maintain experts in data security and privacy to assure the system’s users. Finally, the hospital can address the privacy paradox through the establishment of a feedback mechanism. Surveys of users will reinforce the effort by enabling the hospital to understand the concerns of users.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dd26cc8a4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ddd26cc8a4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analysis</a:t>
            </a:r>
            <a:r>
              <a:rPr lang="en-US" baseline="0" dirty="0" smtClean="0"/>
              <a:t> of risks, development of a privacy culture, and communication will help Queens to give patients personal autonomy by giving them the information they need to understand the benefits and risks of using the system and healthcare procedures. Furthermore, it guarantees the protection of the dignity and worth of patients by enabling independent decision-making. Accordingly, the hospital realizes patient-centered care by empowering patients to control their healthcare decisions.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third solution for Queen’s Medical Center is to ensure the web-based system complies with data</a:t>
            </a:r>
            <a:r>
              <a:rPr lang="en-US" baseline="0" dirty="0" smtClean="0"/>
              <a:t> privacy regulations such as HIPAA and Privacy Act of 1974. HIPAA protects information from disclosure signaling that the hospital respects laws and seeks to secure patients information. Furthermore, the hospital’s adherence to the Privacy Act of 1974 ensures the health facility establishes practices to govern the collection, maintenance, use, and dissemination of patients’ records. Complying with the laws guarantees patients of the privacy of their data to reassure and increase their willingness to use the system.</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Queen Medical Center’s compliance</a:t>
            </a:r>
            <a:r>
              <a:rPr lang="en-US" baseline="0" dirty="0" smtClean="0"/>
              <a:t> with regulations related to privacy will reduce the potential of lawsuits, assure patients of privacy, and support regulatory compliance. Accordingly, the hospital will experience fewer lawsuits and enhance patient engagement by improving the willingness of patients to share information. Furthermore, regulatory compliance is necessary to realize higher data privacy standards. Therefore, the hospital can achieve patient-centered care by assuring patients of privacy to share information that enlightens personnel concerning their needs.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a:t>
            </a:r>
            <a:r>
              <a:rPr lang="en-US" baseline="0" dirty="0" smtClean="0"/>
              <a:t> third solution for Queen Medical Center is to educate patients concerning the system. In this case, the hospital can use physical and virtue education methods to educate patients. Some of the physical methods include lectures, simulation and active teaching, and problem solving (</a:t>
            </a:r>
            <a:r>
              <a:rPr lang="en-US" baseline="0" dirty="0" err="1" smtClean="0"/>
              <a:t>Orlich</a:t>
            </a:r>
            <a:r>
              <a:rPr lang="en-US" baseline="0" dirty="0" smtClean="0"/>
              <a:t> et al., 2012). By contrast, the virtual techniques of educating the users are presentations, live online classes, and online whiteboards. The goal is to educate the users to understand the system’s usage and security to enhance their willingness to use it.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75"/>
        <p:cNvGrpSpPr/>
        <p:nvPr/>
      </p:nvGrpSpPr>
      <p:grpSpPr>
        <a:xfrm>
          <a:off x="0" y="0"/>
          <a:ext cx="0" cy="0"/>
          <a:chOff x="0" y="0"/>
          <a:chExt cx="0" cy="0"/>
        </a:xfrm>
      </p:grpSpPr>
      <p:sp>
        <p:nvSpPr>
          <p:cNvPr id="276" name="Google Shape;276;p29"/>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3" name="Google Shape;23;p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4" name="Google Shape;24;p3"/>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9" name="Google Shape;29;p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body" idx="1"/>
          </p:nvPr>
        </p:nvSpPr>
        <p:spPr>
          <a:xfrm>
            <a:off x="720000" y="1168463"/>
            <a:ext cx="7704000" cy="57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pic>
        <p:nvPicPr>
          <p:cNvPr id="33" name="Google Shape;33;p4"/>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34" name="Google Shape;34;p4"/>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35" name="Google Shape;35;p4"/>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pic>
        <p:nvPicPr>
          <p:cNvPr id="49" name="Google Shape;49;p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0" name="Google Shape;50;p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54" name="Google Shape;54;p6"/>
          <p:cNvPicPr preferRelativeResize="0"/>
          <p:nvPr/>
        </p:nvPicPr>
        <p:blipFill rotWithShape="1">
          <a:blip r:embed="rId3">
            <a:alphaModFix amt="75000"/>
          </a:blip>
          <a:srcRect l="24087" t="19903"/>
          <a:stretch/>
        </p:blipFill>
        <p:spPr>
          <a:xfrm>
            <a:off x="-104775" y="-85500"/>
            <a:ext cx="3714749" cy="2426851"/>
          </a:xfrm>
          <a:prstGeom prst="rect">
            <a:avLst/>
          </a:prstGeom>
          <a:noFill/>
          <a:ln>
            <a:noFill/>
          </a:ln>
        </p:spPr>
      </p:pic>
      <p:pic>
        <p:nvPicPr>
          <p:cNvPr id="55" name="Google Shape;55;p6"/>
          <p:cNvPicPr preferRelativeResize="0"/>
          <p:nvPr/>
        </p:nvPicPr>
        <p:blipFill rotWithShape="1">
          <a:blip r:embed="rId3">
            <a:alphaModFix amt="75000"/>
          </a:blip>
          <a:srcRect l="22039"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pic>
        <p:nvPicPr>
          <p:cNvPr id="57" name="Google Shape;57;p7"/>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8" name="Google Shape;58;p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title"/>
          </p:nvPr>
        </p:nvSpPr>
        <p:spPr>
          <a:xfrm>
            <a:off x="4381506" y="887025"/>
            <a:ext cx="4038600" cy="95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7"/>
          <p:cNvSpPr txBox="1">
            <a:spLocks noGrp="1"/>
          </p:cNvSpPr>
          <p:nvPr>
            <p:ph type="body" idx="1"/>
          </p:nvPr>
        </p:nvSpPr>
        <p:spPr>
          <a:xfrm>
            <a:off x="4381500" y="1843575"/>
            <a:ext cx="4038600" cy="243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a:endParaRPr/>
          </a:p>
        </p:txBody>
      </p:sp>
      <p:pic>
        <p:nvPicPr>
          <p:cNvPr id="63" name="Google Shape;63;p7"/>
          <p:cNvPicPr preferRelativeResize="0"/>
          <p:nvPr/>
        </p:nvPicPr>
        <p:blipFill rotWithShape="1">
          <a:blip r:embed="rId3">
            <a:alphaModFix amt="75000"/>
          </a:blip>
          <a:srcRect l="24156" t="16303"/>
          <a:stretch/>
        </p:blipFill>
        <p:spPr>
          <a:xfrm rot="5400000">
            <a:off x="5767588" y="527636"/>
            <a:ext cx="4294574" cy="29345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96"/>
        <p:cNvGrpSpPr/>
        <p:nvPr/>
      </p:nvGrpSpPr>
      <p:grpSpPr>
        <a:xfrm>
          <a:off x="0" y="0"/>
          <a:ext cx="0" cy="0"/>
          <a:chOff x="0" y="0"/>
          <a:chExt cx="0" cy="0"/>
        </a:xfrm>
      </p:grpSpPr>
      <p:pic>
        <p:nvPicPr>
          <p:cNvPr id="97" name="Google Shape;97;p1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8" name="Google Shape;98;p1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13"/>
          <p:cNvSpPr txBox="1">
            <a:spLocks noGrp="1"/>
          </p:cNvSpPr>
          <p:nvPr>
            <p:ph type="subTitle" idx="1"/>
          </p:nvPr>
        </p:nvSpPr>
        <p:spPr>
          <a:xfrm>
            <a:off x="713224"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2"/>
          </p:nvPr>
        </p:nvSpPr>
        <p:spPr>
          <a:xfrm>
            <a:off x="713224"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13"/>
          <p:cNvSpPr txBox="1">
            <a:spLocks noGrp="1"/>
          </p:cNvSpPr>
          <p:nvPr>
            <p:ph type="subTitle" idx="3"/>
          </p:nvPr>
        </p:nvSpPr>
        <p:spPr>
          <a:xfrm>
            <a:off x="713224"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3"/>
          <p:cNvSpPr txBox="1">
            <a:spLocks noGrp="1"/>
          </p:cNvSpPr>
          <p:nvPr>
            <p:ph type="title" idx="4"/>
          </p:nvPr>
        </p:nvSpPr>
        <p:spPr>
          <a:xfrm>
            <a:off x="3419251"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13"/>
          <p:cNvSpPr txBox="1">
            <a:spLocks noGrp="1"/>
          </p:cNvSpPr>
          <p:nvPr>
            <p:ph type="subTitle" idx="5"/>
          </p:nvPr>
        </p:nvSpPr>
        <p:spPr>
          <a:xfrm>
            <a:off x="3419251"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6"/>
          </p:nvPr>
        </p:nvSpPr>
        <p:spPr>
          <a:xfrm>
            <a:off x="3419251"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13"/>
          <p:cNvSpPr txBox="1">
            <a:spLocks noGrp="1"/>
          </p:cNvSpPr>
          <p:nvPr>
            <p:ph type="subTitle" idx="7"/>
          </p:nvPr>
        </p:nvSpPr>
        <p:spPr>
          <a:xfrm>
            <a:off x="3419251"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8" hasCustomPrompt="1"/>
          </p:nvPr>
        </p:nvSpPr>
        <p:spPr>
          <a:xfrm>
            <a:off x="1415374"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title" idx="9" hasCustomPrompt="1"/>
          </p:nvPr>
        </p:nvSpPr>
        <p:spPr>
          <a:xfrm>
            <a:off x="4121401"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13" hasCustomPrompt="1"/>
          </p:nvPr>
        </p:nvSpPr>
        <p:spPr>
          <a:xfrm>
            <a:off x="1415374"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14" hasCustomPrompt="1"/>
          </p:nvPr>
        </p:nvSpPr>
        <p:spPr>
          <a:xfrm>
            <a:off x="4121401"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15"/>
          </p:nvPr>
        </p:nvSpPr>
        <p:spPr>
          <a:xfrm>
            <a:off x="6125276"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4" name="Google Shape;114;p13"/>
          <p:cNvSpPr txBox="1">
            <a:spLocks noGrp="1"/>
          </p:cNvSpPr>
          <p:nvPr>
            <p:ph type="subTitle" idx="16"/>
          </p:nvPr>
        </p:nvSpPr>
        <p:spPr>
          <a:xfrm>
            <a:off x="6125276"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17"/>
          </p:nvPr>
        </p:nvSpPr>
        <p:spPr>
          <a:xfrm>
            <a:off x="6125276"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8"/>
          </p:nvPr>
        </p:nvSpPr>
        <p:spPr>
          <a:xfrm>
            <a:off x="6125276"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19" hasCustomPrompt="1"/>
          </p:nvPr>
        </p:nvSpPr>
        <p:spPr>
          <a:xfrm>
            <a:off x="6827426"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20" hasCustomPrompt="1"/>
          </p:nvPr>
        </p:nvSpPr>
        <p:spPr>
          <a:xfrm>
            <a:off x="6827426"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19" name="Google Shape;119;p13"/>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20" name="Google Shape;120;p13"/>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21" name="Google Shape;121;p13"/>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22"/>
        <p:cNvGrpSpPr/>
        <p:nvPr/>
      </p:nvGrpSpPr>
      <p:grpSpPr>
        <a:xfrm>
          <a:off x="0" y="0"/>
          <a:ext cx="0" cy="0"/>
          <a:chOff x="0" y="0"/>
          <a:chExt cx="0" cy="0"/>
        </a:xfrm>
      </p:grpSpPr>
      <p:pic>
        <p:nvPicPr>
          <p:cNvPr id="123" name="Google Shape;123;p1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4" name="Google Shape;124;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128" name="Google Shape;128;p14"/>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129" name="Google Shape;129;p14"/>
          <p:cNvPicPr preferRelativeResize="0"/>
          <p:nvPr/>
        </p:nvPicPr>
        <p:blipFill rotWithShape="1">
          <a:blip r:embed="rId3">
            <a:alphaModFix amt="75000"/>
          </a:blip>
          <a:srcRect/>
          <a:stretch/>
        </p:blipFill>
        <p:spPr>
          <a:xfrm>
            <a:off x="-1436100" y="-758750"/>
            <a:ext cx="6816174" cy="4220351"/>
          </a:xfrm>
          <a:prstGeom prst="rect">
            <a:avLst/>
          </a:prstGeom>
          <a:noFill/>
          <a:ln>
            <a:noFill/>
          </a:ln>
        </p:spPr>
      </p:pic>
      <p:pic>
        <p:nvPicPr>
          <p:cNvPr id="130" name="Google Shape;130;p14"/>
          <p:cNvPicPr preferRelativeResize="0"/>
          <p:nvPr/>
        </p:nvPicPr>
        <p:blipFill rotWithShape="1">
          <a:blip r:embed="rId3">
            <a:alphaModFix amt="75000"/>
          </a:blip>
          <a:srcRect l="-6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58"/>
        <p:cNvGrpSpPr/>
        <p:nvPr/>
      </p:nvGrpSpPr>
      <p:grpSpPr>
        <a:xfrm>
          <a:off x="0" y="0"/>
          <a:ext cx="0" cy="0"/>
          <a:chOff x="0" y="0"/>
          <a:chExt cx="0" cy="0"/>
        </a:xfrm>
      </p:grpSpPr>
      <p:pic>
        <p:nvPicPr>
          <p:cNvPr id="159" name="Google Shape;159;p1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0" name="Google Shape;160;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2" name="Google Shape;162;p18"/>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18"/>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4" name="Google Shape;164;p18"/>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18"/>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6" name="Google Shape;166;p18"/>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18"/>
          <p:cNvPicPr preferRelativeResize="0"/>
          <p:nvPr/>
        </p:nvPicPr>
        <p:blipFill rotWithShape="1">
          <a:blip r:embed="rId3">
            <a:alphaModFix amt="75000"/>
          </a:blip>
          <a:srcRect l="16597" t="23395"/>
          <a:stretch/>
        </p:blipFill>
        <p:spPr>
          <a:xfrm rot="-5400000">
            <a:off x="-1349762" y="941737"/>
            <a:ext cx="5684874" cy="3233001"/>
          </a:xfrm>
          <a:prstGeom prst="rect">
            <a:avLst/>
          </a:prstGeom>
          <a:noFill/>
          <a:ln>
            <a:noFill/>
          </a:ln>
        </p:spPr>
      </p:pic>
      <p:pic>
        <p:nvPicPr>
          <p:cNvPr id="170" name="Google Shape;170;p18"/>
          <p:cNvPicPr preferRelativeResize="0"/>
          <p:nvPr/>
        </p:nvPicPr>
        <p:blipFill rotWithShape="1">
          <a:blip r:embed="rId3">
            <a:alphaModFix amt="75000"/>
          </a:blip>
          <a:srcRect l="23059" t="16268"/>
          <a:stretch/>
        </p:blipFill>
        <p:spPr>
          <a:xfrm rot="5400004">
            <a:off x="5600637" y="400113"/>
            <a:ext cx="4438774" cy="2990847"/>
          </a:xfrm>
          <a:prstGeom prst="rect">
            <a:avLst/>
          </a:prstGeom>
          <a:noFill/>
          <a:ln>
            <a:noFill/>
          </a:ln>
        </p:spPr>
      </p:pic>
      <p:sp>
        <p:nvSpPr>
          <p:cNvPr id="171" name="Google Shape;171;p1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8" r:id="rId6"/>
    <p:sldLayoutId id="2147483659" r:id="rId7"/>
    <p:sldLayoutId id="2147483660" r:id="rId8"/>
    <p:sldLayoutId id="2147483664"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71"/>
        <p:cNvGrpSpPr/>
        <p:nvPr/>
      </p:nvGrpSpPr>
      <p:grpSpPr>
        <a:xfrm>
          <a:off x="0" y="0"/>
          <a:ext cx="0" cy="0"/>
          <a:chOff x="0" y="0"/>
          <a:chExt cx="0" cy="0"/>
        </a:xfrm>
      </p:grpSpPr>
      <p:sp>
        <p:nvSpPr>
          <p:cNvPr id="272" name="Google Shape;272;p2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73" name="Google Shape;273;p2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a:off x="1727250" y="12281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txBox="1">
            <a:spLocks noGrp="1"/>
          </p:cNvSpPr>
          <p:nvPr>
            <p:ph type="ctrTitle"/>
          </p:nvPr>
        </p:nvSpPr>
        <p:spPr>
          <a:xfrm>
            <a:off x="1625850" y="1317528"/>
            <a:ext cx="5892300" cy="23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smtClean="0"/>
              <a:t>Solutions to the Human-Related Factors Affecting Queen’s Web-Based System</a:t>
            </a:r>
            <a:endParaRPr sz="3400" dirty="0">
              <a:solidFill>
                <a:srgbClr val="CC0000"/>
              </a:solidFill>
            </a:endParaRPr>
          </a:p>
        </p:txBody>
      </p:sp>
      <p:sp>
        <p:nvSpPr>
          <p:cNvPr id="283" name="Google Shape;283;p30"/>
          <p:cNvSpPr txBox="1">
            <a:spLocks noGrp="1"/>
          </p:cNvSpPr>
          <p:nvPr>
            <p:ph type="subTitle" idx="1"/>
          </p:nvPr>
        </p:nvSpPr>
        <p:spPr>
          <a:xfrm>
            <a:off x="1625850" y="3778500"/>
            <a:ext cx="5892300" cy="4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smtClean="0"/>
              <a:t> ALI </a:t>
            </a:r>
            <a:r>
              <a:rPr lang="en" b="1" dirty="0" smtClean="0"/>
              <a:t>AHMAD</a:t>
            </a:r>
          </a:p>
          <a:p>
            <a:r>
              <a:rPr lang="en-US" b="1" dirty="0"/>
              <a:t>Dr Samuel Danso</a:t>
            </a:r>
          </a:p>
        </p:txBody>
      </p:sp>
      <p:grpSp>
        <p:nvGrpSpPr>
          <p:cNvPr id="284" name="Google Shape;284;p30"/>
          <p:cNvGrpSpPr/>
          <p:nvPr/>
        </p:nvGrpSpPr>
        <p:grpSpPr>
          <a:xfrm>
            <a:off x="1006807" y="487596"/>
            <a:ext cx="288601" cy="1096693"/>
            <a:chOff x="1006700" y="2603975"/>
            <a:chExt cx="55450" cy="210700"/>
          </a:xfrm>
        </p:grpSpPr>
        <p:sp>
          <p:nvSpPr>
            <p:cNvPr id="285" name="Google Shape;285;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0"/>
          <p:cNvGrpSpPr/>
          <p:nvPr/>
        </p:nvGrpSpPr>
        <p:grpSpPr>
          <a:xfrm rot="5400000">
            <a:off x="7769557" y="3906771"/>
            <a:ext cx="288601" cy="1096693"/>
            <a:chOff x="1006700" y="2603975"/>
            <a:chExt cx="55450" cy="210700"/>
          </a:xfrm>
        </p:grpSpPr>
        <p:sp>
          <p:nvSpPr>
            <p:cNvPr id="292" name="Google Shape;292;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30"/>
          <p:cNvGrpSpPr/>
          <p:nvPr/>
        </p:nvGrpSpPr>
        <p:grpSpPr>
          <a:xfrm>
            <a:off x="551124" y="3629702"/>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0"/>
          <p:cNvGrpSpPr/>
          <p:nvPr/>
        </p:nvGrpSpPr>
        <p:grpSpPr>
          <a:xfrm>
            <a:off x="322602" y="2902809"/>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0"/>
          <p:cNvGrpSpPr/>
          <p:nvPr/>
        </p:nvGrpSpPr>
        <p:grpSpPr>
          <a:xfrm>
            <a:off x="7466251" y="219713"/>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0"/>
          <p:cNvGrpSpPr/>
          <p:nvPr/>
        </p:nvGrpSpPr>
        <p:grpSpPr>
          <a:xfrm>
            <a:off x="8131283" y="1065715"/>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0"/>
          <p:cNvGrpSpPr/>
          <p:nvPr/>
        </p:nvGrpSpPr>
        <p:grpSpPr>
          <a:xfrm>
            <a:off x="6901231" y="620669"/>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7"/>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Benefits of Patient Education</a:t>
            </a:r>
            <a:endParaRPr dirty="0"/>
          </a:p>
        </p:txBody>
      </p:sp>
      <p:cxnSp>
        <p:nvCxnSpPr>
          <p:cNvPr id="570" name="Google Shape;570;p37"/>
          <p:cNvCxnSpPr/>
          <p:nvPr/>
        </p:nvCxnSpPr>
        <p:spPr>
          <a:xfrm>
            <a:off x="4742556" y="3537751"/>
            <a:ext cx="373200" cy="0"/>
          </a:xfrm>
          <a:prstGeom prst="straightConnector1">
            <a:avLst/>
          </a:prstGeom>
          <a:noFill/>
          <a:ln w="9525" cap="flat" cmpd="sng">
            <a:solidFill>
              <a:schemeClr val="lt1"/>
            </a:solidFill>
            <a:prstDash val="solid"/>
            <a:round/>
            <a:headEnd type="none" w="med" len="med"/>
            <a:tailEnd type="stealth" w="med" len="med"/>
          </a:ln>
        </p:spPr>
      </p:cxnSp>
      <p:cxnSp>
        <p:nvCxnSpPr>
          <p:cNvPr id="571" name="Google Shape;571;p37"/>
          <p:cNvCxnSpPr/>
          <p:nvPr/>
        </p:nvCxnSpPr>
        <p:spPr>
          <a:xfrm>
            <a:off x="6496993" y="3537751"/>
            <a:ext cx="373200" cy="0"/>
          </a:xfrm>
          <a:prstGeom prst="straightConnector1">
            <a:avLst/>
          </a:prstGeom>
          <a:noFill/>
          <a:ln w="9525" cap="flat" cmpd="sng">
            <a:solidFill>
              <a:schemeClr val="lt1"/>
            </a:solidFill>
            <a:prstDash val="solid"/>
            <a:round/>
            <a:headEnd type="none" w="med" len="med"/>
            <a:tailEnd type="stealth" w="med" len="med"/>
          </a:ln>
        </p:spPr>
      </p:cxnSp>
      <p:sp>
        <p:nvSpPr>
          <p:cNvPr id="572" name="Google Shape;572;p37"/>
          <p:cNvSpPr txBox="1"/>
          <p:nvPr/>
        </p:nvSpPr>
        <p:spPr>
          <a:xfrm>
            <a:off x="713450" y="1385450"/>
            <a:ext cx="2104200" cy="763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100"/>
              <a:buFont typeface="Arial"/>
              <a:buNone/>
            </a:pPr>
            <a:r>
              <a:rPr lang="en" sz="2000" dirty="0" smtClean="0">
                <a:solidFill>
                  <a:schemeClr val="accent1"/>
                </a:solidFill>
                <a:latin typeface="Audiowide"/>
                <a:ea typeface="Audiowide"/>
                <a:cs typeface="Audiowide"/>
                <a:sym typeface="Audiowide"/>
              </a:rPr>
              <a:t>Patient education</a:t>
            </a:r>
            <a:endParaRPr sz="2000" dirty="0">
              <a:solidFill>
                <a:schemeClr val="accent1"/>
              </a:solidFill>
              <a:latin typeface="Audiowide"/>
              <a:ea typeface="Audiowide"/>
              <a:cs typeface="Audiowide"/>
              <a:sym typeface="Audiowide"/>
            </a:endParaRPr>
          </a:p>
        </p:txBody>
      </p:sp>
      <p:sp>
        <p:nvSpPr>
          <p:cNvPr id="573" name="Google Shape;573;p37"/>
          <p:cNvSpPr txBox="1"/>
          <p:nvPr/>
        </p:nvSpPr>
        <p:spPr>
          <a:xfrm>
            <a:off x="713225" y="2181676"/>
            <a:ext cx="2104200" cy="1827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solidFill>
                  <a:schemeClr val="lt1"/>
                </a:solidFill>
                <a:latin typeface="Karla"/>
                <a:ea typeface="Karla"/>
                <a:cs typeface="Karla"/>
                <a:sym typeface="Karla"/>
              </a:rPr>
              <a:t>Enhance patient knowledge of the system and its security capabilities to improve adoption</a:t>
            </a:r>
            <a:endParaRPr dirty="0">
              <a:solidFill>
                <a:schemeClr val="lt1"/>
              </a:solidFill>
              <a:latin typeface="Karla"/>
              <a:ea typeface="Karla"/>
              <a:cs typeface="Karla"/>
              <a:sym typeface="Karla"/>
            </a:endParaRPr>
          </a:p>
        </p:txBody>
      </p:sp>
      <p:sp>
        <p:nvSpPr>
          <p:cNvPr id="574" name="Google Shape;574;p37"/>
          <p:cNvSpPr/>
          <p:nvPr/>
        </p:nvSpPr>
        <p:spPr>
          <a:xfrm rot="-5400000">
            <a:off x="1714580" y="2683830"/>
            <a:ext cx="2487451" cy="240"/>
          </a:xfrm>
          <a:custGeom>
            <a:avLst/>
            <a:gdLst/>
            <a:ahLst/>
            <a:cxnLst/>
            <a:rect l="l" t="t" r="r" b="b"/>
            <a:pathLst>
              <a:path w="5962" h="1" fill="none" extrusionOk="0">
                <a:moveTo>
                  <a:pt x="0" y="1"/>
                </a:moveTo>
                <a:lnTo>
                  <a:pt x="5962"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txBox="1"/>
          <p:nvPr/>
        </p:nvSpPr>
        <p:spPr>
          <a:xfrm>
            <a:off x="3098950" y="1977975"/>
            <a:ext cx="1539900" cy="32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1200" dirty="0" smtClean="0">
                <a:solidFill>
                  <a:schemeClr val="accent1"/>
                </a:solidFill>
                <a:latin typeface="Audiowide"/>
                <a:ea typeface="Audiowide"/>
                <a:cs typeface="Audiowide"/>
                <a:sym typeface="Audiowide"/>
              </a:rPr>
              <a:t>Improved capacity to use system</a:t>
            </a:r>
            <a:endParaRPr sz="1200" dirty="0">
              <a:solidFill>
                <a:schemeClr val="accent1"/>
              </a:solidFill>
              <a:latin typeface="Audiowide"/>
              <a:ea typeface="Audiowide"/>
              <a:cs typeface="Audiowide"/>
              <a:sym typeface="Audiowide"/>
            </a:endParaRPr>
          </a:p>
        </p:txBody>
      </p:sp>
      <p:sp>
        <p:nvSpPr>
          <p:cNvPr id="576" name="Google Shape;576;p37"/>
          <p:cNvSpPr txBox="1"/>
          <p:nvPr/>
        </p:nvSpPr>
        <p:spPr>
          <a:xfrm>
            <a:off x="3098950" y="2157350"/>
            <a:ext cx="1539900" cy="7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smtClean="0">
                <a:solidFill>
                  <a:schemeClr val="lt1"/>
                </a:solidFill>
                <a:latin typeface="Karla"/>
                <a:ea typeface="Karla"/>
                <a:cs typeface="Karla"/>
                <a:sym typeface="Karla"/>
              </a:rPr>
              <a:t>A</a:t>
            </a:r>
            <a:r>
              <a:rPr lang="en" sz="1200" dirty="0" smtClean="0">
                <a:solidFill>
                  <a:schemeClr val="lt1"/>
                </a:solidFill>
                <a:latin typeface="Karla"/>
                <a:ea typeface="Karla"/>
                <a:cs typeface="Karla"/>
                <a:sym typeface="Karla"/>
              </a:rPr>
              <a:t>ddresses patient concerns and achieves patient-centered care</a:t>
            </a:r>
            <a:endParaRPr sz="1200" dirty="0">
              <a:solidFill>
                <a:schemeClr val="lt1"/>
              </a:solidFill>
              <a:latin typeface="Karla"/>
              <a:ea typeface="Karla"/>
              <a:cs typeface="Karla"/>
              <a:sym typeface="Karla"/>
            </a:endParaRPr>
          </a:p>
        </p:txBody>
      </p:sp>
      <p:sp>
        <p:nvSpPr>
          <p:cNvPr id="577" name="Google Shape;577;p37"/>
          <p:cNvSpPr txBox="1"/>
          <p:nvPr/>
        </p:nvSpPr>
        <p:spPr>
          <a:xfrm>
            <a:off x="4994866" y="1977975"/>
            <a:ext cx="1539900" cy="32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1200" dirty="0" smtClean="0">
                <a:solidFill>
                  <a:schemeClr val="accent1"/>
                </a:solidFill>
                <a:latin typeface="Audiowide"/>
                <a:ea typeface="Audiowide"/>
                <a:cs typeface="Audiowide"/>
                <a:sym typeface="Audiowide"/>
              </a:rPr>
              <a:t>Better knowledge of health issues</a:t>
            </a:r>
            <a:endParaRPr sz="1200" dirty="0">
              <a:solidFill>
                <a:schemeClr val="accent1"/>
              </a:solidFill>
              <a:latin typeface="Audiowide"/>
              <a:ea typeface="Audiowide"/>
              <a:cs typeface="Audiowide"/>
              <a:sym typeface="Audiowide"/>
            </a:endParaRPr>
          </a:p>
        </p:txBody>
      </p:sp>
      <p:sp>
        <p:nvSpPr>
          <p:cNvPr id="578" name="Google Shape;578;p37"/>
          <p:cNvSpPr txBox="1"/>
          <p:nvPr/>
        </p:nvSpPr>
        <p:spPr>
          <a:xfrm>
            <a:off x="4994868" y="2157350"/>
            <a:ext cx="1539900" cy="7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smtClean="0">
                <a:solidFill>
                  <a:schemeClr val="lt1"/>
                </a:solidFill>
                <a:latin typeface="Karla"/>
                <a:ea typeface="Karla"/>
                <a:cs typeface="Karla"/>
                <a:sym typeface="Karla"/>
              </a:rPr>
              <a:t>Improves health capacity to support engagement</a:t>
            </a:r>
            <a:endParaRPr sz="1200" dirty="0">
              <a:solidFill>
                <a:schemeClr val="lt1"/>
              </a:solidFill>
              <a:latin typeface="Karla"/>
              <a:ea typeface="Karla"/>
              <a:cs typeface="Karla"/>
              <a:sym typeface="Karla"/>
            </a:endParaRPr>
          </a:p>
        </p:txBody>
      </p:sp>
      <p:sp>
        <p:nvSpPr>
          <p:cNvPr id="579" name="Google Shape;579;p37"/>
          <p:cNvSpPr txBox="1"/>
          <p:nvPr/>
        </p:nvSpPr>
        <p:spPr>
          <a:xfrm>
            <a:off x="6890795" y="1977975"/>
            <a:ext cx="1539900" cy="32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US" sz="1200" dirty="0" smtClean="0">
                <a:solidFill>
                  <a:schemeClr val="accent1"/>
                </a:solidFill>
                <a:latin typeface="Audiowide"/>
                <a:ea typeface="Audiowide"/>
                <a:cs typeface="Audiowide"/>
                <a:sym typeface="Audiowide"/>
              </a:rPr>
              <a:t>Increased patient access</a:t>
            </a:r>
            <a:endParaRPr sz="1200" dirty="0">
              <a:solidFill>
                <a:schemeClr val="accent1"/>
              </a:solidFill>
              <a:latin typeface="Audiowide"/>
              <a:ea typeface="Audiowide"/>
              <a:cs typeface="Audiowide"/>
              <a:sym typeface="Audiowide"/>
            </a:endParaRPr>
          </a:p>
        </p:txBody>
      </p:sp>
      <p:sp>
        <p:nvSpPr>
          <p:cNvPr id="580" name="Google Shape;580;p37"/>
          <p:cNvSpPr txBox="1"/>
          <p:nvPr/>
        </p:nvSpPr>
        <p:spPr>
          <a:xfrm>
            <a:off x="6890798" y="2157350"/>
            <a:ext cx="1539900" cy="7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smtClean="0">
                <a:solidFill>
                  <a:schemeClr val="lt1"/>
                </a:solidFill>
                <a:latin typeface="Karla"/>
                <a:ea typeface="Karla"/>
                <a:cs typeface="Karla"/>
                <a:sym typeface="Karla"/>
              </a:rPr>
              <a:t>R</a:t>
            </a:r>
            <a:r>
              <a:rPr lang="en" sz="1200" dirty="0" smtClean="0">
                <a:solidFill>
                  <a:schemeClr val="lt1"/>
                </a:solidFill>
                <a:latin typeface="Karla"/>
                <a:ea typeface="Karla"/>
                <a:cs typeface="Karla"/>
                <a:sym typeface="Karla"/>
              </a:rPr>
              <a:t>esponds to patients’ privacy concerns to enhance usage</a:t>
            </a:r>
            <a:endParaRPr sz="1200" dirty="0">
              <a:solidFill>
                <a:schemeClr val="lt1"/>
              </a:solidFill>
              <a:latin typeface="Karla"/>
              <a:ea typeface="Karla"/>
              <a:cs typeface="Karla"/>
              <a:sym typeface="Karla"/>
            </a:endParaRPr>
          </a:p>
        </p:txBody>
      </p:sp>
      <p:sp>
        <p:nvSpPr>
          <p:cNvPr id="581" name="Google Shape;581;p37"/>
          <p:cNvSpPr/>
          <p:nvPr/>
        </p:nvSpPr>
        <p:spPr>
          <a:xfrm>
            <a:off x="3625426" y="1196174"/>
            <a:ext cx="488100" cy="488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500" dirty="0">
                <a:solidFill>
                  <a:schemeClr val="lt1"/>
                </a:solidFill>
                <a:latin typeface="Audiowide"/>
                <a:ea typeface="Audiowide"/>
                <a:cs typeface="Audiowide"/>
                <a:sym typeface="Audiowide"/>
              </a:rPr>
              <a:t>1</a:t>
            </a:r>
            <a:endParaRPr sz="1500" dirty="0">
              <a:solidFill>
                <a:schemeClr val="lt1"/>
              </a:solidFill>
              <a:latin typeface="Audiowide"/>
              <a:ea typeface="Audiowide"/>
              <a:cs typeface="Audiowide"/>
              <a:sym typeface="Audiowide"/>
            </a:endParaRPr>
          </a:p>
        </p:txBody>
      </p:sp>
      <p:sp>
        <p:nvSpPr>
          <p:cNvPr id="582" name="Google Shape;582;p37"/>
          <p:cNvSpPr/>
          <p:nvPr/>
        </p:nvSpPr>
        <p:spPr>
          <a:xfrm>
            <a:off x="5520766" y="1186536"/>
            <a:ext cx="488100" cy="488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500">
                <a:solidFill>
                  <a:schemeClr val="lt1"/>
                </a:solidFill>
                <a:latin typeface="Audiowide"/>
                <a:ea typeface="Audiowide"/>
                <a:cs typeface="Audiowide"/>
                <a:sym typeface="Audiowide"/>
              </a:rPr>
              <a:t>2</a:t>
            </a:r>
            <a:endParaRPr sz="1500">
              <a:solidFill>
                <a:schemeClr val="lt1"/>
              </a:solidFill>
              <a:latin typeface="Audiowide"/>
              <a:ea typeface="Audiowide"/>
              <a:cs typeface="Audiowide"/>
              <a:sym typeface="Audiowide"/>
            </a:endParaRPr>
          </a:p>
        </p:txBody>
      </p:sp>
      <p:sp>
        <p:nvSpPr>
          <p:cNvPr id="583" name="Google Shape;583;p37"/>
          <p:cNvSpPr/>
          <p:nvPr/>
        </p:nvSpPr>
        <p:spPr>
          <a:xfrm>
            <a:off x="7360494" y="1196174"/>
            <a:ext cx="488100" cy="488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500" dirty="0">
                <a:solidFill>
                  <a:schemeClr val="lt1"/>
                </a:solidFill>
                <a:latin typeface="Audiowide"/>
                <a:ea typeface="Audiowide"/>
                <a:cs typeface="Audiowide"/>
                <a:sym typeface="Audiowide"/>
              </a:rPr>
              <a:t>3</a:t>
            </a:r>
            <a:endParaRPr sz="1500" dirty="0">
              <a:solidFill>
                <a:schemeClr val="lt1"/>
              </a:solidFill>
              <a:latin typeface="Audiowide"/>
              <a:ea typeface="Audiowide"/>
              <a:cs typeface="Audiowide"/>
              <a:sym typeface="Audiowide"/>
            </a:endParaRPr>
          </a:p>
        </p:txBody>
      </p:sp>
      <p:sp>
        <p:nvSpPr>
          <p:cNvPr id="584" name="Google Shape;584;p37"/>
          <p:cNvSpPr/>
          <p:nvPr/>
        </p:nvSpPr>
        <p:spPr>
          <a:xfrm rot="10800000" flipH="1">
            <a:off x="3444500" y="4125225"/>
            <a:ext cx="4703750" cy="67825"/>
          </a:xfrm>
          <a:custGeom>
            <a:avLst/>
            <a:gdLst/>
            <a:ahLst/>
            <a:cxnLst/>
            <a:rect l="l" t="t" r="r" b="b"/>
            <a:pathLst>
              <a:path w="5962" h="1" fill="none" extrusionOk="0">
                <a:moveTo>
                  <a:pt x="0" y="1"/>
                </a:moveTo>
                <a:lnTo>
                  <a:pt x="5962"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txBox="1"/>
          <p:nvPr/>
        </p:nvSpPr>
        <p:spPr>
          <a:xfrm>
            <a:off x="5040325" y="4264500"/>
            <a:ext cx="1522800" cy="32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2000" dirty="0" smtClean="0">
                <a:solidFill>
                  <a:schemeClr val="accent1"/>
                </a:solidFill>
                <a:latin typeface="Audiowide"/>
                <a:ea typeface="Audiowide"/>
                <a:cs typeface="Audiowide"/>
                <a:sym typeface="Audiowide"/>
              </a:rPr>
              <a:t>Benefits</a:t>
            </a:r>
            <a:endParaRPr sz="2000" dirty="0">
              <a:solidFill>
                <a:schemeClr val="accent1"/>
              </a:solidFill>
              <a:latin typeface="Audiowide"/>
              <a:ea typeface="Audiowide"/>
              <a:cs typeface="Audiowide"/>
              <a:sym typeface="Audiowide"/>
            </a:endParaRPr>
          </a:p>
        </p:txBody>
      </p:sp>
      <p:grpSp>
        <p:nvGrpSpPr>
          <p:cNvPr id="586" name="Google Shape;586;p37"/>
          <p:cNvGrpSpPr/>
          <p:nvPr/>
        </p:nvGrpSpPr>
        <p:grpSpPr>
          <a:xfrm rot="10800000">
            <a:off x="8625657" y="428621"/>
            <a:ext cx="288601" cy="1096693"/>
            <a:chOff x="1006700" y="2603975"/>
            <a:chExt cx="55450" cy="210700"/>
          </a:xfrm>
        </p:grpSpPr>
        <p:sp>
          <p:nvSpPr>
            <p:cNvPr id="587" name="Google Shape;587;p3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37"/>
          <p:cNvGrpSpPr/>
          <p:nvPr/>
        </p:nvGrpSpPr>
        <p:grpSpPr>
          <a:xfrm>
            <a:off x="770382" y="4217784"/>
            <a:ext cx="820307" cy="763275"/>
            <a:chOff x="827350" y="3629733"/>
            <a:chExt cx="1431600" cy="1332067"/>
          </a:xfrm>
        </p:grpSpPr>
        <p:sp>
          <p:nvSpPr>
            <p:cNvPr id="594" name="Google Shape;594;p3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37"/>
          <p:cNvGrpSpPr/>
          <p:nvPr/>
        </p:nvGrpSpPr>
        <p:grpSpPr>
          <a:xfrm>
            <a:off x="128919" y="3624036"/>
            <a:ext cx="688313" cy="640458"/>
            <a:chOff x="827350" y="3629733"/>
            <a:chExt cx="1431600" cy="1332067"/>
          </a:xfrm>
        </p:grpSpPr>
        <p:sp>
          <p:nvSpPr>
            <p:cNvPr id="598" name="Google Shape;598;p3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37"/>
          <p:cNvGrpSpPr/>
          <p:nvPr/>
        </p:nvGrpSpPr>
        <p:grpSpPr>
          <a:xfrm>
            <a:off x="5553853" y="3344260"/>
            <a:ext cx="421927" cy="419371"/>
            <a:chOff x="-6689825" y="3992050"/>
            <a:chExt cx="293025" cy="291250"/>
          </a:xfrm>
        </p:grpSpPr>
        <p:sp>
          <p:nvSpPr>
            <p:cNvPr id="602" name="Google Shape;602;p37"/>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37"/>
          <p:cNvGrpSpPr/>
          <p:nvPr/>
        </p:nvGrpSpPr>
        <p:grpSpPr>
          <a:xfrm>
            <a:off x="3708963" y="3350655"/>
            <a:ext cx="319874" cy="419382"/>
            <a:chOff x="-4082800" y="3612425"/>
            <a:chExt cx="222150" cy="291825"/>
          </a:xfrm>
        </p:grpSpPr>
        <p:sp>
          <p:nvSpPr>
            <p:cNvPr id="615" name="Google Shape;615;p37"/>
            <p:cNvSpPr/>
            <p:nvPr/>
          </p:nvSpPr>
          <p:spPr>
            <a:xfrm>
              <a:off x="-4027650" y="3663625"/>
              <a:ext cx="112650" cy="119725"/>
            </a:xfrm>
            <a:custGeom>
              <a:avLst/>
              <a:gdLst/>
              <a:ahLst/>
              <a:cxnLst/>
              <a:rect l="l" t="t" r="r" b="b"/>
              <a:pathLst>
                <a:path w="4506" h="4789" extrusionOk="0">
                  <a:moveTo>
                    <a:pt x="2237" y="1355"/>
                  </a:moveTo>
                  <a:cubicBezTo>
                    <a:pt x="2773" y="1355"/>
                    <a:pt x="3245" y="1827"/>
                    <a:pt x="3245" y="2395"/>
                  </a:cubicBezTo>
                  <a:cubicBezTo>
                    <a:pt x="3308" y="2930"/>
                    <a:pt x="2836" y="3434"/>
                    <a:pt x="2237" y="3434"/>
                  </a:cubicBezTo>
                  <a:cubicBezTo>
                    <a:pt x="1670" y="3434"/>
                    <a:pt x="1197" y="2962"/>
                    <a:pt x="1197" y="2395"/>
                  </a:cubicBezTo>
                  <a:cubicBezTo>
                    <a:pt x="1197" y="1859"/>
                    <a:pt x="1670" y="1355"/>
                    <a:pt x="2237" y="1355"/>
                  </a:cubicBezTo>
                  <a:close/>
                  <a:moveTo>
                    <a:pt x="1922" y="0"/>
                  </a:moveTo>
                  <a:lnTo>
                    <a:pt x="1922" y="473"/>
                  </a:lnTo>
                  <a:cubicBezTo>
                    <a:pt x="1922" y="630"/>
                    <a:pt x="1827" y="725"/>
                    <a:pt x="1670" y="788"/>
                  </a:cubicBezTo>
                  <a:cubicBezTo>
                    <a:pt x="1481" y="851"/>
                    <a:pt x="1292" y="945"/>
                    <a:pt x="1134" y="1103"/>
                  </a:cubicBezTo>
                  <a:cubicBezTo>
                    <a:pt x="1055" y="1143"/>
                    <a:pt x="962" y="1183"/>
                    <a:pt x="873" y="1183"/>
                  </a:cubicBezTo>
                  <a:cubicBezTo>
                    <a:pt x="822" y="1183"/>
                    <a:pt x="771" y="1169"/>
                    <a:pt x="725" y="1134"/>
                  </a:cubicBezTo>
                  <a:lnTo>
                    <a:pt x="347" y="914"/>
                  </a:lnTo>
                  <a:lnTo>
                    <a:pt x="0" y="1481"/>
                  </a:lnTo>
                  <a:lnTo>
                    <a:pt x="378" y="1733"/>
                  </a:lnTo>
                  <a:cubicBezTo>
                    <a:pt x="504" y="1796"/>
                    <a:pt x="599" y="1922"/>
                    <a:pt x="536" y="2079"/>
                  </a:cubicBezTo>
                  <a:cubicBezTo>
                    <a:pt x="504" y="2332"/>
                    <a:pt x="504" y="2489"/>
                    <a:pt x="536" y="2710"/>
                  </a:cubicBezTo>
                  <a:cubicBezTo>
                    <a:pt x="599" y="2867"/>
                    <a:pt x="504" y="2993"/>
                    <a:pt x="378" y="3056"/>
                  </a:cubicBezTo>
                  <a:lnTo>
                    <a:pt x="0" y="3308"/>
                  </a:lnTo>
                  <a:lnTo>
                    <a:pt x="347" y="3907"/>
                  </a:lnTo>
                  <a:lnTo>
                    <a:pt x="725" y="3655"/>
                  </a:lnTo>
                  <a:cubicBezTo>
                    <a:pt x="773" y="3631"/>
                    <a:pt x="826" y="3620"/>
                    <a:pt x="879" y="3620"/>
                  </a:cubicBezTo>
                  <a:cubicBezTo>
                    <a:pt x="967" y="3620"/>
                    <a:pt x="1056" y="3647"/>
                    <a:pt x="1134" y="3686"/>
                  </a:cubicBezTo>
                  <a:cubicBezTo>
                    <a:pt x="1292" y="3812"/>
                    <a:pt x="1481" y="3938"/>
                    <a:pt x="1670" y="4001"/>
                  </a:cubicBezTo>
                  <a:cubicBezTo>
                    <a:pt x="1796" y="4064"/>
                    <a:pt x="1922" y="4222"/>
                    <a:pt x="1922" y="4316"/>
                  </a:cubicBezTo>
                  <a:lnTo>
                    <a:pt x="1922" y="4789"/>
                  </a:lnTo>
                  <a:lnTo>
                    <a:pt x="2584" y="4789"/>
                  </a:lnTo>
                  <a:lnTo>
                    <a:pt x="2584" y="4316"/>
                  </a:lnTo>
                  <a:cubicBezTo>
                    <a:pt x="2584" y="4159"/>
                    <a:pt x="2678" y="4064"/>
                    <a:pt x="2836" y="4001"/>
                  </a:cubicBezTo>
                  <a:cubicBezTo>
                    <a:pt x="3025" y="3938"/>
                    <a:pt x="3182" y="3844"/>
                    <a:pt x="3371" y="3686"/>
                  </a:cubicBezTo>
                  <a:cubicBezTo>
                    <a:pt x="3449" y="3647"/>
                    <a:pt x="3539" y="3620"/>
                    <a:pt x="3626" y="3620"/>
                  </a:cubicBezTo>
                  <a:cubicBezTo>
                    <a:pt x="3680" y="3620"/>
                    <a:pt x="3733" y="3631"/>
                    <a:pt x="3781" y="3655"/>
                  </a:cubicBezTo>
                  <a:lnTo>
                    <a:pt x="4159" y="3907"/>
                  </a:lnTo>
                  <a:lnTo>
                    <a:pt x="4505" y="3308"/>
                  </a:lnTo>
                  <a:lnTo>
                    <a:pt x="4127" y="3056"/>
                  </a:lnTo>
                  <a:cubicBezTo>
                    <a:pt x="4001" y="2993"/>
                    <a:pt x="3938" y="2867"/>
                    <a:pt x="3970" y="2710"/>
                  </a:cubicBezTo>
                  <a:cubicBezTo>
                    <a:pt x="4001" y="2489"/>
                    <a:pt x="4001" y="2332"/>
                    <a:pt x="3970" y="2079"/>
                  </a:cubicBezTo>
                  <a:cubicBezTo>
                    <a:pt x="3938" y="1922"/>
                    <a:pt x="4001" y="1796"/>
                    <a:pt x="4127" y="1733"/>
                  </a:cubicBezTo>
                  <a:lnTo>
                    <a:pt x="4505" y="1481"/>
                  </a:lnTo>
                  <a:lnTo>
                    <a:pt x="4159" y="914"/>
                  </a:lnTo>
                  <a:lnTo>
                    <a:pt x="3781" y="1134"/>
                  </a:lnTo>
                  <a:cubicBezTo>
                    <a:pt x="3734" y="1169"/>
                    <a:pt x="3684" y="1183"/>
                    <a:pt x="3632" y="1183"/>
                  </a:cubicBezTo>
                  <a:cubicBezTo>
                    <a:pt x="3543" y="1183"/>
                    <a:pt x="3451" y="1143"/>
                    <a:pt x="3371" y="1103"/>
                  </a:cubicBezTo>
                  <a:cubicBezTo>
                    <a:pt x="3214" y="977"/>
                    <a:pt x="3025" y="851"/>
                    <a:pt x="2836" y="788"/>
                  </a:cubicBezTo>
                  <a:cubicBezTo>
                    <a:pt x="2710" y="725"/>
                    <a:pt x="2584" y="567"/>
                    <a:pt x="2584" y="473"/>
                  </a:cubicBezTo>
                  <a:lnTo>
                    <a:pt x="25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4082800" y="3612425"/>
              <a:ext cx="222150" cy="291825"/>
            </a:xfrm>
            <a:custGeom>
              <a:avLst/>
              <a:gdLst/>
              <a:ahLst/>
              <a:cxnLst/>
              <a:rect l="l" t="t" r="r" b="b"/>
              <a:pathLst>
                <a:path w="8886" h="11673" extrusionOk="0">
                  <a:moveTo>
                    <a:pt x="5168" y="1324"/>
                  </a:moveTo>
                  <a:cubicBezTo>
                    <a:pt x="5357" y="1324"/>
                    <a:pt x="5514" y="1481"/>
                    <a:pt x="5514" y="1702"/>
                  </a:cubicBezTo>
                  <a:lnTo>
                    <a:pt x="5514" y="2269"/>
                  </a:lnTo>
                  <a:cubicBezTo>
                    <a:pt x="5609" y="2332"/>
                    <a:pt x="5735" y="2395"/>
                    <a:pt x="5829" y="2489"/>
                  </a:cubicBezTo>
                  <a:lnTo>
                    <a:pt x="6333" y="2206"/>
                  </a:lnTo>
                  <a:cubicBezTo>
                    <a:pt x="6396" y="2174"/>
                    <a:pt x="6491" y="2174"/>
                    <a:pt x="6617" y="2174"/>
                  </a:cubicBezTo>
                  <a:cubicBezTo>
                    <a:pt x="6680" y="2206"/>
                    <a:pt x="6774" y="2237"/>
                    <a:pt x="6806" y="2300"/>
                  </a:cubicBezTo>
                  <a:lnTo>
                    <a:pt x="7467" y="3497"/>
                  </a:lnTo>
                  <a:cubicBezTo>
                    <a:pt x="7562" y="3655"/>
                    <a:pt x="7530" y="3844"/>
                    <a:pt x="7341" y="3970"/>
                  </a:cubicBezTo>
                  <a:lnTo>
                    <a:pt x="6837" y="4254"/>
                  </a:lnTo>
                  <a:cubicBezTo>
                    <a:pt x="6869" y="4380"/>
                    <a:pt x="6869" y="4474"/>
                    <a:pt x="6837" y="4632"/>
                  </a:cubicBezTo>
                  <a:lnTo>
                    <a:pt x="7341" y="4915"/>
                  </a:lnTo>
                  <a:cubicBezTo>
                    <a:pt x="7499" y="4978"/>
                    <a:pt x="7593" y="5230"/>
                    <a:pt x="7467" y="5388"/>
                  </a:cubicBezTo>
                  <a:lnTo>
                    <a:pt x="6806" y="6553"/>
                  </a:lnTo>
                  <a:cubicBezTo>
                    <a:pt x="6774" y="6648"/>
                    <a:pt x="6680" y="6679"/>
                    <a:pt x="6617" y="6711"/>
                  </a:cubicBezTo>
                  <a:cubicBezTo>
                    <a:pt x="6588" y="6730"/>
                    <a:pt x="6555" y="6738"/>
                    <a:pt x="6523" y="6738"/>
                  </a:cubicBezTo>
                  <a:cubicBezTo>
                    <a:pt x="6450" y="6738"/>
                    <a:pt x="6377" y="6701"/>
                    <a:pt x="6333" y="6679"/>
                  </a:cubicBezTo>
                  <a:lnTo>
                    <a:pt x="5829" y="6396"/>
                  </a:lnTo>
                  <a:cubicBezTo>
                    <a:pt x="5703" y="6490"/>
                    <a:pt x="5609" y="6522"/>
                    <a:pt x="5514" y="6616"/>
                  </a:cubicBezTo>
                  <a:lnTo>
                    <a:pt x="5514" y="7183"/>
                  </a:lnTo>
                  <a:cubicBezTo>
                    <a:pt x="5514" y="7404"/>
                    <a:pt x="5357" y="7562"/>
                    <a:pt x="5168" y="7562"/>
                  </a:cubicBezTo>
                  <a:lnTo>
                    <a:pt x="3781" y="7562"/>
                  </a:lnTo>
                  <a:cubicBezTo>
                    <a:pt x="3592" y="7562"/>
                    <a:pt x="3435" y="7404"/>
                    <a:pt x="3435" y="7183"/>
                  </a:cubicBezTo>
                  <a:lnTo>
                    <a:pt x="3435" y="6616"/>
                  </a:lnTo>
                  <a:cubicBezTo>
                    <a:pt x="3309" y="6553"/>
                    <a:pt x="3183" y="6490"/>
                    <a:pt x="3120" y="6396"/>
                  </a:cubicBezTo>
                  <a:lnTo>
                    <a:pt x="2584" y="6679"/>
                  </a:lnTo>
                  <a:cubicBezTo>
                    <a:pt x="2521" y="6711"/>
                    <a:pt x="2427" y="6711"/>
                    <a:pt x="2332" y="6711"/>
                  </a:cubicBezTo>
                  <a:cubicBezTo>
                    <a:pt x="2238" y="6679"/>
                    <a:pt x="2175" y="6648"/>
                    <a:pt x="2112" y="6553"/>
                  </a:cubicBezTo>
                  <a:lnTo>
                    <a:pt x="1450" y="5388"/>
                  </a:lnTo>
                  <a:cubicBezTo>
                    <a:pt x="1387" y="5230"/>
                    <a:pt x="1419" y="5041"/>
                    <a:pt x="1576" y="4915"/>
                  </a:cubicBezTo>
                  <a:lnTo>
                    <a:pt x="2080" y="4632"/>
                  </a:lnTo>
                  <a:lnTo>
                    <a:pt x="2080" y="4443"/>
                  </a:lnTo>
                  <a:lnTo>
                    <a:pt x="2080" y="4254"/>
                  </a:lnTo>
                  <a:lnTo>
                    <a:pt x="1576" y="3970"/>
                  </a:lnTo>
                  <a:cubicBezTo>
                    <a:pt x="1419" y="3907"/>
                    <a:pt x="1324" y="3655"/>
                    <a:pt x="1450" y="3497"/>
                  </a:cubicBezTo>
                  <a:lnTo>
                    <a:pt x="2112" y="2332"/>
                  </a:lnTo>
                  <a:cubicBezTo>
                    <a:pt x="2175" y="2237"/>
                    <a:pt x="2238" y="2206"/>
                    <a:pt x="2332" y="2174"/>
                  </a:cubicBezTo>
                  <a:cubicBezTo>
                    <a:pt x="2352" y="2155"/>
                    <a:pt x="2377" y="2147"/>
                    <a:pt x="2405" y="2147"/>
                  </a:cubicBezTo>
                  <a:cubicBezTo>
                    <a:pt x="2467" y="2147"/>
                    <a:pt x="2541" y="2184"/>
                    <a:pt x="2584" y="2206"/>
                  </a:cubicBezTo>
                  <a:lnTo>
                    <a:pt x="3120" y="2489"/>
                  </a:lnTo>
                  <a:cubicBezTo>
                    <a:pt x="3214" y="2395"/>
                    <a:pt x="3309" y="2363"/>
                    <a:pt x="3435" y="2269"/>
                  </a:cubicBezTo>
                  <a:lnTo>
                    <a:pt x="3435" y="1702"/>
                  </a:lnTo>
                  <a:cubicBezTo>
                    <a:pt x="3435" y="1481"/>
                    <a:pt x="3592" y="1324"/>
                    <a:pt x="3781" y="1324"/>
                  </a:cubicBezTo>
                  <a:close/>
                  <a:moveTo>
                    <a:pt x="4443" y="0"/>
                  </a:moveTo>
                  <a:cubicBezTo>
                    <a:pt x="1986" y="0"/>
                    <a:pt x="1" y="2017"/>
                    <a:pt x="1" y="4443"/>
                  </a:cubicBezTo>
                  <a:cubicBezTo>
                    <a:pt x="1" y="5419"/>
                    <a:pt x="316" y="6333"/>
                    <a:pt x="851" y="7120"/>
                  </a:cubicBezTo>
                  <a:lnTo>
                    <a:pt x="4159" y="11531"/>
                  </a:lnTo>
                  <a:cubicBezTo>
                    <a:pt x="4222" y="11626"/>
                    <a:pt x="4325" y="11673"/>
                    <a:pt x="4431" y="11673"/>
                  </a:cubicBezTo>
                  <a:cubicBezTo>
                    <a:pt x="4538" y="11673"/>
                    <a:pt x="4648" y="11626"/>
                    <a:pt x="4727" y="11531"/>
                  </a:cubicBezTo>
                  <a:lnTo>
                    <a:pt x="8066" y="6994"/>
                  </a:lnTo>
                  <a:cubicBezTo>
                    <a:pt x="8602" y="6270"/>
                    <a:pt x="8885" y="5356"/>
                    <a:pt x="8885" y="4443"/>
                  </a:cubicBezTo>
                  <a:cubicBezTo>
                    <a:pt x="8885" y="2017"/>
                    <a:pt x="6932" y="0"/>
                    <a:pt x="4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3980400" y="3714800"/>
              <a:ext cx="17350" cy="17375"/>
            </a:xfrm>
            <a:custGeom>
              <a:avLst/>
              <a:gdLst/>
              <a:ahLst/>
              <a:cxnLst/>
              <a:rect l="l" t="t" r="r" b="b"/>
              <a:pathLst>
                <a:path w="694" h="695" extrusionOk="0">
                  <a:moveTo>
                    <a:pt x="347" y="1"/>
                  </a:moveTo>
                  <a:cubicBezTo>
                    <a:pt x="158" y="1"/>
                    <a:pt x="0" y="159"/>
                    <a:pt x="0" y="348"/>
                  </a:cubicBezTo>
                  <a:cubicBezTo>
                    <a:pt x="0" y="537"/>
                    <a:pt x="158" y="694"/>
                    <a:pt x="347" y="694"/>
                  </a:cubicBezTo>
                  <a:cubicBezTo>
                    <a:pt x="536" y="694"/>
                    <a:pt x="694" y="537"/>
                    <a:pt x="694" y="348"/>
                  </a:cubicBezTo>
                  <a:cubicBezTo>
                    <a:pt x="694" y="159"/>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37"/>
          <p:cNvGrpSpPr/>
          <p:nvPr/>
        </p:nvGrpSpPr>
        <p:grpSpPr>
          <a:xfrm>
            <a:off x="7448089" y="3289804"/>
            <a:ext cx="425310" cy="419659"/>
            <a:chOff x="-1951475" y="3597450"/>
            <a:chExt cx="295375" cy="291450"/>
          </a:xfrm>
        </p:grpSpPr>
        <p:sp>
          <p:nvSpPr>
            <p:cNvPr id="619" name="Google Shape;619;p37"/>
            <p:cNvSpPr/>
            <p:nvPr/>
          </p:nvSpPr>
          <p:spPr>
            <a:xfrm>
              <a:off x="-1951475" y="3597450"/>
              <a:ext cx="170925" cy="34675"/>
            </a:xfrm>
            <a:custGeom>
              <a:avLst/>
              <a:gdLst/>
              <a:ahLst/>
              <a:cxnLst/>
              <a:rect l="l" t="t" r="r" b="b"/>
              <a:pathLst>
                <a:path w="6837" h="1387" extrusionOk="0">
                  <a:moveTo>
                    <a:pt x="1008" y="1"/>
                  </a:moveTo>
                  <a:cubicBezTo>
                    <a:pt x="473" y="1"/>
                    <a:pt x="0" y="473"/>
                    <a:pt x="0" y="1040"/>
                  </a:cubicBezTo>
                  <a:lnTo>
                    <a:pt x="0" y="1387"/>
                  </a:lnTo>
                  <a:lnTo>
                    <a:pt x="6837" y="1387"/>
                  </a:lnTo>
                  <a:lnTo>
                    <a:pt x="6837" y="1040"/>
                  </a:lnTo>
                  <a:cubicBezTo>
                    <a:pt x="6837" y="473"/>
                    <a:pt x="6364" y="1"/>
                    <a:pt x="5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1949900" y="3648650"/>
              <a:ext cx="171725" cy="173300"/>
            </a:xfrm>
            <a:custGeom>
              <a:avLst/>
              <a:gdLst/>
              <a:ahLst/>
              <a:cxnLst/>
              <a:rect l="l" t="t" r="r" b="b"/>
              <a:pathLst>
                <a:path w="6869" h="6932" extrusionOk="0">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1951475" y="3838475"/>
              <a:ext cx="170925" cy="50425"/>
            </a:xfrm>
            <a:custGeom>
              <a:avLst/>
              <a:gdLst/>
              <a:ahLst/>
              <a:cxnLst/>
              <a:rect l="l" t="t" r="r" b="b"/>
              <a:pathLst>
                <a:path w="6837" h="2017" extrusionOk="0">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1912900" y="3675825"/>
              <a:ext cx="256800" cy="202825"/>
            </a:xfrm>
            <a:custGeom>
              <a:avLst/>
              <a:gdLst/>
              <a:ahLst/>
              <a:cxnLst/>
              <a:rect l="l" t="t" r="r" b="b"/>
              <a:pathLst>
                <a:path w="10272" h="8113" extrusionOk="0">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37"/>
          <p:cNvSpPr/>
          <p:nvPr/>
        </p:nvSpPr>
        <p:spPr>
          <a:xfrm>
            <a:off x="5420716" y="3206400"/>
            <a:ext cx="688200" cy="695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3524800" y="3212788"/>
            <a:ext cx="688200" cy="695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7316645" y="3152088"/>
            <a:ext cx="688200" cy="695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6" name="Google Shape;626;p37"/>
          <p:cNvCxnSpPr>
            <a:stCxn id="624" idx="3"/>
          </p:cNvCxnSpPr>
          <p:nvPr/>
        </p:nvCxnSpPr>
        <p:spPr>
          <a:xfrm flipV="1">
            <a:off x="3868900" y="3036288"/>
            <a:ext cx="12491" cy="176500"/>
          </a:xfrm>
          <a:prstGeom prst="straightConnector1">
            <a:avLst/>
          </a:prstGeom>
          <a:noFill/>
          <a:ln w="9525" cap="flat" cmpd="sng">
            <a:solidFill>
              <a:schemeClr val="lt1"/>
            </a:solidFill>
            <a:prstDash val="solid"/>
            <a:round/>
            <a:headEnd type="none" w="med" len="med"/>
            <a:tailEnd type="none" w="med" len="med"/>
          </a:ln>
        </p:spPr>
      </p:cxnSp>
      <p:cxnSp>
        <p:nvCxnSpPr>
          <p:cNvPr id="627" name="Google Shape;627;p37"/>
          <p:cNvCxnSpPr>
            <a:stCxn id="623" idx="3"/>
            <a:endCxn id="578" idx="2"/>
          </p:cNvCxnSpPr>
          <p:nvPr/>
        </p:nvCxnSpPr>
        <p:spPr>
          <a:xfrm rot="10800000">
            <a:off x="5764816" y="2920500"/>
            <a:ext cx="0" cy="285900"/>
          </a:xfrm>
          <a:prstGeom prst="straightConnector1">
            <a:avLst/>
          </a:prstGeom>
          <a:noFill/>
          <a:ln w="9525" cap="flat" cmpd="sng">
            <a:solidFill>
              <a:schemeClr val="lt1"/>
            </a:solidFill>
            <a:prstDash val="solid"/>
            <a:round/>
            <a:headEnd type="none" w="med" len="med"/>
            <a:tailEnd type="none" w="med" len="med"/>
          </a:ln>
        </p:spPr>
      </p:cxnSp>
      <p:cxnSp>
        <p:nvCxnSpPr>
          <p:cNvPr id="628" name="Google Shape;628;p37"/>
          <p:cNvCxnSpPr>
            <a:stCxn id="625" idx="3"/>
          </p:cNvCxnSpPr>
          <p:nvPr/>
        </p:nvCxnSpPr>
        <p:spPr>
          <a:xfrm flipV="1">
            <a:off x="7660745" y="3036288"/>
            <a:ext cx="3" cy="1158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sp>
        <p:nvSpPr>
          <p:cNvPr id="1343" name="Google Shape;1343;p55"/>
          <p:cNvSpPr/>
          <p:nvPr/>
        </p:nvSpPr>
        <p:spPr>
          <a:xfrm>
            <a:off x="4381500" y="871388"/>
            <a:ext cx="4038600" cy="9030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5"/>
          <p:cNvSpPr txBox="1">
            <a:spLocks noGrp="1"/>
          </p:cNvSpPr>
          <p:nvPr>
            <p:ph type="title"/>
          </p:nvPr>
        </p:nvSpPr>
        <p:spPr>
          <a:xfrm>
            <a:off x="4381506" y="887025"/>
            <a:ext cx="4038600" cy="95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Conclusion</a:t>
            </a:r>
            <a:endParaRPr dirty="0"/>
          </a:p>
        </p:txBody>
      </p:sp>
      <p:sp>
        <p:nvSpPr>
          <p:cNvPr id="1345" name="Google Shape;1345;p55"/>
          <p:cNvSpPr txBox="1">
            <a:spLocks noGrp="1"/>
          </p:cNvSpPr>
          <p:nvPr>
            <p:ph type="body" idx="1"/>
          </p:nvPr>
        </p:nvSpPr>
        <p:spPr>
          <a:xfrm>
            <a:off x="4381500" y="1843575"/>
            <a:ext cx="4038600" cy="2436000"/>
          </a:xfrm>
          <a:prstGeom prst="rect">
            <a:avLst/>
          </a:prstGeom>
        </p:spPr>
        <p:txBody>
          <a:bodyPr spcFirstLastPara="1" wrap="square" lIns="91425" tIns="91425" rIns="274300" bIns="91425" anchor="t" anchorCtr="0">
            <a:noAutofit/>
          </a:bodyPr>
          <a:lstStyle/>
          <a:p>
            <a:pPr marL="285750" indent="-285750">
              <a:buClr>
                <a:schemeClr val="dk1"/>
              </a:buClr>
              <a:buSzPts val="1100"/>
              <a:buFont typeface="Wingdings" panose="05000000000000000000" pitchFamily="2" charset="2"/>
              <a:buChar char="§"/>
            </a:pPr>
            <a:r>
              <a:rPr lang="en" sz="1000" dirty="0" smtClean="0">
                <a:solidFill>
                  <a:schemeClr val="lt1"/>
                </a:solidFill>
              </a:rPr>
              <a:t>Web-based appointment and scheduling system enhances patient-centered care.</a:t>
            </a:r>
          </a:p>
          <a:p>
            <a:pPr marL="285750" indent="-285750">
              <a:buClr>
                <a:schemeClr val="dk1"/>
              </a:buClr>
              <a:buSzPts val="1100"/>
              <a:buFont typeface="Wingdings" panose="05000000000000000000" pitchFamily="2" charset="2"/>
              <a:buChar char="§"/>
            </a:pPr>
            <a:r>
              <a:rPr lang="en" sz="1000" dirty="0" smtClean="0"/>
              <a:t>Solutions for human-related factors:</a:t>
            </a:r>
          </a:p>
          <a:p>
            <a:pPr lvl="1"/>
            <a:r>
              <a:rPr lang="en-US" sz="1000" dirty="0"/>
              <a:t>Moderate the platform to assure patients of a non-judgmental environment</a:t>
            </a:r>
          </a:p>
          <a:p>
            <a:pPr lvl="1"/>
            <a:r>
              <a:rPr lang="en-US" sz="1000" dirty="0"/>
              <a:t>Risk assessment, privacy culture, and communication </a:t>
            </a:r>
          </a:p>
          <a:p>
            <a:pPr lvl="1"/>
            <a:r>
              <a:rPr lang="en-US" sz="1000" dirty="0"/>
              <a:t>Ensure Regulatory adherence e.g. HIPAA and Privacy Act of 1974</a:t>
            </a:r>
          </a:p>
          <a:p>
            <a:pPr lvl="1"/>
            <a:r>
              <a:rPr lang="en-US" sz="1000" dirty="0"/>
              <a:t>Patient </a:t>
            </a:r>
            <a:r>
              <a:rPr lang="en-US" sz="1000" dirty="0" smtClean="0"/>
              <a:t>education</a:t>
            </a:r>
            <a:endParaRPr sz="1000" dirty="0" smtClean="0">
              <a:solidFill>
                <a:schemeClr val="lt1"/>
              </a:solidFill>
            </a:endParaRPr>
          </a:p>
          <a:p>
            <a:pPr marL="457200" lvl="0" indent="-317500" algn="l" rtl="0">
              <a:spcBef>
                <a:spcPts val="0"/>
              </a:spcBef>
              <a:spcAft>
                <a:spcPts val="0"/>
              </a:spcAft>
              <a:buClr>
                <a:schemeClr val="lt1"/>
              </a:buClr>
              <a:buSzPts val="1400"/>
              <a:buChar char="●"/>
            </a:pPr>
            <a:r>
              <a:rPr lang="en-US" sz="1000" dirty="0" smtClean="0">
                <a:solidFill>
                  <a:schemeClr val="lt1"/>
                </a:solidFill>
              </a:rPr>
              <a:t>Forecast of Queen’s future</a:t>
            </a:r>
          </a:p>
          <a:p>
            <a:pPr lvl="1">
              <a:buFont typeface="Courier New" panose="02070309020205020404" pitchFamily="49" charset="0"/>
              <a:buChar char="o"/>
            </a:pPr>
            <a:r>
              <a:rPr lang="en-US" sz="1000" dirty="0" smtClean="0"/>
              <a:t>Improved scheduling and appointment</a:t>
            </a:r>
          </a:p>
          <a:p>
            <a:pPr lvl="1">
              <a:buFont typeface="Courier New" panose="02070309020205020404" pitchFamily="49" charset="0"/>
              <a:buChar char="o"/>
            </a:pPr>
            <a:r>
              <a:rPr lang="en-US" sz="1000" dirty="0" smtClean="0">
                <a:solidFill>
                  <a:schemeClr val="lt1"/>
                </a:solidFill>
              </a:rPr>
              <a:t>Patient-centered care</a:t>
            </a:r>
          </a:p>
          <a:p>
            <a:pPr lvl="1">
              <a:buFont typeface="Courier New" panose="02070309020205020404" pitchFamily="49" charset="0"/>
              <a:buChar char="o"/>
            </a:pPr>
            <a:r>
              <a:rPr lang="en-US" sz="1000" dirty="0" smtClean="0"/>
              <a:t>Enhanced ability to attract and maintain patients</a:t>
            </a:r>
            <a:endParaRPr sz="1000" dirty="0">
              <a:solidFill>
                <a:schemeClr val="lt1"/>
              </a:solidFill>
            </a:endParaRPr>
          </a:p>
        </p:txBody>
      </p:sp>
      <p:pic>
        <p:nvPicPr>
          <p:cNvPr id="1346" name="Google Shape;1346;p55"/>
          <p:cNvPicPr preferRelativeResize="0"/>
          <p:nvPr/>
        </p:nvPicPr>
        <p:blipFill rotWithShape="1">
          <a:blip r:embed="rId3">
            <a:alphaModFix amt="75000"/>
          </a:blip>
          <a:srcRect l="17877" t="14008"/>
          <a:stretch/>
        </p:blipFill>
        <p:spPr>
          <a:xfrm rot="-5399996">
            <a:off x="-899475" y="1372301"/>
            <a:ext cx="4737352" cy="3071746"/>
          </a:xfrm>
          <a:prstGeom prst="rect">
            <a:avLst/>
          </a:prstGeom>
          <a:noFill/>
          <a:ln>
            <a:noFill/>
          </a:ln>
        </p:spPr>
      </p:pic>
      <p:grpSp>
        <p:nvGrpSpPr>
          <p:cNvPr id="1347" name="Google Shape;1347;p55"/>
          <p:cNvGrpSpPr/>
          <p:nvPr/>
        </p:nvGrpSpPr>
        <p:grpSpPr>
          <a:xfrm>
            <a:off x="8637582" y="3602221"/>
            <a:ext cx="288601" cy="1096693"/>
            <a:chOff x="1006700" y="2603975"/>
            <a:chExt cx="55450" cy="210700"/>
          </a:xfrm>
        </p:grpSpPr>
        <p:sp>
          <p:nvSpPr>
            <p:cNvPr id="1348" name="Google Shape;1348;p5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54" name="Google Shape;1354;p55"/>
          <p:cNvPicPr preferRelativeResize="0"/>
          <p:nvPr/>
        </p:nvPicPr>
        <p:blipFill rotWithShape="1">
          <a:blip r:embed="rId4">
            <a:alphaModFix/>
          </a:blip>
          <a:srcRect l="5280" t="20018" r="59158" b="13782"/>
          <a:stretch/>
        </p:blipFill>
        <p:spPr>
          <a:xfrm>
            <a:off x="855925" y="815600"/>
            <a:ext cx="3308100" cy="3464100"/>
          </a:xfrm>
          <a:prstGeom prst="snip2DiagRect">
            <a:avLst>
              <a:gd name="adj1" fmla="val 0"/>
              <a:gd name="adj2" fmla="val 7153"/>
            </a:avLst>
          </a:prstGeom>
          <a:noFill/>
          <a:ln w="9525" cap="flat" cmpd="sng">
            <a:solidFill>
              <a:schemeClr val="lt1"/>
            </a:solidFill>
            <a:prstDash val="solid"/>
            <a:round/>
            <a:headEnd type="none" w="sm" len="sm"/>
            <a:tailEnd type="none" w="sm" len="sm"/>
          </a:ln>
        </p:spPr>
      </p:pic>
      <p:grpSp>
        <p:nvGrpSpPr>
          <p:cNvPr id="1355" name="Google Shape;1355;p55"/>
          <p:cNvGrpSpPr/>
          <p:nvPr/>
        </p:nvGrpSpPr>
        <p:grpSpPr>
          <a:xfrm>
            <a:off x="332772" y="288838"/>
            <a:ext cx="760896" cy="707727"/>
            <a:chOff x="827350" y="3629733"/>
            <a:chExt cx="1431600" cy="1332067"/>
          </a:xfrm>
        </p:grpSpPr>
        <p:sp>
          <p:nvSpPr>
            <p:cNvPr id="1356" name="Google Shape;1356;p5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9" name="Google Shape;1359;p55"/>
          <p:cNvGrpSpPr/>
          <p:nvPr/>
        </p:nvGrpSpPr>
        <p:grpSpPr>
          <a:xfrm>
            <a:off x="1205430" y="449959"/>
            <a:ext cx="527545" cy="490734"/>
            <a:chOff x="827350" y="3629733"/>
            <a:chExt cx="1431600" cy="1332067"/>
          </a:xfrm>
        </p:grpSpPr>
        <p:sp>
          <p:nvSpPr>
            <p:cNvPr id="1360" name="Google Shape;1360;p5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3" name="Google Shape;1363;p55"/>
          <p:cNvGrpSpPr/>
          <p:nvPr/>
        </p:nvGrpSpPr>
        <p:grpSpPr>
          <a:xfrm>
            <a:off x="543188" y="1131212"/>
            <a:ext cx="412158" cy="383369"/>
            <a:chOff x="827350" y="3629733"/>
            <a:chExt cx="1431600" cy="1332067"/>
          </a:xfrm>
        </p:grpSpPr>
        <p:sp>
          <p:nvSpPr>
            <p:cNvPr id="1364" name="Google Shape;1364;p5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21"/>
        <p:cNvGrpSpPr/>
        <p:nvPr/>
      </p:nvGrpSpPr>
      <p:grpSpPr>
        <a:xfrm>
          <a:off x="0" y="0"/>
          <a:ext cx="0" cy="0"/>
          <a:chOff x="0" y="0"/>
          <a:chExt cx="0" cy="0"/>
        </a:xfrm>
      </p:grpSpPr>
      <p:sp>
        <p:nvSpPr>
          <p:cNvPr id="1522" name="Google Shape;1522;p61"/>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171450" indent="-171450">
              <a:lnSpc>
                <a:spcPct val="115000"/>
              </a:lnSpc>
              <a:buFont typeface="Arial" panose="020B0604020202020204" pitchFamily="34" charset="0"/>
              <a:buChar char="•"/>
            </a:pPr>
            <a:r>
              <a:rPr lang="en-US" i="1" dirty="0">
                <a:solidFill>
                  <a:schemeClr val="bg1"/>
                </a:solidFill>
              </a:rPr>
              <a:t>Health Insurance Portability and Accountability Act of 1996 (HIPAA).</a:t>
            </a:r>
            <a:r>
              <a:rPr lang="en-US" dirty="0">
                <a:solidFill>
                  <a:schemeClr val="bg1"/>
                </a:solidFill>
              </a:rPr>
              <a:t> (2022). Centers for Disease Control and Prevention. https://</a:t>
            </a:r>
            <a:r>
              <a:rPr lang="en-US" dirty="0" smtClean="0">
                <a:solidFill>
                  <a:schemeClr val="bg1"/>
                </a:solidFill>
              </a:rPr>
              <a:t>www.cdc.gov/phlp/publications/topic/hipaa.html</a:t>
            </a:r>
            <a:endParaRPr lang="en-ZA" dirty="0" smtClean="0">
              <a:solidFill>
                <a:schemeClr val="bg1"/>
              </a:solidFill>
            </a:endParaRPr>
          </a:p>
          <a:p>
            <a:pPr marL="171450" indent="-171450">
              <a:lnSpc>
                <a:spcPct val="115000"/>
              </a:lnSpc>
              <a:buFont typeface="Arial" panose="020B0604020202020204" pitchFamily="34" charset="0"/>
              <a:buChar char="•"/>
            </a:pPr>
            <a:r>
              <a:rPr lang="en-ZA" dirty="0" err="1" smtClean="0">
                <a:solidFill>
                  <a:schemeClr val="bg1"/>
                </a:solidFill>
              </a:rPr>
              <a:t>Huo</a:t>
            </a:r>
            <a:r>
              <a:rPr lang="en-ZA" dirty="0">
                <a:solidFill>
                  <a:schemeClr val="bg1"/>
                </a:solidFill>
              </a:rPr>
              <a:t>, C., Zhang, M., &amp; Ma, F. (2018). Factors influencing people’s health knowledge adoption in social media. </a:t>
            </a:r>
            <a:r>
              <a:rPr lang="en-ZA" i="1" dirty="0">
                <a:solidFill>
                  <a:schemeClr val="bg1"/>
                </a:solidFill>
              </a:rPr>
              <a:t>Library Hi Tech, 36</a:t>
            </a:r>
            <a:r>
              <a:rPr lang="en-ZA" dirty="0">
                <a:solidFill>
                  <a:schemeClr val="bg1"/>
                </a:solidFill>
              </a:rPr>
              <a:t>(1), 129–151. https://</a:t>
            </a:r>
            <a:r>
              <a:rPr lang="en-ZA" dirty="0" smtClean="0">
                <a:solidFill>
                  <a:schemeClr val="bg1"/>
                </a:solidFill>
              </a:rPr>
              <a:t>doi.org/10.1108/LHT-04-2017-0074</a:t>
            </a:r>
          </a:p>
          <a:p>
            <a:pPr marL="171450" indent="-171450">
              <a:lnSpc>
                <a:spcPct val="115000"/>
              </a:lnSpc>
              <a:buFont typeface="Arial" panose="020B0604020202020204" pitchFamily="34" charset="0"/>
              <a:buChar char="•"/>
            </a:pPr>
            <a:r>
              <a:rPr lang="en-US" dirty="0">
                <a:solidFill>
                  <a:schemeClr val="bg1"/>
                </a:solidFill>
              </a:rPr>
              <a:t>Li, Z. S., Werner, C., Ernst, N. &amp; Damian, D. (2022). Towards privacy compliance: A design science study in a small organization. </a:t>
            </a:r>
            <a:r>
              <a:rPr lang="en-US" i="1" dirty="0">
                <a:solidFill>
                  <a:schemeClr val="bg1"/>
                </a:solidFill>
              </a:rPr>
              <a:t>Information and Software Technology, 146</a:t>
            </a:r>
            <a:r>
              <a:rPr lang="en-US" dirty="0">
                <a:solidFill>
                  <a:schemeClr val="bg1"/>
                </a:solidFill>
              </a:rPr>
              <a:t>, 106868. https://</a:t>
            </a:r>
            <a:r>
              <a:rPr lang="en-US" dirty="0" smtClean="0">
                <a:solidFill>
                  <a:schemeClr val="bg1"/>
                </a:solidFill>
              </a:rPr>
              <a:t>doi.org/10.1016/j.infsof.2022.106868</a:t>
            </a:r>
          </a:p>
          <a:p>
            <a:pPr marL="171450" indent="-171450">
              <a:lnSpc>
                <a:spcPct val="115000"/>
              </a:lnSpc>
              <a:buFont typeface="Arial" panose="020B0604020202020204" pitchFamily="34" charset="0"/>
              <a:buChar char="•"/>
            </a:pPr>
            <a:r>
              <a:rPr lang="en-ZA" dirty="0">
                <a:solidFill>
                  <a:schemeClr val="bg1"/>
                </a:solidFill>
              </a:rPr>
              <a:t>McManus, J. (2012). </a:t>
            </a:r>
            <a:r>
              <a:rPr lang="en-ZA" i="1" dirty="0">
                <a:solidFill>
                  <a:schemeClr val="bg1"/>
                </a:solidFill>
              </a:rPr>
              <a:t>Risk assessment in software development projects</a:t>
            </a:r>
            <a:r>
              <a:rPr lang="en-ZA" dirty="0">
                <a:solidFill>
                  <a:schemeClr val="bg1"/>
                </a:solidFill>
              </a:rPr>
              <a:t>. Routledge.</a:t>
            </a:r>
          </a:p>
          <a:p>
            <a:pPr marL="171450" indent="-171450">
              <a:lnSpc>
                <a:spcPct val="115000"/>
              </a:lnSpc>
              <a:buFont typeface="Arial" panose="020B0604020202020204" pitchFamily="34" charset="0"/>
              <a:buChar char="•"/>
            </a:pPr>
            <a:r>
              <a:rPr lang="en-US" dirty="0" err="1" smtClean="0">
                <a:solidFill>
                  <a:schemeClr val="bg1"/>
                </a:solidFill>
              </a:rPr>
              <a:t>Orlich</a:t>
            </a:r>
            <a:r>
              <a:rPr lang="en-US" dirty="0">
                <a:solidFill>
                  <a:schemeClr val="bg1"/>
                </a:solidFill>
              </a:rPr>
              <a:t>, D. C., Harder, R. J. &amp; Callahan, R. C. (2012). </a:t>
            </a:r>
            <a:r>
              <a:rPr lang="en-US" i="1" dirty="0">
                <a:solidFill>
                  <a:schemeClr val="bg1"/>
                </a:solidFill>
              </a:rPr>
              <a:t>Teaching strategies: A guide to effective instruction</a:t>
            </a:r>
            <a:r>
              <a:rPr lang="en-US" dirty="0">
                <a:solidFill>
                  <a:schemeClr val="bg1"/>
                </a:solidFill>
              </a:rPr>
              <a:t>. Cengage Learning.</a:t>
            </a:r>
          </a:p>
          <a:p>
            <a:pPr marL="171450" indent="-171450">
              <a:lnSpc>
                <a:spcPct val="115000"/>
              </a:lnSpc>
              <a:buFont typeface="Arial" panose="020B0604020202020204" pitchFamily="34" charset="0"/>
              <a:buChar char="•"/>
            </a:pPr>
            <a:r>
              <a:rPr lang="en-ZA" dirty="0">
                <a:solidFill>
                  <a:schemeClr val="bg1"/>
                </a:solidFill>
              </a:rPr>
              <a:t>Zhang, H., Zhang, H., Zhang, Z. &amp; Wang, Y. (2021). Patient privacy and autonomy: A comparative analysis of cases of ethical dilemmas in China and the United States. </a:t>
            </a:r>
            <a:r>
              <a:rPr lang="en-ZA" i="1" dirty="0">
                <a:solidFill>
                  <a:schemeClr val="bg1"/>
                </a:solidFill>
              </a:rPr>
              <a:t>BMC Medical Ethics, 22</a:t>
            </a:r>
            <a:r>
              <a:rPr lang="en-ZA" dirty="0">
                <a:solidFill>
                  <a:schemeClr val="bg1"/>
                </a:solidFill>
              </a:rPr>
              <a:t>(8). </a:t>
            </a:r>
            <a:r>
              <a:rPr lang="en-US" dirty="0">
                <a:solidFill>
                  <a:schemeClr val="bg1"/>
                </a:solidFill>
              </a:rPr>
              <a:t>https://</a:t>
            </a:r>
            <a:r>
              <a:rPr lang="en-US" dirty="0" smtClean="0">
                <a:solidFill>
                  <a:schemeClr val="bg1"/>
                </a:solidFill>
              </a:rPr>
              <a:t>doi.org/10.1186/s12910-021-00579-6</a:t>
            </a:r>
            <a:endParaRPr lang="en-ZA" dirty="0">
              <a:solidFill>
                <a:schemeClr val="bg1"/>
              </a:solidFill>
            </a:endParaRPr>
          </a:p>
          <a:p>
            <a:pPr marL="0" lvl="0" indent="0" algn="l" rtl="0">
              <a:lnSpc>
                <a:spcPct val="115000"/>
              </a:lnSpc>
              <a:spcBef>
                <a:spcPts val="0"/>
              </a:spcBef>
              <a:spcAft>
                <a:spcPts val="0"/>
              </a:spcAft>
              <a:buNone/>
            </a:pPr>
            <a:endParaRPr dirty="0">
              <a:solidFill>
                <a:srgbClr val="FFFFFF"/>
              </a:solidFill>
            </a:endParaRPr>
          </a:p>
        </p:txBody>
      </p:sp>
      <p:sp>
        <p:nvSpPr>
          <p:cNvPr id="1524" name="Google Shape;1524;p61"/>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References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txBox="1">
            <a:spLocks noGrp="1"/>
          </p:cNvSpPr>
          <p:nvPr>
            <p:ph type="title"/>
          </p:nvPr>
        </p:nvSpPr>
        <p:spPr>
          <a:xfrm>
            <a:off x="1485900" y="2321304"/>
            <a:ext cx="6172200" cy="446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dirty="0" smtClean="0">
                <a:latin typeface="Karla" panose="020B0604020202020204" charset="0"/>
              </a:rPr>
              <a:t>—Frezza (2019)</a:t>
            </a:r>
            <a:endParaRPr sz="2400" dirty="0">
              <a:latin typeface="Karla" panose="020B0604020202020204" charset="0"/>
            </a:endParaRPr>
          </a:p>
        </p:txBody>
      </p:sp>
      <p:sp>
        <p:nvSpPr>
          <p:cNvPr id="540" name="Google Shape;540;p36"/>
          <p:cNvSpPr txBox="1">
            <a:spLocks noGrp="1"/>
          </p:cNvSpPr>
          <p:nvPr>
            <p:ph type="subTitle" idx="1"/>
          </p:nvPr>
        </p:nvSpPr>
        <p:spPr>
          <a:xfrm>
            <a:off x="1165508" y="1295229"/>
            <a:ext cx="6172200" cy="102627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400" dirty="0" smtClean="0"/>
              <a:t>Patient-centered care offers patients dignity and involvement </a:t>
            </a:r>
            <a:endParaRPr sz="2400" dirty="0"/>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351974" y="351277"/>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7916327" y="1616596"/>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235139" y="539499"/>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886468" y="329561"/>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540;p36"/>
          <p:cNvSpPr txBox="1">
            <a:spLocks/>
          </p:cNvSpPr>
          <p:nvPr/>
        </p:nvSpPr>
        <p:spPr>
          <a:xfrm>
            <a:off x="1528939" y="3166008"/>
            <a:ext cx="6172200" cy="8181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2500"/>
              <a:buFont typeface="Karla"/>
              <a:buNone/>
              <a:defRPr sz="2600" b="0" i="0" u="none" strike="noStrike" cap="none">
                <a:solidFill>
                  <a:schemeClr val="lt1"/>
                </a:solidFill>
                <a:latin typeface="Karla"/>
                <a:ea typeface="Karla"/>
                <a:cs typeface="Karla"/>
                <a:sym typeface="Karla"/>
              </a:defRPr>
            </a:lvl1pPr>
            <a:lvl2pPr marL="914400" marR="0" lvl="1" indent="-317500" algn="ctr" rtl="0">
              <a:lnSpc>
                <a:spcPct val="100000"/>
              </a:lnSpc>
              <a:spcBef>
                <a:spcPts val="0"/>
              </a:spcBef>
              <a:spcAft>
                <a:spcPts val="0"/>
              </a:spcAft>
              <a:buClr>
                <a:schemeClr val="lt1"/>
              </a:buClr>
              <a:buSzPts val="2500"/>
              <a:buFont typeface="Karla"/>
              <a:buNone/>
              <a:defRPr sz="2500" b="0" i="0" u="none" strike="noStrike" cap="none">
                <a:solidFill>
                  <a:schemeClr val="lt1"/>
                </a:solidFill>
                <a:latin typeface="Karla"/>
                <a:ea typeface="Karla"/>
                <a:cs typeface="Karla"/>
                <a:sym typeface="Karla"/>
              </a:defRPr>
            </a:lvl2pPr>
            <a:lvl3pPr marL="1371600" marR="0" lvl="2" indent="-317500" algn="ctr" rtl="0">
              <a:lnSpc>
                <a:spcPct val="100000"/>
              </a:lnSpc>
              <a:spcBef>
                <a:spcPts val="0"/>
              </a:spcBef>
              <a:spcAft>
                <a:spcPts val="0"/>
              </a:spcAft>
              <a:buClr>
                <a:schemeClr val="lt1"/>
              </a:buClr>
              <a:buSzPts val="2500"/>
              <a:buFont typeface="Karla"/>
              <a:buNone/>
              <a:defRPr sz="2500" b="0" i="0" u="none" strike="noStrike" cap="none">
                <a:solidFill>
                  <a:schemeClr val="lt1"/>
                </a:solidFill>
                <a:latin typeface="Karla"/>
                <a:ea typeface="Karla"/>
                <a:cs typeface="Karla"/>
                <a:sym typeface="Karla"/>
              </a:defRPr>
            </a:lvl3pPr>
            <a:lvl4pPr marL="1828800" marR="0" lvl="3" indent="-317500" algn="ctr" rtl="0">
              <a:lnSpc>
                <a:spcPct val="100000"/>
              </a:lnSpc>
              <a:spcBef>
                <a:spcPts val="0"/>
              </a:spcBef>
              <a:spcAft>
                <a:spcPts val="0"/>
              </a:spcAft>
              <a:buClr>
                <a:schemeClr val="lt1"/>
              </a:buClr>
              <a:buSzPts val="2500"/>
              <a:buFont typeface="Karla"/>
              <a:buNone/>
              <a:defRPr sz="2500" b="0" i="0" u="none" strike="noStrike" cap="none">
                <a:solidFill>
                  <a:schemeClr val="lt1"/>
                </a:solidFill>
                <a:latin typeface="Karla"/>
                <a:ea typeface="Karla"/>
                <a:cs typeface="Karla"/>
                <a:sym typeface="Karla"/>
              </a:defRPr>
            </a:lvl4pPr>
            <a:lvl5pPr marL="2286000" marR="0" lvl="4" indent="-317500" algn="ctr" rtl="0">
              <a:lnSpc>
                <a:spcPct val="100000"/>
              </a:lnSpc>
              <a:spcBef>
                <a:spcPts val="0"/>
              </a:spcBef>
              <a:spcAft>
                <a:spcPts val="0"/>
              </a:spcAft>
              <a:buClr>
                <a:schemeClr val="lt1"/>
              </a:buClr>
              <a:buSzPts val="2500"/>
              <a:buFont typeface="Karla"/>
              <a:buNone/>
              <a:defRPr sz="2500" b="0" i="0" u="none" strike="noStrike" cap="none">
                <a:solidFill>
                  <a:schemeClr val="lt1"/>
                </a:solidFill>
                <a:latin typeface="Karla"/>
                <a:ea typeface="Karla"/>
                <a:cs typeface="Karla"/>
                <a:sym typeface="Karla"/>
              </a:defRPr>
            </a:lvl5pPr>
            <a:lvl6pPr marL="2743200" marR="0" lvl="5" indent="-317500" algn="ctr" rtl="0">
              <a:lnSpc>
                <a:spcPct val="100000"/>
              </a:lnSpc>
              <a:spcBef>
                <a:spcPts val="0"/>
              </a:spcBef>
              <a:spcAft>
                <a:spcPts val="0"/>
              </a:spcAft>
              <a:buClr>
                <a:schemeClr val="lt1"/>
              </a:buClr>
              <a:buSzPts val="2500"/>
              <a:buFont typeface="Karla"/>
              <a:buNone/>
              <a:defRPr sz="2500" b="0" i="0" u="none" strike="noStrike" cap="none">
                <a:solidFill>
                  <a:schemeClr val="lt1"/>
                </a:solidFill>
                <a:latin typeface="Karla"/>
                <a:ea typeface="Karla"/>
                <a:cs typeface="Karla"/>
                <a:sym typeface="Karla"/>
              </a:defRPr>
            </a:lvl6pPr>
            <a:lvl7pPr marL="3200400" marR="0" lvl="6" indent="-317500" algn="ctr" rtl="0">
              <a:lnSpc>
                <a:spcPct val="100000"/>
              </a:lnSpc>
              <a:spcBef>
                <a:spcPts val="0"/>
              </a:spcBef>
              <a:spcAft>
                <a:spcPts val="0"/>
              </a:spcAft>
              <a:buClr>
                <a:schemeClr val="lt1"/>
              </a:buClr>
              <a:buSzPts val="2500"/>
              <a:buFont typeface="Karla"/>
              <a:buNone/>
              <a:defRPr sz="2500" b="0" i="0" u="none" strike="noStrike" cap="none">
                <a:solidFill>
                  <a:schemeClr val="lt1"/>
                </a:solidFill>
                <a:latin typeface="Karla"/>
                <a:ea typeface="Karla"/>
                <a:cs typeface="Karla"/>
                <a:sym typeface="Karla"/>
              </a:defRPr>
            </a:lvl7pPr>
            <a:lvl8pPr marL="3657600" marR="0" lvl="7" indent="-317500" algn="ctr" rtl="0">
              <a:lnSpc>
                <a:spcPct val="100000"/>
              </a:lnSpc>
              <a:spcBef>
                <a:spcPts val="0"/>
              </a:spcBef>
              <a:spcAft>
                <a:spcPts val="0"/>
              </a:spcAft>
              <a:buClr>
                <a:schemeClr val="lt1"/>
              </a:buClr>
              <a:buSzPts val="2500"/>
              <a:buFont typeface="Karla"/>
              <a:buNone/>
              <a:defRPr sz="2500" b="0" i="0" u="none" strike="noStrike" cap="none">
                <a:solidFill>
                  <a:schemeClr val="lt1"/>
                </a:solidFill>
                <a:latin typeface="Karla"/>
                <a:ea typeface="Karla"/>
                <a:cs typeface="Karla"/>
                <a:sym typeface="Karla"/>
              </a:defRPr>
            </a:lvl8pPr>
            <a:lvl9pPr marL="4114800" marR="0" lvl="8" indent="-317500" algn="ctr" rtl="0">
              <a:lnSpc>
                <a:spcPct val="100000"/>
              </a:lnSpc>
              <a:spcBef>
                <a:spcPts val="0"/>
              </a:spcBef>
              <a:spcAft>
                <a:spcPts val="0"/>
              </a:spcAft>
              <a:buClr>
                <a:schemeClr val="lt1"/>
              </a:buClr>
              <a:buSzPts val="2500"/>
              <a:buFont typeface="Karla"/>
              <a:buNone/>
              <a:defRPr sz="2500" b="0" i="0" u="none" strike="noStrike" cap="none">
                <a:solidFill>
                  <a:schemeClr val="lt1"/>
                </a:solidFill>
                <a:latin typeface="Karla"/>
                <a:ea typeface="Karla"/>
                <a:cs typeface="Karla"/>
                <a:sym typeface="Karla"/>
              </a:defRPr>
            </a:lvl9pPr>
          </a:lstStyle>
          <a:p>
            <a:pPr marL="0" indent="0"/>
            <a:r>
              <a:rPr lang="en-ZA" sz="2400" dirty="0" smtClean="0"/>
              <a:t>Technology, such as the web-based system, supports patient-</a:t>
            </a:r>
            <a:r>
              <a:rPr lang="en-ZA" sz="2400" dirty="0" err="1" smtClean="0"/>
              <a:t>centered</a:t>
            </a:r>
            <a:r>
              <a:rPr lang="en-ZA" sz="2400" dirty="0" smtClean="0"/>
              <a:t> care at Queens Medical </a:t>
            </a:r>
            <a:r>
              <a:rPr lang="en-ZA" sz="2400" dirty="0" err="1" smtClean="0"/>
              <a:t>Center</a:t>
            </a:r>
            <a:endParaRPr lang="en-ZA"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P</a:t>
            </a:r>
            <a:r>
              <a:rPr lang="en" dirty="0" smtClean="0"/>
              <a:t>latform Moderation</a:t>
            </a:r>
            <a:endParaRPr dirty="0"/>
          </a:p>
        </p:txBody>
      </p:sp>
      <p:sp>
        <p:nvSpPr>
          <p:cNvPr id="398" name="Google Shape;398;p3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Techniques include:</a:t>
            </a:r>
          </a:p>
          <a:p>
            <a:pPr marL="285750" lvl="0" indent="-285750" algn="l" rtl="0">
              <a:spcBef>
                <a:spcPts val="0"/>
              </a:spcBef>
              <a:spcAft>
                <a:spcPts val="0"/>
              </a:spcAft>
              <a:buFont typeface="Arial" panose="020B0604020202020204" pitchFamily="34" charset="0"/>
              <a:buChar char="•"/>
            </a:pPr>
            <a:r>
              <a:rPr lang="en" dirty="0" smtClean="0"/>
              <a:t>Content policy</a:t>
            </a:r>
          </a:p>
          <a:p>
            <a:pPr marL="285750" lvl="0" indent="-285750" algn="l" rtl="0">
              <a:spcBef>
                <a:spcPts val="0"/>
              </a:spcBef>
              <a:spcAft>
                <a:spcPts val="0"/>
              </a:spcAft>
              <a:buFont typeface="Arial" panose="020B0604020202020204" pitchFamily="34" charset="0"/>
              <a:buChar char="•"/>
            </a:pPr>
            <a:r>
              <a:rPr lang="en" dirty="0" smtClean="0"/>
              <a:t>Machine learning to detect certain  words</a:t>
            </a:r>
          </a:p>
          <a:p>
            <a:pPr marL="285750" lvl="0" indent="-285750" algn="l" rtl="0">
              <a:spcBef>
                <a:spcPts val="0"/>
              </a:spcBef>
              <a:spcAft>
                <a:spcPts val="0"/>
              </a:spcAft>
              <a:buFont typeface="Arial" panose="020B0604020202020204" pitchFamily="34" charset="0"/>
              <a:buChar char="•"/>
            </a:pPr>
            <a:r>
              <a:rPr lang="en" dirty="0" smtClean="0"/>
              <a:t>Human moderators</a:t>
            </a:r>
            <a:endParaRPr dirty="0"/>
          </a:p>
        </p:txBody>
      </p:sp>
      <p:sp>
        <p:nvSpPr>
          <p:cNvPr id="399" name="Google Shape;399;p33"/>
          <p:cNvSpPr txBox="1">
            <a:spLocks noGrp="1"/>
          </p:cNvSpPr>
          <p:nvPr>
            <p:ph type="title" idx="2"/>
          </p:nvPr>
        </p:nvSpPr>
        <p:spPr>
          <a:xfrm>
            <a:off x="1931113" y="1872250"/>
            <a:ext cx="1728900"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smtClean="0"/>
              <a:t>Solution 01</a:t>
            </a:r>
            <a:endParaRPr sz="2600"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1"/>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lt1"/>
                </a:solidFill>
              </a:rPr>
              <a:t>Benefits of Platform Moderation</a:t>
            </a:r>
            <a:endParaRPr dirty="0"/>
          </a:p>
        </p:txBody>
      </p:sp>
      <p:graphicFrame>
        <p:nvGraphicFramePr>
          <p:cNvPr id="329" name="Google Shape;329;p31"/>
          <p:cNvGraphicFramePr/>
          <p:nvPr>
            <p:extLst>
              <p:ext uri="{D42A27DB-BD31-4B8C-83A1-F6EECF244321}">
                <p14:modId xmlns:p14="http://schemas.microsoft.com/office/powerpoint/2010/main" val="3531815568"/>
              </p:ext>
            </p:extLst>
          </p:nvPr>
        </p:nvGraphicFramePr>
        <p:xfrm>
          <a:off x="720000" y="1767224"/>
          <a:ext cx="7704000" cy="2063071"/>
        </p:xfrm>
        <a:graphic>
          <a:graphicData uri="http://schemas.openxmlformats.org/drawingml/2006/table">
            <a:tbl>
              <a:tblPr>
                <a:noFill/>
                <a:tableStyleId>{1337953E-EDD6-4538-BDB6-BE682AE91B91}</a:tableStyleId>
              </a:tblPr>
              <a:tblGrid>
                <a:gridCol w="2451650">
                  <a:extLst>
                    <a:ext uri="{9D8B030D-6E8A-4147-A177-3AD203B41FA5}">
                      <a16:colId xmlns:a16="http://schemas.microsoft.com/office/drawing/2014/main" val="20000"/>
                    </a:ext>
                  </a:extLst>
                </a:gridCol>
                <a:gridCol w="5252350">
                  <a:extLst>
                    <a:ext uri="{9D8B030D-6E8A-4147-A177-3AD203B41FA5}">
                      <a16:colId xmlns:a16="http://schemas.microsoft.com/office/drawing/2014/main" val="20001"/>
                    </a:ext>
                  </a:extLst>
                </a:gridCol>
              </a:tblGrid>
              <a:tr h="707327">
                <a:tc>
                  <a:txBody>
                    <a:bodyPr/>
                    <a:lstStyle/>
                    <a:p>
                      <a:pPr marL="0" lvl="0" indent="0" algn="l" rtl="0">
                        <a:spcBef>
                          <a:spcPts val="0"/>
                        </a:spcBef>
                        <a:spcAft>
                          <a:spcPts val="0"/>
                        </a:spcAft>
                        <a:buNone/>
                      </a:pPr>
                      <a:r>
                        <a:rPr lang="en" sz="1100" b="1" dirty="0" smtClean="0">
                          <a:solidFill>
                            <a:schemeClr val="bg2">
                              <a:lumMod val="60000"/>
                              <a:lumOff val="40000"/>
                            </a:schemeClr>
                          </a:solidFill>
                          <a:uFill>
                            <a:noFill/>
                          </a:uFill>
                          <a:latin typeface="Audiowide"/>
                          <a:ea typeface="Audiowide"/>
                          <a:cs typeface="Audiowide"/>
                          <a:sym typeface="Audiowide"/>
                        </a:rPr>
                        <a:t>Benefits</a:t>
                      </a:r>
                      <a:endParaRPr sz="1100" b="1" dirty="0">
                        <a:solidFill>
                          <a:schemeClr val="bg2">
                            <a:lumMod val="60000"/>
                            <a:lumOff val="40000"/>
                          </a:schemeClr>
                        </a:solid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lvl="0" indent="0" algn="l" rtl="0">
                        <a:spcBef>
                          <a:spcPts val="0"/>
                        </a:spcBef>
                        <a:spcAft>
                          <a:spcPts val="1600"/>
                        </a:spcAft>
                        <a:buNone/>
                      </a:pPr>
                      <a:r>
                        <a:rPr lang="en" sz="1200" b="1" dirty="0" smtClean="0">
                          <a:solidFill>
                            <a:schemeClr val="bg2">
                              <a:lumMod val="60000"/>
                              <a:lumOff val="40000"/>
                            </a:schemeClr>
                          </a:solidFill>
                          <a:latin typeface="Karla"/>
                          <a:ea typeface="Karla"/>
                          <a:cs typeface="Karla"/>
                          <a:sym typeface="Karla"/>
                        </a:rPr>
                        <a:t>Contribution to Patient Involvement an</a:t>
                      </a:r>
                      <a:r>
                        <a:rPr lang="en-US" sz="1200" b="1" dirty="0" smtClean="0">
                          <a:solidFill>
                            <a:schemeClr val="bg2">
                              <a:lumMod val="60000"/>
                              <a:lumOff val="40000"/>
                            </a:schemeClr>
                          </a:solidFill>
                          <a:latin typeface="Karla"/>
                          <a:ea typeface="Karla"/>
                          <a:cs typeface="Karla"/>
                          <a:sym typeface="Karla"/>
                        </a:rPr>
                        <a:t>d</a:t>
                      </a:r>
                      <a:r>
                        <a:rPr lang="en" sz="1200" b="1" dirty="0" smtClean="0">
                          <a:solidFill>
                            <a:schemeClr val="bg2">
                              <a:lumMod val="60000"/>
                              <a:lumOff val="40000"/>
                            </a:schemeClr>
                          </a:solidFill>
                          <a:latin typeface="Karla"/>
                          <a:ea typeface="Karla"/>
                          <a:cs typeface="Karla"/>
                          <a:sym typeface="Karla"/>
                        </a:rPr>
                        <a:t> Patient-Centered</a:t>
                      </a:r>
                      <a:r>
                        <a:rPr lang="en" sz="1200" b="1" baseline="0" dirty="0" smtClean="0">
                          <a:solidFill>
                            <a:schemeClr val="bg2">
                              <a:lumMod val="60000"/>
                              <a:lumOff val="40000"/>
                            </a:schemeClr>
                          </a:solidFill>
                          <a:latin typeface="Karla"/>
                          <a:ea typeface="Karla"/>
                          <a:cs typeface="Karla"/>
                          <a:sym typeface="Karla"/>
                        </a:rPr>
                        <a:t> Care</a:t>
                      </a:r>
                      <a:endParaRPr sz="1200" b="1" dirty="0">
                        <a:solidFill>
                          <a:schemeClr val="bg2">
                            <a:lumMod val="60000"/>
                            <a:lumOff val="40000"/>
                          </a:schemeClr>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0"/>
                  </a:ext>
                </a:extLst>
              </a:tr>
              <a:tr h="677872">
                <a:tc>
                  <a:txBody>
                    <a:bodyPr/>
                    <a:lstStyle/>
                    <a:p>
                      <a:pPr marL="0" lvl="0" indent="0" algn="l" rtl="0">
                        <a:spcBef>
                          <a:spcPts val="0"/>
                        </a:spcBef>
                        <a:spcAft>
                          <a:spcPts val="0"/>
                        </a:spcAft>
                        <a:buNone/>
                      </a:pPr>
                      <a:r>
                        <a:rPr lang="en" sz="1100" b="0" dirty="0" smtClean="0">
                          <a:solidFill>
                            <a:schemeClr val="bg1"/>
                          </a:solidFill>
                          <a:uFill>
                            <a:noFill/>
                          </a:uFill>
                          <a:latin typeface="Audiowide"/>
                          <a:ea typeface="Audiowide"/>
                          <a:cs typeface="Audiowide"/>
                          <a:sym typeface="Audiowide"/>
                        </a:rPr>
                        <a:t>Patient</a:t>
                      </a:r>
                      <a:r>
                        <a:rPr lang="en" sz="1100" b="0" baseline="0" dirty="0" smtClean="0">
                          <a:solidFill>
                            <a:schemeClr val="bg1"/>
                          </a:solidFill>
                          <a:uFill>
                            <a:noFill/>
                          </a:uFill>
                          <a:latin typeface="Audiowide"/>
                          <a:ea typeface="Audiowide"/>
                          <a:cs typeface="Audiowide"/>
                          <a:sym typeface="Audiowide"/>
                        </a:rPr>
                        <a:t> involvement </a:t>
                      </a:r>
                      <a:endParaRPr sz="1100" b="0" dirty="0">
                        <a:solidFill>
                          <a:schemeClr val="bg1"/>
                        </a:solid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marR="0" lvl="0" indent="0" algn="l" rtl="0">
                        <a:lnSpc>
                          <a:spcPct val="100000"/>
                        </a:lnSpc>
                        <a:spcBef>
                          <a:spcPts val="0"/>
                        </a:spcBef>
                        <a:spcAft>
                          <a:spcPts val="1600"/>
                        </a:spcAft>
                        <a:buNone/>
                      </a:pPr>
                      <a:r>
                        <a:rPr lang="en-US" sz="1000" dirty="0" smtClean="0">
                          <a:solidFill>
                            <a:schemeClr val="lt1"/>
                          </a:solidFill>
                          <a:latin typeface="Karla"/>
                          <a:ea typeface="Karla"/>
                          <a:cs typeface="Karla"/>
                          <a:sym typeface="Karla"/>
                        </a:rPr>
                        <a:t>W</a:t>
                      </a:r>
                      <a:r>
                        <a:rPr lang="en" sz="1000" dirty="0" smtClean="0">
                          <a:solidFill>
                            <a:schemeClr val="lt1"/>
                          </a:solidFill>
                          <a:latin typeface="Karla"/>
                          <a:ea typeface="Karla"/>
                          <a:cs typeface="Karla"/>
                          <a:sym typeface="Karla"/>
                        </a:rPr>
                        <a:t>eb-based system supports patient involvement,</a:t>
                      </a:r>
                      <a:r>
                        <a:rPr lang="en" sz="1000" baseline="0" dirty="0" smtClean="0">
                          <a:solidFill>
                            <a:schemeClr val="lt1"/>
                          </a:solidFill>
                          <a:latin typeface="Karla"/>
                          <a:ea typeface="Karla"/>
                          <a:cs typeface="Karla"/>
                          <a:sym typeface="Karla"/>
                        </a:rPr>
                        <a:t> enabling engagement and improving interest. Therefore, the hospital understands patients’ needs allowing focus on this needs to achive patient-centered care.</a:t>
                      </a:r>
                      <a:endParaRPr sz="1000" dirty="0">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1"/>
                  </a:ext>
                </a:extLst>
              </a:tr>
              <a:tr h="677872">
                <a:tc>
                  <a:txBody>
                    <a:bodyPr/>
                    <a:lstStyle/>
                    <a:p>
                      <a:pPr marL="0" lvl="0" indent="0" algn="l" rtl="0">
                        <a:spcBef>
                          <a:spcPts val="0"/>
                        </a:spcBef>
                        <a:spcAft>
                          <a:spcPts val="0"/>
                        </a:spcAft>
                        <a:buNone/>
                      </a:pPr>
                      <a:r>
                        <a:rPr lang="en" sz="1100" b="0" dirty="0" smtClean="0">
                          <a:solidFill>
                            <a:schemeClr val="bg1"/>
                          </a:solidFill>
                          <a:uFill>
                            <a:noFill/>
                          </a:uFill>
                          <a:latin typeface="Audiowide"/>
                          <a:ea typeface="Audiowide"/>
                          <a:cs typeface="Audiowide"/>
                          <a:sym typeface="Audiowide"/>
                        </a:rPr>
                        <a:t>Improved Clinical</a:t>
                      </a:r>
                      <a:r>
                        <a:rPr lang="en" sz="1100" b="0" baseline="0" dirty="0" smtClean="0">
                          <a:solidFill>
                            <a:schemeClr val="bg1"/>
                          </a:solidFill>
                          <a:uFill>
                            <a:noFill/>
                          </a:uFill>
                          <a:latin typeface="Audiowide"/>
                          <a:ea typeface="Audiowide"/>
                          <a:cs typeface="Audiowide"/>
                          <a:sym typeface="Audiowide"/>
                        </a:rPr>
                        <a:t> Outcomes</a:t>
                      </a:r>
                      <a:endParaRPr sz="1100" b="0" dirty="0">
                        <a:solidFill>
                          <a:schemeClr val="bg1"/>
                        </a:solid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lvl="0" indent="0" algn="l" rtl="0">
                        <a:spcBef>
                          <a:spcPts val="0"/>
                        </a:spcBef>
                        <a:spcAft>
                          <a:spcPts val="1600"/>
                        </a:spcAft>
                        <a:buNone/>
                      </a:pPr>
                      <a:r>
                        <a:rPr lang="en" sz="1000" dirty="0" smtClean="0">
                          <a:solidFill>
                            <a:schemeClr val="lt1"/>
                          </a:solidFill>
                          <a:latin typeface="Karla"/>
                          <a:ea typeface="Karla"/>
                          <a:cs typeface="Karla"/>
                          <a:sym typeface="Karla"/>
                        </a:rPr>
                        <a:t>Engagement through technology allows understanding</a:t>
                      </a:r>
                      <a:r>
                        <a:rPr lang="en" sz="1000" baseline="0" dirty="0" smtClean="0">
                          <a:solidFill>
                            <a:schemeClr val="lt1"/>
                          </a:solidFill>
                          <a:latin typeface="Karla"/>
                          <a:ea typeface="Karla"/>
                          <a:cs typeface="Karla"/>
                          <a:sym typeface="Karla"/>
                        </a:rPr>
                        <a:t> of patient needs to respond to them and enhance their health outcomes.</a:t>
                      </a:r>
                      <a:endParaRPr sz="1000" dirty="0">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2"/>
                  </a:ext>
                </a:extLst>
              </a:tr>
            </a:tbl>
          </a:graphicData>
        </a:graphic>
      </p:graphicFrame>
      <p:grpSp>
        <p:nvGrpSpPr>
          <p:cNvPr id="332" name="Google Shape;332;p31"/>
          <p:cNvGrpSpPr/>
          <p:nvPr/>
        </p:nvGrpSpPr>
        <p:grpSpPr>
          <a:xfrm>
            <a:off x="216232" y="3830296"/>
            <a:ext cx="288601" cy="1096693"/>
            <a:chOff x="1006700" y="2603975"/>
            <a:chExt cx="55450" cy="210700"/>
          </a:xfrm>
        </p:grpSpPr>
        <p:sp>
          <p:nvSpPr>
            <p:cNvPr id="333" name="Google Shape;333;p31"/>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31"/>
          <p:cNvGrpSpPr/>
          <p:nvPr/>
        </p:nvGrpSpPr>
        <p:grpSpPr>
          <a:xfrm>
            <a:off x="8596681" y="736494"/>
            <a:ext cx="464268" cy="431989"/>
            <a:chOff x="827350" y="3629733"/>
            <a:chExt cx="1431600" cy="1332067"/>
          </a:xfrm>
        </p:grpSpPr>
        <p:sp>
          <p:nvSpPr>
            <p:cNvPr id="340" name="Google Shape;340;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1"/>
          <p:cNvGrpSpPr/>
          <p:nvPr/>
        </p:nvGrpSpPr>
        <p:grpSpPr>
          <a:xfrm>
            <a:off x="8596636" y="178169"/>
            <a:ext cx="356755" cy="331951"/>
            <a:chOff x="827350" y="3629733"/>
            <a:chExt cx="1431600" cy="1332067"/>
          </a:xfrm>
        </p:grpSpPr>
        <p:sp>
          <p:nvSpPr>
            <p:cNvPr id="344" name="Google Shape;344;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590383" y="767420"/>
            <a:ext cx="3312300"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smtClean="0"/>
              <a:t>Risk assessment, privacy culture, and communication</a:t>
            </a:r>
            <a:endParaRPr sz="2000" dirty="0"/>
          </a:p>
        </p:txBody>
      </p:sp>
      <p:sp>
        <p:nvSpPr>
          <p:cNvPr id="398" name="Google Shape;398;p33"/>
          <p:cNvSpPr txBox="1">
            <a:spLocks noGrp="1"/>
          </p:cNvSpPr>
          <p:nvPr>
            <p:ph type="subTitle" idx="1"/>
          </p:nvPr>
        </p:nvSpPr>
        <p:spPr>
          <a:xfrm>
            <a:off x="4590383" y="1943584"/>
            <a:ext cx="3312300" cy="2990366"/>
          </a:xfrm>
          <a:prstGeom prst="rect">
            <a:avLst/>
          </a:prstGeom>
        </p:spPr>
        <p:txBody>
          <a:bodyPr spcFirstLastPara="1" wrap="square" lIns="91425" tIns="91425" rIns="91425" bIns="91425" anchor="t" anchorCtr="0">
            <a:noAutofit/>
          </a:bodyPr>
          <a:lstStyle/>
          <a:p>
            <a:pPr>
              <a:buFont typeface="Courier New" panose="02070309020205020404" pitchFamily="49" charset="0"/>
              <a:buChar char="o"/>
            </a:pPr>
            <a:r>
              <a:rPr lang="en-US" sz="1000" dirty="0"/>
              <a:t>Perform risk assessment. McManus (2012) recommends three techniques: </a:t>
            </a:r>
            <a:endParaRPr lang="en-US" sz="1000" dirty="0" smtClean="0"/>
          </a:p>
          <a:p>
            <a:pPr lvl="1" algn="l">
              <a:buFont typeface="Arial" panose="020B0604020202020204" pitchFamily="34" charset="0"/>
              <a:buChar char="•"/>
            </a:pPr>
            <a:r>
              <a:rPr lang="en-US" sz="800" dirty="0" smtClean="0"/>
              <a:t>Risk identification</a:t>
            </a:r>
          </a:p>
          <a:p>
            <a:pPr lvl="1" algn="l">
              <a:buFont typeface="Arial" panose="020B0604020202020204" pitchFamily="34" charset="0"/>
              <a:buChar char="•"/>
            </a:pPr>
            <a:r>
              <a:rPr lang="en-US" sz="1000" dirty="0" smtClean="0"/>
              <a:t>Risk analysis</a:t>
            </a:r>
          </a:p>
          <a:p>
            <a:pPr lvl="1" algn="l">
              <a:buFont typeface="Arial" panose="020B0604020202020204" pitchFamily="34" charset="0"/>
              <a:buChar char="•"/>
            </a:pPr>
            <a:r>
              <a:rPr lang="en-US" sz="1000" dirty="0" smtClean="0"/>
              <a:t>Risk </a:t>
            </a:r>
            <a:r>
              <a:rPr lang="en-US" sz="1000" dirty="0"/>
              <a:t>prioritization</a:t>
            </a:r>
          </a:p>
          <a:p>
            <a:pPr>
              <a:buFont typeface="Courier New" panose="02070309020205020404" pitchFamily="49" charset="0"/>
              <a:buChar char="o"/>
            </a:pPr>
            <a:r>
              <a:rPr lang="en-US" sz="1000" dirty="0"/>
              <a:t>Develop privacy culture</a:t>
            </a:r>
          </a:p>
          <a:p>
            <a:pPr lvl="1" algn="l">
              <a:buFont typeface="Arial" panose="020B0604020202020204" pitchFamily="34" charset="0"/>
              <a:buChar char="•"/>
            </a:pPr>
            <a:r>
              <a:rPr lang="en-US" sz="1000" dirty="0"/>
              <a:t>Education and awareness among users</a:t>
            </a:r>
          </a:p>
          <a:p>
            <a:pPr lvl="1" algn="l">
              <a:buFont typeface="Arial" panose="020B0604020202020204" pitchFamily="34" charset="0"/>
              <a:buChar char="•"/>
            </a:pPr>
            <a:r>
              <a:rPr lang="en-US" sz="1000" dirty="0"/>
              <a:t>Complement larger organizational culture</a:t>
            </a:r>
          </a:p>
          <a:p>
            <a:pPr lvl="1" algn="l">
              <a:buFont typeface="Arial" panose="020B0604020202020204" pitchFamily="34" charset="0"/>
              <a:buChar char="•"/>
            </a:pPr>
            <a:r>
              <a:rPr lang="en-US" sz="1000" dirty="0"/>
              <a:t>Ensure availability of necessary expertise</a:t>
            </a:r>
          </a:p>
          <a:p>
            <a:pPr>
              <a:buFont typeface="Courier New" panose="02070309020205020404" pitchFamily="49" charset="0"/>
              <a:buChar char="o"/>
            </a:pPr>
            <a:r>
              <a:rPr lang="en-US" sz="1000" dirty="0"/>
              <a:t>Communicate with patients</a:t>
            </a:r>
          </a:p>
          <a:p>
            <a:pPr lvl="1" algn="l">
              <a:buFont typeface="Arial" panose="020B0604020202020204" pitchFamily="34" charset="0"/>
              <a:buChar char="•"/>
            </a:pPr>
            <a:r>
              <a:rPr lang="en-US" sz="1000" dirty="0"/>
              <a:t>Feedback mechanism</a:t>
            </a:r>
          </a:p>
          <a:p>
            <a:pPr lvl="1" algn="l">
              <a:buFont typeface="Arial" panose="020B0604020202020204" pitchFamily="34" charset="0"/>
              <a:buChar char="•"/>
            </a:pPr>
            <a:r>
              <a:rPr lang="en-US" sz="1000" dirty="0"/>
              <a:t>Regular survey of users</a:t>
            </a:r>
          </a:p>
        </p:txBody>
      </p:sp>
      <p:sp>
        <p:nvSpPr>
          <p:cNvPr id="399" name="Google Shape;399;p33"/>
          <p:cNvSpPr txBox="1">
            <a:spLocks noGrp="1"/>
          </p:cNvSpPr>
          <p:nvPr>
            <p:ph type="title" idx="2"/>
          </p:nvPr>
        </p:nvSpPr>
        <p:spPr>
          <a:xfrm>
            <a:off x="1931113" y="1872250"/>
            <a:ext cx="1728900"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smtClean="0"/>
              <a:t>Solution 02</a:t>
            </a:r>
            <a:endParaRPr sz="2600"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54753" y="4383423"/>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21468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2"/>
          <p:cNvSpPr/>
          <p:nvPr/>
        </p:nvSpPr>
        <p:spPr>
          <a:xfrm>
            <a:off x="713225" y="510299"/>
            <a:ext cx="7704000" cy="813675"/>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txBox="1">
            <a:spLocks noGrp="1"/>
          </p:cNvSpPr>
          <p:nvPr>
            <p:ph type="subTitle" idx="7"/>
          </p:nvPr>
        </p:nvSpPr>
        <p:spPr>
          <a:xfrm>
            <a:off x="1095267" y="3228976"/>
            <a:ext cx="2305500" cy="8396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Enables physicians to provide patients information to understand benefits and risks</a:t>
            </a:r>
            <a:endParaRPr dirty="0"/>
          </a:p>
        </p:txBody>
      </p:sp>
      <p:sp>
        <p:nvSpPr>
          <p:cNvPr id="360" name="Google Shape;360;p32"/>
          <p:cNvSpPr txBox="1">
            <a:spLocks noGrp="1"/>
          </p:cNvSpPr>
          <p:nvPr>
            <p:ph type="title" idx="21"/>
          </p:nvPr>
        </p:nvSpPr>
        <p:spPr>
          <a:xfrm>
            <a:off x="718150" y="540000"/>
            <a:ext cx="7705800" cy="717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400" dirty="0" smtClean="0"/>
              <a:t>Benefits of Risk Assessment, Privacy Culture, and Communication</a:t>
            </a:r>
            <a:endParaRPr sz="2400" dirty="0"/>
          </a:p>
        </p:txBody>
      </p:sp>
      <p:sp>
        <p:nvSpPr>
          <p:cNvPr id="369" name="Google Shape;369;p32"/>
          <p:cNvSpPr txBox="1">
            <a:spLocks noGrp="1"/>
          </p:cNvSpPr>
          <p:nvPr>
            <p:ph type="title" idx="6"/>
          </p:nvPr>
        </p:nvSpPr>
        <p:spPr>
          <a:xfrm>
            <a:off x="1057167" y="2244824"/>
            <a:ext cx="2305500" cy="9174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Personal autonomy and respect</a:t>
            </a:r>
            <a:endParaRPr dirty="0"/>
          </a:p>
        </p:txBody>
      </p:sp>
      <p:sp>
        <p:nvSpPr>
          <p:cNvPr id="371" name="Google Shape;371;p32"/>
          <p:cNvSpPr txBox="1">
            <a:spLocks noGrp="1"/>
          </p:cNvSpPr>
          <p:nvPr>
            <p:ph type="title" idx="14"/>
          </p:nvPr>
        </p:nvSpPr>
        <p:spPr>
          <a:xfrm>
            <a:off x="1806826" y="163112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01</a:t>
            </a:r>
            <a:endParaRPr dirty="0"/>
          </a:p>
        </p:txBody>
      </p:sp>
      <p:sp>
        <p:nvSpPr>
          <p:cNvPr id="373" name="Google Shape;373;p32"/>
          <p:cNvSpPr txBox="1">
            <a:spLocks noGrp="1"/>
          </p:cNvSpPr>
          <p:nvPr>
            <p:ph type="title" idx="17"/>
          </p:nvPr>
        </p:nvSpPr>
        <p:spPr>
          <a:xfrm>
            <a:off x="4877501" y="2702025"/>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Patient dignity and worth</a:t>
            </a:r>
            <a:endParaRPr dirty="0"/>
          </a:p>
        </p:txBody>
      </p:sp>
      <p:sp>
        <p:nvSpPr>
          <p:cNvPr id="374" name="Google Shape;374;p32"/>
          <p:cNvSpPr txBox="1">
            <a:spLocks noGrp="1"/>
          </p:cNvSpPr>
          <p:nvPr>
            <p:ph type="subTitle" idx="18"/>
          </p:nvPr>
        </p:nvSpPr>
        <p:spPr>
          <a:xfrm>
            <a:off x="5191826" y="3231400"/>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 dirty="0" smtClean="0"/>
              <a:t>Allows protection of patient dignity and worth through the capacitty for independent decisions</a:t>
            </a:r>
            <a:endParaRPr dirty="0"/>
          </a:p>
        </p:txBody>
      </p:sp>
      <p:sp>
        <p:nvSpPr>
          <p:cNvPr id="376" name="Google Shape;376;p32"/>
          <p:cNvSpPr txBox="1">
            <a:spLocks noGrp="1"/>
          </p:cNvSpPr>
          <p:nvPr>
            <p:ph type="title" idx="20"/>
          </p:nvPr>
        </p:nvSpPr>
        <p:spPr>
          <a:xfrm>
            <a:off x="5608226" y="163112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grpSp>
        <p:nvGrpSpPr>
          <p:cNvPr id="377" name="Google Shape;377;p32"/>
          <p:cNvGrpSpPr/>
          <p:nvPr/>
        </p:nvGrpSpPr>
        <p:grpSpPr>
          <a:xfrm rot="5400000">
            <a:off x="8179407" y="4316346"/>
            <a:ext cx="288601" cy="1096693"/>
            <a:chOff x="1006700" y="2603975"/>
            <a:chExt cx="55450" cy="210700"/>
          </a:xfrm>
        </p:grpSpPr>
        <p:sp>
          <p:nvSpPr>
            <p:cNvPr id="378" name="Google Shape;378;p3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32"/>
          <p:cNvGrpSpPr/>
          <p:nvPr/>
        </p:nvGrpSpPr>
        <p:grpSpPr>
          <a:xfrm>
            <a:off x="57111" y="583985"/>
            <a:ext cx="520959" cy="484739"/>
            <a:chOff x="827350" y="3629733"/>
            <a:chExt cx="1431600" cy="1332067"/>
          </a:xfrm>
        </p:grpSpPr>
        <p:sp>
          <p:nvSpPr>
            <p:cNvPr id="385" name="Google Shape;385;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32"/>
          <p:cNvGrpSpPr/>
          <p:nvPr/>
        </p:nvGrpSpPr>
        <p:grpSpPr>
          <a:xfrm>
            <a:off x="409461" y="85600"/>
            <a:ext cx="409581" cy="381104"/>
            <a:chOff x="827350" y="3629733"/>
            <a:chExt cx="1431600" cy="1332067"/>
          </a:xfrm>
        </p:grpSpPr>
        <p:sp>
          <p:nvSpPr>
            <p:cNvPr id="389" name="Google Shape;389;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590383" y="767420"/>
            <a:ext cx="3312300"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smtClean="0"/>
              <a:t>Ensure Regulatory Adherence</a:t>
            </a:r>
            <a:endParaRPr sz="2000" dirty="0"/>
          </a:p>
        </p:txBody>
      </p:sp>
      <p:sp>
        <p:nvSpPr>
          <p:cNvPr id="398" name="Google Shape;398;p33"/>
          <p:cNvSpPr txBox="1">
            <a:spLocks noGrp="1"/>
          </p:cNvSpPr>
          <p:nvPr>
            <p:ph type="subTitle" idx="1"/>
          </p:nvPr>
        </p:nvSpPr>
        <p:spPr>
          <a:xfrm>
            <a:off x="4590383" y="1943584"/>
            <a:ext cx="3312300" cy="2990366"/>
          </a:xfrm>
          <a:prstGeom prst="rect">
            <a:avLst/>
          </a:prstGeom>
        </p:spPr>
        <p:txBody>
          <a:bodyPr spcFirstLastPara="1" wrap="square" lIns="91425" tIns="91425" rIns="91425" bIns="91425" anchor="t" anchorCtr="0">
            <a:noAutofit/>
          </a:bodyPr>
          <a:lstStyle/>
          <a:p>
            <a:pPr>
              <a:buFont typeface="Courier New" panose="02070309020205020404" pitchFamily="49" charset="0"/>
              <a:buChar char="o"/>
            </a:pPr>
            <a:r>
              <a:rPr lang="en-US" sz="1200" dirty="0" smtClean="0"/>
              <a:t>Examples of important regulations include:</a:t>
            </a:r>
          </a:p>
          <a:p>
            <a:pPr lvl="1" algn="l">
              <a:buFont typeface="Arial" panose="020B0604020202020204" pitchFamily="34" charset="0"/>
              <a:buChar char="•"/>
            </a:pPr>
            <a:r>
              <a:rPr lang="en-US" sz="1200" dirty="0" smtClean="0"/>
              <a:t>HIPAA</a:t>
            </a:r>
          </a:p>
          <a:p>
            <a:pPr lvl="2" algn="l">
              <a:buFont typeface="Wingdings" panose="05000000000000000000" pitchFamily="2" charset="2"/>
              <a:buChar char="§"/>
            </a:pPr>
            <a:r>
              <a:rPr lang="en-US" sz="1200" dirty="0" smtClean="0"/>
              <a:t>Protect patient information from disclosure (</a:t>
            </a:r>
            <a:r>
              <a:rPr lang="en-US" sz="1200" i="1" dirty="0" smtClean="0"/>
              <a:t>HIPAA of 1996</a:t>
            </a:r>
            <a:r>
              <a:rPr lang="en-US" sz="1200" dirty="0" smtClean="0"/>
              <a:t>, 2022)</a:t>
            </a:r>
          </a:p>
          <a:p>
            <a:pPr lvl="1" algn="l">
              <a:buFont typeface="Arial" panose="020B0604020202020204" pitchFamily="34" charset="0"/>
              <a:buChar char="•"/>
            </a:pPr>
            <a:r>
              <a:rPr lang="en-US" sz="1200" dirty="0" smtClean="0"/>
              <a:t>Privacy Act of 1974</a:t>
            </a:r>
          </a:p>
          <a:p>
            <a:pPr lvl="2" algn="l">
              <a:buFont typeface="Wingdings" panose="05000000000000000000" pitchFamily="2" charset="2"/>
              <a:buChar char="§"/>
            </a:pPr>
            <a:r>
              <a:rPr lang="en-US" sz="1200" dirty="0" smtClean="0"/>
              <a:t>Establishes practices to govern data collection, maintenance, use, and dissemination</a:t>
            </a:r>
            <a:endParaRPr lang="en-US" sz="1200" dirty="0"/>
          </a:p>
        </p:txBody>
      </p:sp>
      <p:sp>
        <p:nvSpPr>
          <p:cNvPr id="399" name="Google Shape;399;p33"/>
          <p:cNvSpPr txBox="1">
            <a:spLocks noGrp="1"/>
          </p:cNvSpPr>
          <p:nvPr>
            <p:ph type="title" idx="2"/>
          </p:nvPr>
        </p:nvSpPr>
        <p:spPr>
          <a:xfrm>
            <a:off x="1931113" y="1872250"/>
            <a:ext cx="1728900"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smtClean="0"/>
              <a:t>Solution 03</a:t>
            </a:r>
            <a:endParaRPr sz="2600"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54753" y="4383423"/>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81438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Benefits of Regulatory Adherence</a:t>
            </a:r>
            <a:endParaRPr dirty="0"/>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846802" y="3683389"/>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 name="Google Shape;510;p35"/>
          <p:cNvSpPr/>
          <p:nvPr/>
        </p:nvSpPr>
        <p:spPr>
          <a:xfrm>
            <a:off x="1693825" y="1354700"/>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p:nvPr/>
        </p:nvSpPr>
        <p:spPr>
          <a:xfrm>
            <a:off x="6619450" y="1354700"/>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5"/>
          <p:cNvSpPr/>
          <p:nvPr/>
        </p:nvSpPr>
        <p:spPr>
          <a:xfrm>
            <a:off x="4156638" y="2475975"/>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3" name="Google Shape;513;p35"/>
          <p:cNvGrpSpPr/>
          <p:nvPr/>
        </p:nvGrpSpPr>
        <p:grpSpPr>
          <a:xfrm>
            <a:off x="6830586" y="1583401"/>
            <a:ext cx="421927" cy="370882"/>
            <a:chOff x="-3030525" y="3973150"/>
            <a:chExt cx="293025" cy="257575"/>
          </a:xfrm>
        </p:grpSpPr>
        <p:sp>
          <p:nvSpPr>
            <p:cNvPr id="514" name="Google Shape;514;p35"/>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5"/>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35"/>
          <p:cNvGrpSpPr/>
          <p:nvPr/>
        </p:nvGrpSpPr>
        <p:grpSpPr>
          <a:xfrm>
            <a:off x="1904954" y="1559019"/>
            <a:ext cx="421927" cy="419659"/>
            <a:chOff x="-6329100" y="3632100"/>
            <a:chExt cx="293025" cy="291450"/>
          </a:xfrm>
        </p:grpSpPr>
        <p:sp>
          <p:nvSpPr>
            <p:cNvPr id="517" name="Google Shape;517;p35"/>
            <p:cNvSpPr/>
            <p:nvPr/>
          </p:nvSpPr>
          <p:spPr>
            <a:xfrm>
              <a:off x="-6210700" y="3751600"/>
              <a:ext cx="174625" cy="171950"/>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5"/>
            <p:cNvSpPr/>
            <p:nvPr/>
          </p:nvSpPr>
          <p:spPr>
            <a:xfrm>
              <a:off x="-6272400" y="3691975"/>
              <a:ext cx="136300" cy="135500"/>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5"/>
            <p:cNvSpPr/>
            <p:nvPr/>
          </p:nvSpPr>
          <p:spPr>
            <a:xfrm>
              <a:off x="-6329100" y="3632100"/>
              <a:ext cx="257575" cy="256025"/>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35"/>
          <p:cNvGrpSpPr/>
          <p:nvPr/>
        </p:nvGrpSpPr>
        <p:grpSpPr>
          <a:xfrm>
            <a:off x="4366650" y="2680296"/>
            <a:ext cx="424159" cy="419659"/>
            <a:chOff x="-1182750" y="3962900"/>
            <a:chExt cx="294575" cy="291450"/>
          </a:xfrm>
        </p:grpSpPr>
        <p:sp>
          <p:nvSpPr>
            <p:cNvPr id="521" name="Google Shape;521;p35"/>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5"/>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5"/>
          <p:cNvSpPr txBox="1">
            <a:spLocks noGrp="1"/>
          </p:cNvSpPr>
          <p:nvPr>
            <p:ph type="title"/>
          </p:nvPr>
        </p:nvSpPr>
        <p:spPr>
          <a:xfrm rot="-1114">
            <a:off x="686288" y="2272105"/>
            <a:ext cx="2778300" cy="82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smtClean="0"/>
              <a:t>Reduces the potential of lawsuits and fines</a:t>
            </a:r>
            <a:endParaRPr sz="1800" dirty="0"/>
          </a:p>
        </p:txBody>
      </p:sp>
      <p:sp>
        <p:nvSpPr>
          <p:cNvPr id="529" name="Google Shape;529;p35"/>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Assures patients’ privacy</a:t>
            </a:r>
            <a:endParaRPr dirty="0"/>
          </a:p>
        </p:txBody>
      </p:sp>
      <p:sp>
        <p:nvSpPr>
          <p:cNvPr id="530" name="Google Shape;530;p35"/>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Enhances patient engagement by improving willingness to share information </a:t>
            </a:r>
            <a:endParaRPr dirty="0"/>
          </a:p>
        </p:txBody>
      </p:sp>
      <p:sp>
        <p:nvSpPr>
          <p:cNvPr id="531" name="Google Shape;531;p35"/>
          <p:cNvSpPr txBox="1">
            <a:spLocks noGrp="1"/>
          </p:cNvSpPr>
          <p:nvPr>
            <p:ph type="title" idx="4"/>
          </p:nvPr>
        </p:nvSpPr>
        <p:spPr>
          <a:xfrm>
            <a:off x="5652400" y="2388681"/>
            <a:ext cx="2778300" cy="828300"/>
          </a:xfrm>
          <a:prstGeom prst="rect">
            <a:avLst/>
          </a:prstGeom>
        </p:spPr>
        <p:txBody>
          <a:bodyPr spcFirstLastPara="1" wrap="square" lIns="91425" tIns="91425" rIns="0" bIns="91425" anchor="b" anchorCtr="0">
            <a:noAutofit/>
          </a:bodyPr>
          <a:lstStyle/>
          <a:p>
            <a:pPr marL="0" lvl="0" indent="0" algn="ctr" rtl="0">
              <a:spcBef>
                <a:spcPts val="0"/>
              </a:spcBef>
              <a:spcAft>
                <a:spcPts val="0"/>
              </a:spcAft>
              <a:buNone/>
            </a:pPr>
            <a:r>
              <a:rPr lang="en" dirty="0" smtClean="0"/>
              <a:t>Supports regulatory compliance</a:t>
            </a:r>
            <a:endParaRPr dirty="0"/>
          </a:p>
        </p:txBody>
      </p:sp>
      <p:sp>
        <p:nvSpPr>
          <p:cNvPr id="532" name="Google Shape;532;p35"/>
          <p:cNvSpPr txBox="1">
            <a:spLocks noGrp="1"/>
          </p:cNvSpPr>
          <p:nvPr>
            <p:ph type="subTitle" idx="5"/>
          </p:nvPr>
        </p:nvSpPr>
        <p:spPr>
          <a:xfrm>
            <a:off x="5863363" y="3106763"/>
            <a:ext cx="2778300" cy="484200"/>
          </a:xfrm>
          <a:prstGeom prst="rect">
            <a:avLst/>
          </a:prstGeom>
        </p:spPr>
        <p:txBody>
          <a:bodyPr spcFirstLastPara="1" wrap="square" lIns="91425" tIns="91425" rIns="0" bIns="91425" anchor="t" anchorCtr="0">
            <a:noAutofit/>
          </a:bodyPr>
          <a:lstStyle/>
          <a:p>
            <a:pPr marL="0" lvl="0" indent="0" algn="ctr" rtl="0">
              <a:spcBef>
                <a:spcPts val="0"/>
              </a:spcBef>
              <a:spcAft>
                <a:spcPts val="0"/>
              </a:spcAft>
              <a:buNone/>
            </a:pPr>
            <a:r>
              <a:rPr lang="en" dirty="0" smtClean="0"/>
              <a:t>Adherence to regulations ensures higher data privacy standards</a:t>
            </a:r>
            <a:endParaRPr dirty="0"/>
          </a:p>
        </p:txBody>
      </p:sp>
      <p:sp>
        <p:nvSpPr>
          <p:cNvPr id="533" name="Google Shape;533;p35"/>
          <p:cNvSpPr txBox="1">
            <a:spLocks noGrp="1"/>
          </p:cNvSpPr>
          <p:nvPr>
            <p:ph type="subTitle" idx="1"/>
          </p:nvPr>
        </p:nvSpPr>
        <p:spPr>
          <a:xfrm rot="371">
            <a:off x="657653" y="3220152"/>
            <a:ext cx="2778300" cy="48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Fewer lawsuits increase patient confidence and increases engagement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590383" y="767420"/>
            <a:ext cx="3312300"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smtClean="0"/>
              <a:t>Patient Education</a:t>
            </a:r>
            <a:endParaRPr sz="2400" dirty="0"/>
          </a:p>
        </p:txBody>
      </p:sp>
      <p:sp>
        <p:nvSpPr>
          <p:cNvPr id="398" name="Google Shape;398;p33"/>
          <p:cNvSpPr txBox="1">
            <a:spLocks noGrp="1"/>
          </p:cNvSpPr>
          <p:nvPr>
            <p:ph type="subTitle" idx="1"/>
          </p:nvPr>
        </p:nvSpPr>
        <p:spPr>
          <a:xfrm>
            <a:off x="4590383" y="1943584"/>
            <a:ext cx="3312300" cy="2990366"/>
          </a:xfrm>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US" dirty="0"/>
              <a:t>Provide education and </a:t>
            </a:r>
            <a:r>
              <a:rPr lang="en-US" dirty="0" smtClean="0"/>
              <a:t>training</a:t>
            </a:r>
          </a:p>
          <a:p>
            <a:pPr lvl="1" algn="l">
              <a:buFont typeface="Courier New" panose="02070309020205020404" pitchFamily="49" charset="0"/>
              <a:buChar char="o"/>
            </a:pPr>
            <a:r>
              <a:rPr lang="en-US" dirty="0" smtClean="0"/>
              <a:t>Physical education</a:t>
            </a:r>
          </a:p>
          <a:p>
            <a:pPr lvl="2" algn="l">
              <a:buFont typeface="Arial" panose="020B0604020202020204" pitchFamily="34" charset="0"/>
              <a:buChar char="•"/>
            </a:pPr>
            <a:r>
              <a:rPr lang="en-US" dirty="0" smtClean="0"/>
              <a:t>Lecture</a:t>
            </a:r>
          </a:p>
          <a:p>
            <a:pPr lvl="2" algn="l">
              <a:buFont typeface="Arial" panose="020B0604020202020204" pitchFamily="34" charset="0"/>
              <a:buChar char="•"/>
            </a:pPr>
            <a:r>
              <a:rPr lang="en-US" dirty="0" smtClean="0"/>
              <a:t>Simulation </a:t>
            </a:r>
            <a:r>
              <a:rPr lang="en-US" dirty="0"/>
              <a:t>and active </a:t>
            </a:r>
            <a:r>
              <a:rPr lang="en-US" dirty="0" smtClean="0"/>
              <a:t>teaching</a:t>
            </a:r>
          </a:p>
          <a:p>
            <a:pPr lvl="2" algn="l">
              <a:buFont typeface="Arial" panose="020B0604020202020204" pitchFamily="34" charset="0"/>
              <a:buChar char="•"/>
            </a:pPr>
            <a:r>
              <a:rPr lang="en-US" dirty="0" smtClean="0"/>
              <a:t>Problem </a:t>
            </a:r>
            <a:r>
              <a:rPr lang="en-US" dirty="0"/>
              <a:t>solving (</a:t>
            </a:r>
            <a:r>
              <a:rPr lang="en-US" dirty="0" err="1"/>
              <a:t>Orlich</a:t>
            </a:r>
            <a:r>
              <a:rPr lang="en-US" dirty="0"/>
              <a:t> et al., </a:t>
            </a:r>
            <a:r>
              <a:rPr lang="en-US" dirty="0" smtClean="0"/>
              <a:t>2012)</a:t>
            </a:r>
          </a:p>
          <a:p>
            <a:pPr lvl="1" algn="l">
              <a:buFont typeface="Courier New" panose="02070309020205020404" pitchFamily="49" charset="0"/>
              <a:buChar char="o"/>
            </a:pPr>
            <a:r>
              <a:rPr lang="en-US" dirty="0" smtClean="0"/>
              <a:t>Virtual education</a:t>
            </a:r>
          </a:p>
          <a:p>
            <a:pPr lvl="2" algn="l">
              <a:buFont typeface="Arial" panose="020B0604020202020204" pitchFamily="34" charset="0"/>
              <a:buChar char="•"/>
            </a:pPr>
            <a:r>
              <a:rPr lang="en-US" dirty="0" smtClean="0"/>
              <a:t>Presentations</a:t>
            </a:r>
          </a:p>
          <a:p>
            <a:pPr lvl="2" algn="l">
              <a:buFont typeface="Arial" panose="020B0604020202020204" pitchFamily="34" charset="0"/>
              <a:buChar char="•"/>
            </a:pPr>
            <a:r>
              <a:rPr lang="en-US" dirty="0" smtClean="0"/>
              <a:t>Live </a:t>
            </a:r>
            <a:r>
              <a:rPr lang="en-US" dirty="0"/>
              <a:t>online </a:t>
            </a:r>
            <a:r>
              <a:rPr lang="en-US" dirty="0" smtClean="0"/>
              <a:t>classes</a:t>
            </a:r>
          </a:p>
          <a:p>
            <a:pPr lvl="2" algn="l">
              <a:buFont typeface="Arial" panose="020B0604020202020204" pitchFamily="34" charset="0"/>
              <a:buChar char="•"/>
            </a:pPr>
            <a:r>
              <a:rPr lang="en-US" dirty="0" smtClean="0"/>
              <a:t>Online </a:t>
            </a:r>
            <a:r>
              <a:rPr lang="en-US" dirty="0"/>
              <a:t>whiteboard</a:t>
            </a:r>
          </a:p>
        </p:txBody>
      </p:sp>
      <p:sp>
        <p:nvSpPr>
          <p:cNvPr id="399" name="Google Shape;399;p33"/>
          <p:cNvSpPr txBox="1">
            <a:spLocks noGrp="1"/>
          </p:cNvSpPr>
          <p:nvPr>
            <p:ph type="title" idx="2"/>
          </p:nvPr>
        </p:nvSpPr>
        <p:spPr>
          <a:xfrm>
            <a:off x="1931113" y="1872250"/>
            <a:ext cx="1728900"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smtClean="0"/>
              <a:t>Solution 04</a:t>
            </a:r>
            <a:endParaRPr sz="2600"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11743493"/>
      </p:ext>
    </p:extLst>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1806</Words>
  <Application>Microsoft Office PowerPoint</Application>
  <PresentationFormat>On-screen Show (16:9)</PresentationFormat>
  <Paragraphs>105</Paragraphs>
  <Slides>12</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Audiowide</vt:lpstr>
      <vt:lpstr>Arial</vt:lpstr>
      <vt:lpstr>Courier New</vt:lpstr>
      <vt:lpstr>Proxima Nova Semibold</vt:lpstr>
      <vt:lpstr>Karla</vt:lpstr>
      <vt:lpstr>Wingdings</vt:lpstr>
      <vt:lpstr>Proxima Nova</vt:lpstr>
      <vt:lpstr>Cyber-Futuristic AI Technology Thesis Defense by Slidesgo</vt:lpstr>
      <vt:lpstr>Slidesgo Final Pages</vt:lpstr>
      <vt:lpstr>Solutions to the Human-Related Factors Affecting Queen’s Web-Based System</vt:lpstr>
      <vt:lpstr>—Frezza (2019)</vt:lpstr>
      <vt:lpstr>Platform Moderation</vt:lpstr>
      <vt:lpstr>Benefits of Platform Moderation</vt:lpstr>
      <vt:lpstr>Risk assessment, privacy culture, and communication</vt:lpstr>
      <vt:lpstr>Benefits of Risk Assessment, Privacy Culture, and Communication</vt:lpstr>
      <vt:lpstr>Ensure Regulatory Adherence</vt:lpstr>
      <vt:lpstr>Benefits of Regulatory Adherence</vt:lpstr>
      <vt:lpstr>Patient Education</vt:lpstr>
      <vt:lpstr>Benefits of Patient Education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modified xsi:type="dcterms:W3CDTF">2022-09-14T15:10:51Z</dcterms:modified>
  <cp:category/>
  <cp:contentStatus/>
  <dc:language/>
  <cp:version/>
</cp:coreProperties>
</file>