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2" r:id="rId8"/>
    <p:sldId id="264" r:id="rId9"/>
    <p:sldId id="265" r:id="rId10"/>
    <p:sldId id="266" r:id="rId11"/>
    <p:sldId id="267" r:id="rId12"/>
    <p:sldId id="268" r:id="rId13"/>
    <p:sldId id="269" r:id="rId14"/>
    <p:sldId id="27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5C3FCC-8075-4111-B8A6-C21C434456B2}"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574729A-61A3-448B-BDBA-398350E204C1}" type="slidenum">
              <a:rPr lang="en-US" smtClean="0"/>
              <a:t>‹#›</a:t>
            </a:fld>
            <a:endParaRPr lang="en-US"/>
          </a:p>
        </p:txBody>
      </p:sp>
    </p:spTree>
    <p:extLst>
      <p:ext uri="{BB962C8B-B14F-4D97-AF65-F5344CB8AC3E}">
        <p14:creationId xmlns:p14="http://schemas.microsoft.com/office/powerpoint/2010/main" val="390621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5C3FCC-8075-4111-B8A6-C21C434456B2}"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574729A-61A3-448B-BDBA-398350E204C1}" type="slidenum">
              <a:rPr lang="en-US" smtClean="0"/>
              <a:t>‹#›</a:t>
            </a:fld>
            <a:endParaRPr lang="en-US"/>
          </a:p>
        </p:txBody>
      </p:sp>
    </p:spTree>
    <p:extLst>
      <p:ext uri="{BB962C8B-B14F-4D97-AF65-F5344CB8AC3E}">
        <p14:creationId xmlns:p14="http://schemas.microsoft.com/office/powerpoint/2010/main" val="951622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5C3FCC-8075-4111-B8A6-C21C434456B2}"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574729A-61A3-448B-BDBA-398350E204C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51822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75C3FCC-8075-4111-B8A6-C21C434456B2}"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74729A-61A3-448B-BDBA-398350E204C1}" type="slidenum">
              <a:rPr lang="en-US" smtClean="0"/>
              <a:t>‹#›</a:t>
            </a:fld>
            <a:endParaRPr lang="en-US"/>
          </a:p>
        </p:txBody>
      </p:sp>
    </p:spTree>
    <p:extLst>
      <p:ext uri="{BB962C8B-B14F-4D97-AF65-F5344CB8AC3E}">
        <p14:creationId xmlns:p14="http://schemas.microsoft.com/office/powerpoint/2010/main" val="1501550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75C3FCC-8075-4111-B8A6-C21C434456B2}"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74729A-61A3-448B-BDBA-398350E204C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9804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75C3FCC-8075-4111-B8A6-C21C434456B2}"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74729A-61A3-448B-BDBA-398350E204C1}" type="slidenum">
              <a:rPr lang="en-US" smtClean="0"/>
              <a:t>‹#›</a:t>
            </a:fld>
            <a:endParaRPr lang="en-US"/>
          </a:p>
        </p:txBody>
      </p:sp>
    </p:spTree>
    <p:extLst>
      <p:ext uri="{BB962C8B-B14F-4D97-AF65-F5344CB8AC3E}">
        <p14:creationId xmlns:p14="http://schemas.microsoft.com/office/powerpoint/2010/main" val="907900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5C3FCC-8075-4111-B8A6-C21C434456B2}"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574729A-61A3-448B-BDBA-398350E204C1}" type="slidenum">
              <a:rPr lang="en-US" smtClean="0"/>
              <a:t>‹#›</a:t>
            </a:fld>
            <a:endParaRPr lang="en-US"/>
          </a:p>
        </p:txBody>
      </p:sp>
    </p:spTree>
    <p:extLst>
      <p:ext uri="{BB962C8B-B14F-4D97-AF65-F5344CB8AC3E}">
        <p14:creationId xmlns:p14="http://schemas.microsoft.com/office/powerpoint/2010/main" val="2685531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5C3FCC-8075-4111-B8A6-C21C434456B2}"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574729A-61A3-448B-BDBA-398350E204C1}" type="slidenum">
              <a:rPr lang="en-US" smtClean="0"/>
              <a:t>‹#›</a:t>
            </a:fld>
            <a:endParaRPr lang="en-US"/>
          </a:p>
        </p:txBody>
      </p:sp>
    </p:spTree>
    <p:extLst>
      <p:ext uri="{BB962C8B-B14F-4D97-AF65-F5344CB8AC3E}">
        <p14:creationId xmlns:p14="http://schemas.microsoft.com/office/powerpoint/2010/main" val="122916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5C3FCC-8075-4111-B8A6-C21C434456B2}"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574729A-61A3-448B-BDBA-398350E204C1}" type="slidenum">
              <a:rPr lang="en-US" smtClean="0"/>
              <a:t>‹#›</a:t>
            </a:fld>
            <a:endParaRPr lang="en-US"/>
          </a:p>
        </p:txBody>
      </p:sp>
    </p:spTree>
    <p:extLst>
      <p:ext uri="{BB962C8B-B14F-4D97-AF65-F5344CB8AC3E}">
        <p14:creationId xmlns:p14="http://schemas.microsoft.com/office/powerpoint/2010/main" val="334829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5C3FCC-8075-4111-B8A6-C21C434456B2}"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574729A-61A3-448B-BDBA-398350E204C1}" type="slidenum">
              <a:rPr lang="en-US" smtClean="0"/>
              <a:t>‹#›</a:t>
            </a:fld>
            <a:endParaRPr lang="en-US"/>
          </a:p>
        </p:txBody>
      </p:sp>
    </p:spTree>
    <p:extLst>
      <p:ext uri="{BB962C8B-B14F-4D97-AF65-F5344CB8AC3E}">
        <p14:creationId xmlns:p14="http://schemas.microsoft.com/office/powerpoint/2010/main" val="1408757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5C3FCC-8075-4111-B8A6-C21C434456B2}"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574729A-61A3-448B-BDBA-398350E204C1}" type="slidenum">
              <a:rPr lang="en-US" smtClean="0"/>
              <a:t>‹#›</a:t>
            </a:fld>
            <a:endParaRPr lang="en-US"/>
          </a:p>
        </p:txBody>
      </p:sp>
    </p:spTree>
    <p:extLst>
      <p:ext uri="{BB962C8B-B14F-4D97-AF65-F5344CB8AC3E}">
        <p14:creationId xmlns:p14="http://schemas.microsoft.com/office/powerpoint/2010/main" val="3835865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5C3FCC-8075-4111-B8A6-C21C434456B2}" type="datetimeFigureOut">
              <a:rPr lang="en-US" smtClean="0"/>
              <a:t>11/13/2022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574729A-61A3-448B-BDBA-398350E204C1}" type="slidenum">
              <a:rPr lang="en-US" smtClean="0"/>
              <a:t>‹#›</a:t>
            </a:fld>
            <a:endParaRPr lang="en-US"/>
          </a:p>
        </p:txBody>
      </p:sp>
    </p:spTree>
    <p:extLst>
      <p:ext uri="{BB962C8B-B14F-4D97-AF65-F5344CB8AC3E}">
        <p14:creationId xmlns:p14="http://schemas.microsoft.com/office/powerpoint/2010/main" val="141095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5C3FCC-8075-4111-B8A6-C21C434456B2}" type="datetimeFigureOut">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574729A-61A3-448B-BDBA-398350E204C1}" type="slidenum">
              <a:rPr lang="en-US" smtClean="0"/>
              <a:t>‹#›</a:t>
            </a:fld>
            <a:endParaRPr lang="en-US"/>
          </a:p>
        </p:txBody>
      </p:sp>
    </p:spTree>
    <p:extLst>
      <p:ext uri="{BB962C8B-B14F-4D97-AF65-F5344CB8AC3E}">
        <p14:creationId xmlns:p14="http://schemas.microsoft.com/office/powerpoint/2010/main" val="345302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5C3FCC-8075-4111-B8A6-C21C434456B2}" type="datetimeFigureOut">
              <a:rPr lang="en-US" smtClean="0"/>
              <a:t>11/13/2022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574729A-61A3-448B-BDBA-398350E204C1}" type="slidenum">
              <a:rPr lang="en-US" smtClean="0"/>
              <a:t>‹#›</a:t>
            </a:fld>
            <a:endParaRPr lang="en-US"/>
          </a:p>
        </p:txBody>
      </p:sp>
    </p:spTree>
    <p:extLst>
      <p:ext uri="{BB962C8B-B14F-4D97-AF65-F5344CB8AC3E}">
        <p14:creationId xmlns:p14="http://schemas.microsoft.com/office/powerpoint/2010/main" val="91481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75C3FCC-8075-4111-B8A6-C21C434456B2}"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574729A-61A3-448B-BDBA-398350E204C1}" type="slidenum">
              <a:rPr lang="en-US" smtClean="0"/>
              <a:t>‹#›</a:t>
            </a:fld>
            <a:endParaRPr lang="en-US"/>
          </a:p>
        </p:txBody>
      </p:sp>
    </p:spTree>
    <p:extLst>
      <p:ext uri="{BB962C8B-B14F-4D97-AF65-F5344CB8AC3E}">
        <p14:creationId xmlns:p14="http://schemas.microsoft.com/office/powerpoint/2010/main" val="188700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75C3FCC-8075-4111-B8A6-C21C434456B2}"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74729A-61A3-448B-BDBA-398350E204C1}" type="slidenum">
              <a:rPr lang="en-US" smtClean="0"/>
              <a:t>‹#›</a:t>
            </a:fld>
            <a:endParaRPr lang="en-US"/>
          </a:p>
        </p:txBody>
      </p:sp>
    </p:spTree>
    <p:extLst>
      <p:ext uri="{BB962C8B-B14F-4D97-AF65-F5344CB8AC3E}">
        <p14:creationId xmlns:p14="http://schemas.microsoft.com/office/powerpoint/2010/main" val="106084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75C3FCC-8075-4111-B8A6-C21C434456B2}" type="datetimeFigureOut">
              <a:rPr lang="en-US" smtClean="0"/>
              <a:t>11/13/2022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574729A-61A3-448B-BDBA-398350E204C1}" type="slidenum">
              <a:rPr lang="en-US" smtClean="0"/>
              <a:t>‹#›</a:t>
            </a:fld>
            <a:endParaRPr lang="en-US"/>
          </a:p>
        </p:txBody>
      </p:sp>
    </p:spTree>
    <p:extLst>
      <p:ext uri="{BB962C8B-B14F-4D97-AF65-F5344CB8AC3E}">
        <p14:creationId xmlns:p14="http://schemas.microsoft.com/office/powerpoint/2010/main" val="1426290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aylorfrancis.com/books/mono/10.4324/9781003117452/spss-survival-manual-julie-pallant" TargetMode="External"/><Relationship Id="rId2" Type="http://schemas.openxmlformats.org/officeDocument/2006/relationships/hyperlink" Target="https://journals.co.za/doi/abs/10.10520/EJC-19753e1017" TargetMode="External"/><Relationship Id="rId1" Type="http://schemas.openxmlformats.org/officeDocument/2006/relationships/slideLayout" Target="../slideLayouts/slideLayout2.xml"/><Relationship Id="rId6" Type="http://schemas.openxmlformats.org/officeDocument/2006/relationships/hyperlink" Target="https://www.frontiersin.org/articles/10.3389/fpubh.2021.634909/full" TargetMode="External"/><Relationship Id="rId5" Type="http://schemas.openxmlformats.org/officeDocument/2006/relationships/hyperlink" Target="https://www.atlantis-press.com/proceedings/icela-21/125969886" TargetMode="External"/><Relationship Id="rId4" Type="http://schemas.openxmlformats.org/officeDocument/2006/relationships/hyperlink" Target="https://library.oapen.org/bitstream/handle/20.500.12657/23142/1007012.pdf?sequen#page=5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97528"/>
            <a:ext cx="8915399" cy="3779854"/>
          </a:xfrm>
        </p:spPr>
        <p:txBody>
          <a:bodyPr>
            <a:noAutofit/>
          </a:bodyPr>
          <a:lstStyle/>
          <a:p>
            <a:pPr algn="ctr"/>
            <a:r>
              <a:rPr lang="en-US" sz="2400" b="1" dirty="0">
                <a:latin typeface="Aril"/>
              </a:rPr>
              <a:t>A Research Proposal on the Reduction of </a:t>
            </a:r>
            <a:r>
              <a:rPr lang="en-US" sz="2400" b="1" dirty="0" smtClean="0">
                <a:latin typeface="Aril"/>
              </a:rPr>
              <a:t>Cyberbullying</a:t>
            </a:r>
            <a:br>
              <a:rPr lang="en-US" sz="2400" b="1" dirty="0" smtClean="0">
                <a:latin typeface="Aril"/>
              </a:rPr>
            </a:br>
            <a:r>
              <a:rPr lang="en-US" sz="2400" dirty="0"/>
              <a:t/>
            </a:r>
            <a:br>
              <a:rPr lang="en-US" sz="2400" dirty="0"/>
            </a:br>
            <a:r>
              <a:rPr lang="en-US" sz="2400" b="1" dirty="0"/>
              <a:t>Research Methods and Professional Practice September </a:t>
            </a:r>
            <a:r>
              <a:rPr lang="en-US" sz="2400" b="1" dirty="0" smtClean="0"/>
              <a:t>2022</a:t>
            </a:r>
            <a:br>
              <a:rPr lang="en-US" sz="2400" b="1" dirty="0" smtClean="0"/>
            </a:br>
            <a:r>
              <a:rPr lang="en-US" sz="2400" b="1" dirty="0" smtClean="0"/>
              <a:t>Dr.Karen Outram</a:t>
            </a:r>
            <a:r>
              <a:rPr lang="en-US" sz="2400" b="1" dirty="0">
                <a:latin typeface="Aril"/>
              </a:rPr>
              <a:t/>
            </a:r>
            <a:br>
              <a:rPr lang="en-US" sz="2400" b="1" dirty="0">
                <a:latin typeface="Aril"/>
              </a:rPr>
            </a:br>
            <a:r>
              <a:rPr lang="en-US" sz="2400" b="1" dirty="0" smtClean="0">
                <a:latin typeface="Aril"/>
              </a:rPr>
              <a:t>by: Ali Ahmad</a:t>
            </a:r>
            <a:r>
              <a:rPr lang="en-US" sz="2400" dirty="0">
                <a:latin typeface="Aril"/>
              </a:rPr>
              <a:t/>
            </a:r>
            <a:br>
              <a:rPr lang="en-US" sz="2400" dirty="0">
                <a:latin typeface="Aril"/>
              </a:rPr>
            </a:br>
            <a:endParaRPr lang="en-US" sz="2400" dirty="0">
              <a:latin typeface="Ari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408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l"/>
              </a:rPr>
              <a:t>Instrumentation</a:t>
            </a:r>
          </a:p>
        </p:txBody>
      </p:sp>
      <p:sp>
        <p:nvSpPr>
          <p:cNvPr id="3" name="Content Placeholder 2"/>
          <p:cNvSpPr>
            <a:spLocks noGrp="1"/>
          </p:cNvSpPr>
          <p:nvPr>
            <p:ph idx="1"/>
          </p:nvPr>
        </p:nvSpPr>
        <p:spPr/>
        <p:txBody>
          <a:bodyPr/>
          <a:lstStyle/>
          <a:p>
            <a:endParaRPr lang="en-US" dirty="0" smtClean="0">
              <a:latin typeface="Aril"/>
            </a:endParaRPr>
          </a:p>
          <a:p>
            <a:endParaRPr lang="en-US" dirty="0">
              <a:latin typeface="Aril"/>
            </a:endParaRPr>
          </a:p>
          <a:p>
            <a:r>
              <a:rPr lang="en-US" dirty="0" smtClean="0">
                <a:latin typeface="Aril"/>
              </a:rPr>
              <a:t>After </a:t>
            </a:r>
            <a:r>
              <a:rPr lang="en-US" dirty="0">
                <a:latin typeface="Aril"/>
              </a:rPr>
              <a:t>signing the consent form, the student is issued a survey paper containing about 20 questions. The questions were directed to the extent to which the students use cell phones and how often they face or participate in cyberbullying. How safe the student feels when using the internet services and how often the student interacts with social media platforms. </a:t>
            </a:r>
          </a:p>
          <a:p>
            <a:endParaRPr lang="en-US" dirty="0">
              <a:latin typeface="Aril"/>
            </a:endParaRPr>
          </a:p>
        </p:txBody>
      </p:sp>
    </p:spTree>
    <p:extLst>
      <p:ext uri="{BB962C8B-B14F-4D97-AF65-F5344CB8AC3E}">
        <p14:creationId xmlns:p14="http://schemas.microsoft.com/office/powerpoint/2010/main" val="80139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l"/>
              </a:rPr>
              <a:t>Data Analysis</a:t>
            </a:r>
          </a:p>
        </p:txBody>
      </p:sp>
      <p:sp>
        <p:nvSpPr>
          <p:cNvPr id="3" name="Content Placeholder 2"/>
          <p:cNvSpPr>
            <a:spLocks noGrp="1"/>
          </p:cNvSpPr>
          <p:nvPr>
            <p:ph idx="1"/>
          </p:nvPr>
        </p:nvSpPr>
        <p:spPr/>
        <p:txBody>
          <a:bodyPr/>
          <a:lstStyle/>
          <a:p>
            <a:endParaRPr lang="en-US" dirty="0">
              <a:latin typeface="Aril"/>
            </a:endParaRPr>
          </a:p>
          <a:p>
            <a:r>
              <a:rPr lang="en-US" dirty="0" smtClean="0">
                <a:latin typeface="Aril"/>
              </a:rPr>
              <a:t>The </a:t>
            </a:r>
            <a:r>
              <a:rPr lang="en-US" dirty="0">
                <a:latin typeface="Aril"/>
              </a:rPr>
              <a:t>collected data are recorded in excel, where analysis is done using frequencies and percentages using a chi-square analysis. The SPSS software is used to explore and analyze data extensively. According to </a:t>
            </a:r>
            <a:r>
              <a:rPr lang="en-US" dirty="0" err="1">
                <a:latin typeface="Aril"/>
              </a:rPr>
              <a:t>Pallant</a:t>
            </a:r>
            <a:r>
              <a:rPr lang="en-US" dirty="0">
                <a:latin typeface="Aril"/>
              </a:rPr>
              <a:t> (2020), the SPSS tool is used in the analysis to generate meaningful, approximate percentage that depicts the overview of the percentage of victims of cyberbullying, the various platforms with most cases of cyberbullying, among other analyses to answer the research questions.</a:t>
            </a:r>
          </a:p>
          <a:p>
            <a:endParaRPr lang="en-US" dirty="0">
              <a:latin typeface="Aril"/>
            </a:endParaRPr>
          </a:p>
        </p:txBody>
      </p:sp>
    </p:spTree>
    <p:extLst>
      <p:ext uri="{BB962C8B-B14F-4D97-AF65-F5344CB8AC3E}">
        <p14:creationId xmlns:p14="http://schemas.microsoft.com/office/powerpoint/2010/main" val="2361553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l"/>
              </a:rPr>
              <a:t>Scope</a:t>
            </a:r>
          </a:p>
        </p:txBody>
      </p:sp>
      <p:sp>
        <p:nvSpPr>
          <p:cNvPr id="3" name="Content Placeholder 2"/>
          <p:cNvSpPr>
            <a:spLocks noGrp="1"/>
          </p:cNvSpPr>
          <p:nvPr>
            <p:ph idx="1"/>
          </p:nvPr>
        </p:nvSpPr>
        <p:spPr/>
        <p:txBody>
          <a:bodyPr/>
          <a:lstStyle/>
          <a:p>
            <a:pPr marL="0" indent="0">
              <a:buNone/>
            </a:pPr>
            <a:endParaRPr lang="en-US" dirty="0"/>
          </a:p>
          <a:p>
            <a:r>
              <a:rPr lang="en-US" dirty="0" smtClean="0"/>
              <a:t>The </a:t>
            </a:r>
            <a:r>
              <a:rPr lang="en-US" dirty="0"/>
              <a:t>research will be conducted on students studying within the Universities of Canada. Among the university chosen are, The University of Toronto and the University of Montreal. The various research reviews are from the research on cyberbullying among University students across Europe, especially Germany and the USA. The research consists of the cyberbullying cases reported in the last three years, from 2019.</a:t>
            </a:r>
          </a:p>
          <a:p>
            <a:endParaRPr lang="en-US" dirty="0"/>
          </a:p>
        </p:txBody>
      </p:sp>
    </p:spTree>
    <p:extLst>
      <p:ext uri="{BB962C8B-B14F-4D97-AF65-F5344CB8AC3E}">
        <p14:creationId xmlns:p14="http://schemas.microsoft.com/office/powerpoint/2010/main" val="1358150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l"/>
              </a:rPr>
              <a:t>Ethical consideration</a:t>
            </a:r>
          </a:p>
        </p:txBody>
      </p:sp>
      <p:sp>
        <p:nvSpPr>
          <p:cNvPr id="3" name="Content Placeholder 2"/>
          <p:cNvSpPr>
            <a:spLocks noGrp="1"/>
          </p:cNvSpPr>
          <p:nvPr>
            <p:ph idx="1"/>
          </p:nvPr>
        </p:nvSpPr>
        <p:spPr/>
        <p:txBody>
          <a:bodyPr/>
          <a:lstStyle/>
          <a:p>
            <a:pPr marL="0" indent="0">
              <a:buNone/>
            </a:pPr>
            <a:endParaRPr lang="en-US" dirty="0">
              <a:latin typeface="Aril"/>
            </a:endParaRPr>
          </a:p>
          <a:p>
            <a:r>
              <a:rPr lang="en-US" dirty="0" smtClean="0">
                <a:latin typeface="Aril"/>
              </a:rPr>
              <a:t>The </a:t>
            </a:r>
            <a:r>
              <a:rPr lang="en-US" dirty="0">
                <a:latin typeface="Aril"/>
              </a:rPr>
              <a:t>research work has to be in alignment with the protection of personal data. Before issuing the survey paper, a participant has to sign the consent form (Suri, 2020). This form assures the researcher that the respondent willingly participates in the survey data collection. The collected data has to be used for the intended purpose only and for no personal gain to the researcher. Survey questions are structured, so they do not ask about the respondent's details. The respondent has to be given enough time, up to one week, to complete the survey form.</a:t>
            </a:r>
          </a:p>
          <a:p>
            <a:endParaRPr lang="en-US" dirty="0">
              <a:latin typeface="Aril"/>
            </a:endParaRPr>
          </a:p>
        </p:txBody>
      </p:sp>
    </p:spTree>
    <p:extLst>
      <p:ext uri="{BB962C8B-B14F-4D97-AF65-F5344CB8AC3E}">
        <p14:creationId xmlns:p14="http://schemas.microsoft.com/office/powerpoint/2010/main" val="635715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l"/>
              </a:rPr>
              <a:t>Conclusion</a:t>
            </a:r>
          </a:p>
        </p:txBody>
      </p:sp>
      <p:sp>
        <p:nvSpPr>
          <p:cNvPr id="3" name="Content Placeholder 2"/>
          <p:cNvSpPr>
            <a:spLocks noGrp="1"/>
          </p:cNvSpPr>
          <p:nvPr>
            <p:ph idx="1"/>
          </p:nvPr>
        </p:nvSpPr>
        <p:spPr/>
        <p:txBody>
          <a:bodyPr/>
          <a:lstStyle/>
          <a:p>
            <a:endParaRPr lang="en-US" dirty="0" smtClean="0">
              <a:latin typeface="Aril"/>
            </a:endParaRPr>
          </a:p>
          <a:p>
            <a:r>
              <a:rPr lang="en-US" dirty="0" smtClean="0">
                <a:latin typeface="Aril"/>
              </a:rPr>
              <a:t>The </a:t>
            </a:r>
            <a:r>
              <a:rPr lang="en-US" dirty="0">
                <a:latin typeface="Aril"/>
              </a:rPr>
              <a:t>proposed research paper should compare the previous literature review with the currently collected data to identify the progress in reducing cyberbullying activities over the internet. The researchers used the survey questionnaire on students to identify the primary source of data that would generate a conclusion on the forms, participants, victims, and impacts of cyberbullying while using the internet by students.</a:t>
            </a:r>
          </a:p>
          <a:p>
            <a:pPr marL="0" indent="0">
              <a:buNone/>
            </a:pPr>
            <a:endParaRPr lang="en-US" dirty="0">
              <a:latin typeface="Aril"/>
            </a:endParaRPr>
          </a:p>
        </p:txBody>
      </p:sp>
    </p:spTree>
    <p:extLst>
      <p:ext uri="{BB962C8B-B14F-4D97-AF65-F5344CB8AC3E}">
        <p14:creationId xmlns:p14="http://schemas.microsoft.com/office/powerpoint/2010/main" val="4151160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l"/>
              </a:rPr>
              <a:t>Reference</a:t>
            </a:r>
            <a:endParaRPr lang="en-US" dirty="0"/>
          </a:p>
        </p:txBody>
      </p:sp>
      <p:sp>
        <p:nvSpPr>
          <p:cNvPr id="3" name="Content Placeholder 2"/>
          <p:cNvSpPr>
            <a:spLocks noGrp="1"/>
          </p:cNvSpPr>
          <p:nvPr>
            <p:ph idx="1"/>
          </p:nvPr>
        </p:nvSpPr>
        <p:spPr/>
        <p:txBody>
          <a:bodyPr>
            <a:normAutofit fontScale="40000" lnSpcReduction="20000"/>
          </a:bodyPr>
          <a:lstStyle/>
          <a:p>
            <a:endParaRPr lang="en-US" dirty="0">
              <a:latin typeface="Aril"/>
            </a:endParaRPr>
          </a:p>
          <a:p>
            <a:r>
              <a:rPr lang="en-US" dirty="0" err="1">
                <a:latin typeface="Aril"/>
              </a:rPr>
              <a:t>Akarsu</a:t>
            </a:r>
            <a:r>
              <a:rPr lang="en-US" dirty="0">
                <a:latin typeface="Aril"/>
              </a:rPr>
              <a:t>, Ö., </a:t>
            </a:r>
            <a:r>
              <a:rPr lang="en-US" dirty="0" err="1">
                <a:latin typeface="Aril"/>
              </a:rPr>
              <a:t>Budak</a:t>
            </a:r>
            <a:r>
              <a:rPr lang="en-US" dirty="0">
                <a:latin typeface="Aril"/>
              </a:rPr>
              <a:t>, M.İ. and </a:t>
            </a:r>
            <a:r>
              <a:rPr lang="en-US" dirty="0" err="1">
                <a:latin typeface="Aril"/>
              </a:rPr>
              <a:t>Okanlı</a:t>
            </a:r>
            <a:r>
              <a:rPr lang="en-US" dirty="0">
                <a:latin typeface="Aril"/>
              </a:rPr>
              <a:t>, A., 2022. The relationship of childhood trauma with cyberbullying and cyber victimization among university students. Archives of Psychiatric Nursing, 41, pp.181-187. </a:t>
            </a:r>
            <a:r>
              <a:rPr lang="en-US" u="sng" dirty="0">
                <a:latin typeface="Aril"/>
                <a:hlinkClick r:id="rId2"/>
              </a:rPr>
              <a:t>https://journals.co.za/doi/abs/10.10520/EJC-19753e1017</a:t>
            </a:r>
            <a:r>
              <a:rPr lang="en-US" dirty="0">
                <a:latin typeface="Aril"/>
              </a:rPr>
              <a:t> </a:t>
            </a:r>
          </a:p>
          <a:p>
            <a:r>
              <a:rPr lang="en-US" dirty="0">
                <a:latin typeface="Aril"/>
              </a:rPr>
              <a:t>AKRAM, A., (2022). Student perception of cyberbullying in social media. </a:t>
            </a:r>
            <a:r>
              <a:rPr lang="en-US" dirty="0" err="1">
                <a:latin typeface="Aril"/>
              </a:rPr>
              <a:t>Aksaqila</a:t>
            </a:r>
            <a:r>
              <a:rPr lang="en-US" dirty="0">
                <a:latin typeface="Aril"/>
              </a:rPr>
              <a:t> </a:t>
            </a:r>
            <a:r>
              <a:rPr lang="en-US" dirty="0" err="1">
                <a:latin typeface="Aril"/>
              </a:rPr>
              <a:t>Jabfung</a:t>
            </a:r>
            <a:r>
              <a:rPr lang="en-US" dirty="0">
                <a:latin typeface="Aril"/>
              </a:rPr>
              <a:t>. https://link.springer.com/article/10.1007/s10796-019-09936-8</a:t>
            </a:r>
          </a:p>
          <a:p>
            <a:r>
              <a:rPr lang="en-US" dirty="0">
                <a:latin typeface="Aril"/>
              </a:rPr>
              <a:t>Al-</a:t>
            </a:r>
            <a:r>
              <a:rPr lang="en-US" dirty="0" err="1">
                <a:latin typeface="Aril"/>
              </a:rPr>
              <a:t>Rahmi</a:t>
            </a:r>
            <a:r>
              <a:rPr lang="en-US" dirty="0">
                <a:latin typeface="Aril"/>
              </a:rPr>
              <a:t>, W.M., </a:t>
            </a:r>
            <a:r>
              <a:rPr lang="en-US" dirty="0" err="1">
                <a:latin typeface="Aril"/>
              </a:rPr>
              <a:t>Yahaya</a:t>
            </a:r>
            <a:r>
              <a:rPr lang="en-US" dirty="0">
                <a:latin typeface="Aril"/>
              </a:rPr>
              <a:t>, N., </a:t>
            </a:r>
            <a:r>
              <a:rPr lang="en-US" dirty="0" err="1">
                <a:latin typeface="Aril"/>
              </a:rPr>
              <a:t>Alamri</a:t>
            </a:r>
            <a:r>
              <a:rPr lang="en-US" dirty="0">
                <a:latin typeface="Aril"/>
              </a:rPr>
              <a:t>, M.M., </a:t>
            </a:r>
            <a:r>
              <a:rPr lang="en-US" dirty="0" err="1">
                <a:latin typeface="Aril"/>
              </a:rPr>
              <a:t>Aljarboa</a:t>
            </a:r>
            <a:r>
              <a:rPr lang="en-US" dirty="0">
                <a:latin typeface="Aril"/>
              </a:rPr>
              <a:t>, N.A., </a:t>
            </a:r>
            <a:r>
              <a:rPr lang="en-US" dirty="0" err="1">
                <a:latin typeface="Aril"/>
              </a:rPr>
              <a:t>Kamin</a:t>
            </a:r>
            <a:r>
              <a:rPr lang="en-US" dirty="0">
                <a:latin typeface="Aril"/>
              </a:rPr>
              <a:t>, Y.B. and </a:t>
            </a:r>
            <a:r>
              <a:rPr lang="en-US" dirty="0" err="1">
                <a:latin typeface="Aril"/>
              </a:rPr>
              <a:t>Moafa</a:t>
            </a:r>
            <a:r>
              <a:rPr lang="en-US" dirty="0">
                <a:latin typeface="Aril"/>
              </a:rPr>
              <a:t>, F.A., 2018. A model of factors affecting cyberbullying </a:t>
            </a:r>
            <a:r>
              <a:rPr lang="en-US" dirty="0" err="1">
                <a:latin typeface="Aril"/>
              </a:rPr>
              <a:t>behaviours</a:t>
            </a:r>
            <a:r>
              <a:rPr lang="en-US" dirty="0">
                <a:latin typeface="Aril"/>
              </a:rPr>
              <a:t> among university students. </a:t>
            </a:r>
            <a:r>
              <a:rPr lang="en-US" dirty="0" err="1">
                <a:latin typeface="Aril"/>
              </a:rPr>
              <a:t>Ieee</a:t>
            </a:r>
            <a:r>
              <a:rPr lang="en-US" dirty="0">
                <a:latin typeface="Aril"/>
              </a:rPr>
              <a:t> Access, 7, pp.2978-2985.</a:t>
            </a:r>
          </a:p>
          <a:p>
            <a:r>
              <a:rPr lang="en-US" dirty="0">
                <a:latin typeface="Aril"/>
              </a:rPr>
              <a:t>Chun, J., Lee, J., Kim, J. and Lee, S., 2020. A systematic international review of cyberbullying measurements. Computers in human </a:t>
            </a:r>
            <a:r>
              <a:rPr lang="en-US" dirty="0" err="1">
                <a:latin typeface="Aril"/>
              </a:rPr>
              <a:t>behaviour</a:t>
            </a:r>
            <a:r>
              <a:rPr lang="en-US" dirty="0">
                <a:latin typeface="Aril"/>
              </a:rPr>
              <a:t>, 113, p.106485.</a:t>
            </a:r>
          </a:p>
          <a:p>
            <a:r>
              <a:rPr lang="en-US" dirty="0">
                <a:latin typeface="Aril"/>
              </a:rPr>
              <a:t>El </a:t>
            </a:r>
            <a:r>
              <a:rPr lang="en-US" dirty="0" err="1">
                <a:latin typeface="Aril"/>
              </a:rPr>
              <a:t>Morr</a:t>
            </a:r>
            <a:r>
              <a:rPr lang="en-US" dirty="0">
                <a:latin typeface="Aril"/>
              </a:rPr>
              <a:t>, C., </a:t>
            </a:r>
            <a:r>
              <a:rPr lang="en-US" dirty="0" err="1">
                <a:latin typeface="Aril"/>
              </a:rPr>
              <a:t>Ritvo</a:t>
            </a:r>
            <a:r>
              <a:rPr lang="en-US" dirty="0">
                <a:latin typeface="Aril"/>
              </a:rPr>
              <a:t>, P., Ahmad, F., </a:t>
            </a:r>
            <a:r>
              <a:rPr lang="en-US" dirty="0" err="1">
                <a:latin typeface="Aril"/>
              </a:rPr>
              <a:t>Moineddin</a:t>
            </a:r>
            <a:r>
              <a:rPr lang="en-US" dirty="0">
                <a:latin typeface="Aril"/>
              </a:rPr>
              <a:t>, R. and MVC Team, 2020. Effectiveness of an 8-week web-based mindfulness virtual community intervention for university students on stress, anxiety, and depression symptoms: randomized controlled trial. JMIR mental health, 7(7), p.e18595.</a:t>
            </a:r>
          </a:p>
          <a:p>
            <a:r>
              <a:rPr lang="en-US" dirty="0" err="1">
                <a:latin typeface="Aril"/>
              </a:rPr>
              <a:t>Faucher</a:t>
            </a:r>
            <a:r>
              <a:rPr lang="en-US" dirty="0">
                <a:latin typeface="Aril"/>
              </a:rPr>
              <a:t>, C., Cassidy, W. and Jackson, M., (2018). Power in the tower: The gendered nature of cyberbullying among students and faculty at Canadian universities. In Cyberbullying at university in international contexts (pp. 66-79). Routledge.</a:t>
            </a:r>
          </a:p>
          <a:p>
            <a:r>
              <a:rPr lang="en-US" dirty="0" err="1">
                <a:latin typeface="Aril"/>
              </a:rPr>
              <a:t>Pallant</a:t>
            </a:r>
            <a:r>
              <a:rPr lang="en-US" dirty="0">
                <a:latin typeface="Aril"/>
              </a:rPr>
              <a:t>, J., 2020. SPSS survival manual: A step by step guide to data analysis using IBM SPSS. Routledge. </a:t>
            </a:r>
            <a:r>
              <a:rPr lang="en-US" u="sng" dirty="0">
                <a:latin typeface="Aril"/>
                <a:hlinkClick r:id="rId3"/>
              </a:rPr>
              <a:t>https://www.taylorfrancis.com/books/mono/10.4324/9781003117452/spss-survival-manual-julie-pallant</a:t>
            </a:r>
            <a:endParaRPr lang="en-US" dirty="0">
              <a:latin typeface="Aril"/>
            </a:endParaRPr>
          </a:p>
          <a:p>
            <a:r>
              <a:rPr lang="en-US" dirty="0" err="1">
                <a:latin typeface="Aril"/>
              </a:rPr>
              <a:t>Qudah</a:t>
            </a:r>
            <a:r>
              <a:rPr lang="en-US" dirty="0">
                <a:latin typeface="Aril"/>
              </a:rPr>
              <a:t>, M.F.A., </a:t>
            </a:r>
            <a:r>
              <a:rPr lang="en-US" dirty="0" err="1">
                <a:latin typeface="Aril"/>
              </a:rPr>
              <a:t>Albursan</a:t>
            </a:r>
            <a:r>
              <a:rPr lang="en-US" dirty="0">
                <a:latin typeface="Aril"/>
              </a:rPr>
              <a:t>, I.S., </a:t>
            </a:r>
            <a:r>
              <a:rPr lang="en-US" dirty="0" err="1">
                <a:latin typeface="Aril"/>
              </a:rPr>
              <a:t>Bakhiet</a:t>
            </a:r>
            <a:r>
              <a:rPr lang="en-US" dirty="0">
                <a:latin typeface="Aril"/>
              </a:rPr>
              <a:t>, S.F.A., Hassan, E.M.A.H., </a:t>
            </a:r>
            <a:r>
              <a:rPr lang="en-US" dirty="0" err="1">
                <a:latin typeface="Aril"/>
              </a:rPr>
              <a:t>Alfnan</a:t>
            </a:r>
            <a:r>
              <a:rPr lang="en-US" dirty="0">
                <a:latin typeface="Aril"/>
              </a:rPr>
              <a:t>, A.A., </a:t>
            </a:r>
            <a:r>
              <a:rPr lang="en-US" dirty="0" err="1">
                <a:latin typeface="Aril"/>
              </a:rPr>
              <a:t>Aljomaa</a:t>
            </a:r>
            <a:r>
              <a:rPr lang="en-US" dirty="0">
                <a:latin typeface="Aril"/>
              </a:rPr>
              <a:t>, S.S. and AL-</a:t>
            </a:r>
            <a:r>
              <a:rPr lang="en-US" dirty="0" err="1">
                <a:latin typeface="Aril"/>
              </a:rPr>
              <a:t>khadher</a:t>
            </a:r>
            <a:r>
              <a:rPr lang="en-US" dirty="0">
                <a:latin typeface="Aril"/>
              </a:rPr>
              <a:t>, M.M.A., 2019. Smartphone addiction and its relationship with cyberbullying among university students. International Journal of Mental Health and Addiction, 17(3), pp.628-643.</a:t>
            </a:r>
          </a:p>
          <a:p>
            <a:r>
              <a:rPr lang="en-US" dirty="0" err="1">
                <a:latin typeface="Aril"/>
              </a:rPr>
              <a:t>Saginova</a:t>
            </a:r>
            <a:r>
              <a:rPr lang="en-US" dirty="0">
                <a:latin typeface="Aril"/>
              </a:rPr>
              <a:t>, O., </a:t>
            </a:r>
            <a:r>
              <a:rPr lang="en-US" dirty="0" err="1">
                <a:latin typeface="Aril"/>
              </a:rPr>
              <a:t>Kireeva</a:t>
            </a:r>
            <a:r>
              <a:rPr lang="en-US" dirty="0">
                <a:latin typeface="Aril"/>
              </a:rPr>
              <a:t>, N., </a:t>
            </a:r>
            <a:r>
              <a:rPr lang="en-US" dirty="0" err="1">
                <a:latin typeface="Aril"/>
              </a:rPr>
              <a:t>Sagiv</a:t>
            </a:r>
            <a:r>
              <a:rPr lang="en-US" dirty="0">
                <a:latin typeface="Aril"/>
              </a:rPr>
              <a:t>, Y. and </a:t>
            </a:r>
            <a:r>
              <a:rPr lang="en-US" dirty="0" err="1">
                <a:latin typeface="Aril"/>
              </a:rPr>
              <a:t>Zavyalov</a:t>
            </a:r>
            <a:r>
              <a:rPr lang="en-US" dirty="0">
                <a:latin typeface="Aril"/>
              </a:rPr>
              <a:t>, D., 2020. Dataset on the questionnaire-based survey of sharing services users' motivation. Data in brief, 33.</a:t>
            </a:r>
          </a:p>
          <a:p>
            <a:r>
              <a:rPr lang="en-US" dirty="0">
                <a:latin typeface="Aril"/>
              </a:rPr>
              <a:t>Suri, H., 2020. Ethical considerations of conducting systematic reviews in educational research. Systematic Reviews in Educational Research, pp.41-54. </a:t>
            </a:r>
            <a:r>
              <a:rPr lang="en-US" u="sng" dirty="0">
                <a:latin typeface="Aril"/>
                <a:hlinkClick r:id="rId4"/>
              </a:rPr>
              <a:t>https://library.oapen.org/bitstream/handle/20.500.12657/23142/1007012.pdf?sequen#page=59</a:t>
            </a:r>
            <a:r>
              <a:rPr lang="en-US" dirty="0">
                <a:latin typeface="Aril"/>
              </a:rPr>
              <a:t> </a:t>
            </a:r>
          </a:p>
          <a:p>
            <a:r>
              <a:rPr lang="en-US" dirty="0" err="1">
                <a:latin typeface="Aril"/>
              </a:rPr>
              <a:t>Wójcik</a:t>
            </a:r>
            <a:r>
              <a:rPr lang="en-US" dirty="0">
                <a:latin typeface="Aril"/>
              </a:rPr>
              <a:t>, M. and </a:t>
            </a:r>
            <a:r>
              <a:rPr lang="en-US" dirty="0" err="1">
                <a:latin typeface="Aril"/>
              </a:rPr>
              <a:t>Mondry</a:t>
            </a:r>
            <a:r>
              <a:rPr lang="en-US" dirty="0">
                <a:latin typeface="Aril"/>
              </a:rPr>
              <a:t>, M., 2020. “The game of bullying”: Shared beliefs and behavioral labels in bullying among middle </a:t>
            </a:r>
            <a:r>
              <a:rPr lang="en-US" dirty="0" err="1">
                <a:latin typeface="Aril"/>
              </a:rPr>
              <a:t>schoolers</a:t>
            </a:r>
            <a:r>
              <a:rPr lang="en-US" dirty="0">
                <a:latin typeface="Aril"/>
              </a:rPr>
              <a:t>. Group Dynamics: Theory, Research, and Practice, 24(4), p.276.</a:t>
            </a:r>
          </a:p>
          <a:p>
            <a:r>
              <a:rPr lang="en-US" dirty="0">
                <a:latin typeface="Aril"/>
              </a:rPr>
              <a:t>Zhang, Y. and Zhang, Z., 2022, February. High School Cyberbullying and Adolescents’ Depression in China. In 2021 International Conference on Education, Language and Art (ICELA 2021) (pp. 475-480). Atlantis Press. </a:t>
            </a:r>
            <a:r>
              <a:rPr lang="en-US" u="sng" dirty="0">
                <a:latin typeface="Aril"/>
                <a:hlinkClick r:id="rId5"/>
              </a:rPr>
              <a:t>https://www.atlantis-press.com/proceedings/icela-21/125969886</a:t>
            </a:r>
            <a:r>
              <a:rPr lang="en-US" dirty="0">
                <a:latin typeface="Aril"/>
              </a:rPr>
              <a:t> </a:t>
            </a:r>
          </a:p>
          <a:p>
            <a:r>
              <a:rPr lang="en-US" dirty="0">
                <a:latin typeface="Aril"/>
              </a:rPr>
              <a:t>Zhu, C., Huang, S., Evans, R. and Zhang, W., 2021. Cyberbullying among adolescents and children: a comprehensive review of the global situation, risk factors, and preventive measures. Frontiers in public health, 9, p.634909. </a:t>
            </a:r>
            <a:r>
              <a:rPr lang="en-US" u="sng" dirty="0">
                <a:latin typeface="Aril"/>
                <a:hlinkClick r:id="rId6"/>
              </a:rPr>
              <a:t>https://www.frontiersin.org/articles/10.3389/fpubh.2021.634909/full</a:t>
            </a:r>
            <a:endParaRPr lang="en-US" dirty="0">
              <a:latin typeface="Aril"/>
            </a:endParaRPr>
          </a:p>
        </p:txBody>
      </p:sp>
    </p:spTree>
    <p:extLst>
      <p:ext uri="{BB962C8B-B14F-4D97-AF65-F5344CB8AC3E}">
        <p14:creationId xmlns:p14="http://schemas.microsoft.com/office/powerpoint/2010/main" val="43606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latin typeface="Aril"/>
              </a:rPr>
              <a:t>Executive Summary</a:t>
            </a:r>
            <a:r>
              <a:rPr lang="en-US" b="1" dirty="0">
                <a:latin typeface="Aril"/>
              </a:rPr>
              <a:t/>
            </a:r>
            <a:br>
              <a:rPr lang="en-US" b="1" dirty="0">
                <a:latin typeface="Aril"/>
              </a:rPr>
            </a:br>
            <a:endParaRPr lang="en-US" dirty="0">
              <a:latin typeface="Aril"/>
            </a:endParaRPr>
          </a:p>
        </p:txBody>
      </p:sp>
      <p:sp>
        <p:nvSpPr>
          <p:cNvPr id="3" name="Content Placeholder 2"/>
          <p:cNvSpPr>
            <a:spLocks noGrp="1"/>
          </p:cNvSpPr>
          <p:nvPr>
            <p:ph idx="1"/>
          </p:nvPr>
        </p:nvSpPr>
        <p:spPr/>
        <p:txBody>
          <a:bodyPr/>
          <a:lstStyle/>
          <a:p>
            <a:r>
              <a:rPr lang="en-US" dirty="0" smtClean="0">
                <a:latin typeface="Aril"/>
              </a:rPr>
              <a:t>Cyberbullying </a:t>
            </a:r>
            <a:r>
              <a:rPr lang="en-US" dirty="0">
                <a:latin typeface="Aril"/>
              </a:rPr>
              <a:t>has become a major challenge associated with social media and information technology use. Over the recent years, several cases have been reported of individuals taking up aggressive behavior to cause physical, emotional, or even psychological damage to social media users (Chun et al., 2020). There has been a need to reduce or even end this cyberbullying act. The paper below is a research proposal that covers detailed information on previous research on reducing cyberbullying. In the paper, we get an insight into what a researcher should be aware of when researching the reduction of cyberbullying, understanding the term cyberbully, the targeted victims and its impacts, the best methods of data collection to use, analysis, and the overview of the expected findings.</a:t>
            </a:r>
          </a:p>
          <a:p>
            <a:endParaRPr lang="en-US" dirty="0">
              <a:latin typeface="Aril"/>
            </a:endParaRPr>
          </a:p>
        </p:txBody>
      </p:sp>
    </p:spTree>
    <p:extLst>
      <p:ext uri="{BB962C8B-B14F-4D97-AF65-F5344CB8AC3E}">
        <p14:creationId xmlns:p14="http://schemas.microsoft.com/office/powerpoint/2010/main" val="2265394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l"/>
              </a:rPr>
              <a:t>Problem definition</a:t>
            </a:r>
          </a:p>
        </p:txBody>
      </p:sp>
      <p:sp>
        <p:nvSpPr>
          <p:cNvPr id="3" name="Content Placeholder 2"/>
          <p:cNvSpPr>
            <a:spLocks noGrp="1"/>
          </p:cNvSpPr>
          <p:nvPr>
            <p:ph idx="1"/>
          </p:nvPr>
        </p:nvSpPr>
        <p:spPr>
          <a:xfrm>
            <a:off x="2467292" y="1595120"/>
            <a:ext cx="8915400" cy="3777622"/>
          </a:xfrm>
        </p:spPr>
        <p:txBody>
          <a:bodyPr>
            <a:noAutofit/>
          </a:bodyPr>
          <a:lstStyle/>
          <a:p>
            <a:r>
              <a:rPr lang="en-US" dirty="0">
                <a:latin typeface="Aril"/>
              </a:rPr>
              <a:t>Over the past two decades, the world has witnessed a rapid advancement in technology in the telecommunication and information industry. Computers, laptops, and mobile phones now exist, multipurpose technological devices with unlimited capabilities. With these devices, the youth now interacts more with the internet, retrieving information from social media platforms, instant messaging, online journals and blogs, or even chat rooms. Other innovations, such as the introduction of the 5</a:t>
            </a:r>
            <a:r>
              <a:rPr lang="en-US" baseline="30000" dirty="0">
                <a:latin typeface="Aril"/>
              </a:rPr>
              <a:t>th</a:t>
            </a:r>
            <a:r>
              <a:rPr lang="en-US" dirty="0">
                <a:latin typeface="Aril"/>
              </a:rPr>
              <a:t> Generation networks and </a:t>
            </a:r>
            <a:r>
              <a:rPr lang="en-US" dirty="0" err="1">
                <a:latin typeface="Aril"/>
              </a:rPr>
              <a:t>WiFi</a:t>
            </a:r>
            <a:r>
              <a:rPr lang="en-US" dirty="0">
                <a:latin typeface="Aril"/>
              </a:rPr>
              <a:t> has made it easier to access the internet, encouraging more people to use the internet services. Although many access much important information from the internet (Akram, 2022), there has been a growing effect of online abuse that significantly affects internet users. Internet abuse is commonly known as cyberbullying.</a:t>
            </a:r>
          </a:p>
          <a:p>
            <a:r>
              <a:rPr lang="en-US" dirty="0">
                <a:latin typeface="Aril"/>
              </a:rPr>
              <a:t>Cyberbullying is the use of information in the various internet information relay platforms such as the social media platform (</a:t>
            </a:r>
            <a:r>
              <a:rPr lang="en-US" dirty="0" err="1">
                <a:latin typeface="Aril"/>
              </a:rPr>
              <a:t>Tiktok</a:t>
            </a:r>
            <a:r>
              <a:rPr lang="en-US" dirty="0">
                <a:latin typeface="Aril"/>
              </a:rPr>
              <a:t>, </a:t>
            </a:r>
            <a:r>
              <a:rPr lang="en-US" dirty="0" err="1">
                <a:latin typeface="Aril"/>
              </a:rPr>
              <a:t>FaceBook</a:t>
            </a:r>
            <a:r>
              <a:rPr lang="en-US" dirty="0">
                <a:latin typeface="Aril"/>
              </a:rPr>
              <a:t>, Instagram, Telegram, </a:t>
            </a:r>
            <a:r>
              <a:rPr lang="en-US" dirty="0" err="1">
                <a:latin typeface="Aril"/>
              </a:rPr>
              <a:t>Whatsapp</a:t>
            </a:r>
            <a:r>
              <a:rPr lang="en-US" dirty="0">
                <a:latin typeface="Aril"/>
              </a:rPr>
              <a:t>, Snapchat) or others such as email, blogs, personal websites, text messages, instant messaging in such a way that intends to harm others. Cyberbullying causes physical, psychological, or emotional damage to the intended victim.</a:t>
            </a:r>
          </a:p>
          <a:p>
            <a:endParaRPr lang="en-US" dirty="0">
              <a:latin typeface="Aril"/>
            </a:endParaRPr>
          </a:p>
        </p:txBody>
      </p:sp>
    </p:spTree>
    <p:extLst>
      <p:ext uri="{BB962C8B-B14F-4D97-AF65-F5344CB8AC3E}">
        <p14:creationId xmlns:p14="http://schemas.microsoft.com/office/powerpoint/2010/main" val="2297999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l"/>
              </a:rPr>
              <a:t>The rationale for the study</a:t>
            </a:r>
          </a:p>
        </p:txBody>
      </p:sp>
      <p:sp>
        <p:nvSpPr>
          <p:cNvPr id="3" name="Content Placeholder 2"/>
          <p:cNvSpPr>
            <a:spLocks noGrp="1"/>
          </p:cNvSpPr>
          <p:nvPr>
            <p:ph idx="1"/>
          </p:nvPr>
        </p:nvSpPr>
        <p:spPr/>
        <p:txBody>
          <a:bodyPr/>
          <a:lstStyle/>
          <a:p>
            <a:r>
              <a:rPr lang="en-US" dirty="0">
                <a:latin typeface="Aril"/>
              </a:rPr>
              <a:t>Since the first reported cyberbullying case in 1999, society has given more attention to the use and the abuse that might result from the internet (Zhu et al. 2019). However, more so for children, it is complicated to control the content they access from the internet; unlike television, computer and mobile phones are more private and secretive. About 99% of Canadian students use the internet, about 50% use the internet at least one hour per day, and 60% use chat rooms and instant messaging services. There are now various forms of cyberbullying; one can wrongly type a comment on a social media post only to get harassed by other social media users. Therefore, managing cyberbullying for young people should involve parents, teachers, schools, and various community groups to monitor and control young people's internet usage.</a:t>
            </a:r>
          </a:p>
          <a:p>
            <a:endParaRPr lang="en-US" dirty="0">
              <a:latin typeface="Aril"/>
            </a:endParaRPr>
          </a:p>
        </p:txBody>
      </p:sp>
    </p:spTree>
    <p:extLst>
      <p:ext uri="{BB962C8B-B14F-4D97-AF65-F5344CB8AC3E}">
        <p14:creationId xmlns:p14="http://schemas.microsoft.com/office/powerpoint/2010/main" val="41538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l"/>
              </a:rPr>
              <a:t>Significance of the research</a:t>
            </a:r>
          </a:p>
        </p:txBody>
      </p:sp>
      <p:sp>
        <p:nvSpPr>
          <p:cNvPr id="3" name="Content Placeholder 2"/>
          <p:cNvSpPr>
            <a:spLocks noGrp="1"/>
          </p:cNvSpPr>
          <p:nvPr>
            <p:ph idx="1"/>
          </p:nvPr>
        </p:nvSpPr>
        <p:spPr/>
        <p:txBody>
          <a:bodyPr/>
          <a:lstStyle/>
          <a:p>
            <a:endParaRPr lang="en-US" dirty="0" smtClean="0">
              <a:latin typeface="Aril"/>
            </a:endParaRPr>
          </a:p>
          <a:p>
            <a:endParaRPr lang="en-US" dirty="0">
              <a:latin typeface="Aril"/>
            </a:endParaRPr>
          </a:p>
          <a:p>
            <a:r>
              <a:rPr lang="en-US" dirty="0" smtClean="0">
                <a:latin typeface="Aril"/>
              </a:rPr>
              <a:t>Young </a:t>
            </a:r>
            <a:r>
              <a:rPr lang="en-US" dirty="0">
                <a:latin typeface="Aril"/>
              </a:rPr>
              <a:t>people, more so children, still lack the capability of handling the harassment that comes with cyberbullying. There have been several reported cases of cyberbullying, with youth people reducing their interaction time with social media platforms, posting less on those platforms, or avoiding completely commenting on various posts over the internet. The research checks the various causes of cyberbullying and recommends how cyberbullying can be reduced.</a:t>
            </a:r>
          </a:p>
          <a:p>
            <a:endParaRPr lang="en-US" dirty="0">
              <a:latin typeface="Aril"/>
            </a:endParaRPr>
          </a:p>
        </p:txBody>
      </p:sp>
    </p:spTree>
    <p:extLst>
      <p:ext uri="{BB962C8B-B14F-4D97-AF65-F5344CB8AC3E}">
        <p14:creationId xmlns:p14="http://schemas.microsoft.com/office/powerpoint/2010/main" val="3087515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l"/>
              </a:rPr>
              <a:t>Research Question and Objectives</a:t>
            </a:r>
          </a:p>
        </p:txBody>
      </p:sp>
      <p:sp>
        <p:nvSpPr>
          <p:cNvPr id="3" name="Content Placeholder 2"/>
          <p:cNvSpPr>
            <a:spLocks noGrp="1"/>
          </p:cNvSpPr>
          <p:nvPr>
            <p:ph idx="1"/>
          </p:nvPr>
        </p:nvSpPr>
        <p:spPr/>
        <p:txBody>
          <a:bodyPr/>
          <a:lstStyle/>
          <a:p>
            <a:r>
              <a:rPr lang="en-US" dirty="0">
                <a:latin typeface="Aril"/>
              </a:rPr>
              <a:t>The research seeks to identify the various forms of cyberbullying witnessed by young people using the internet and the various platforms associated with cyberbullying. According to </a:t>
            </a:r>
            <a:r>
              <a:rPr lang="en-US" dirty="0" err="1">
                <a:latin typeface="Aril"/>
              </a:rPr>
              <a:t>Qudah</a:t>
            </a:r>
            <a:r>
              <a:rPr lang="en-US" dirty="0">
                <a:latin typeface="Aril"/>
              </a:rPr>
              <a:t> et al. (2019), their various situations when students get harassed and assaulted over the internet. According to universal human rights, it is illegal to threaten dearth, bodily, psychologically, or emotionally harmful to an individual. With the right of expression, it is out of order for an individual to get harassed for commenting or posting over the internet. Therefore, the research will seek to use the following questions in responding and providing various solutions concerning the course of cyberbullying, the various forms of cyberbullying, the suspected cyberbullying practitioners, and the platforms most notorious for cyberbullying activities</a:t>
            </a:r>
          </a:p>
        </p:txBody>
      </p:sp>
    </p:spTree>
    <p:extLst>
      <p:ext uri="{BB962C8B-B14F-4D97-AF65-F5344CB8AC3E}">
        <p14:creationId xmlns:p14="http://schemas.microsoft.com/office/powerpoint/2010/main" val="28816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l"/>
              </a:rPr>
              <a:t>Literature Review</a:t>
            </a:r>
          </a:p>
        </p:txBody>
      </p:sp>
      <p:sp>
        <p:nvSpPr>
          <p:cNvPr id="3" name="Content Placeholder 2"/>
          <p:cNvSpPr>
            <a:spLocks noGrp="1"/>
          </p:cNvSpPr>
          <p:nvPr>
            <p:ph idx="1"/>
          </p:nvPr>
        </p:nvSpPr>
        <p:spPr/>
        <p:txBody>
          <a:bodyPr/>
          <a:lstStyle/>
          <a:p>
            <a:endParaRPr lang="en-US" smtClean="0">
              <a:latin typeface="Aril"/>
            </a:endParaRPr>
          </a:p>
          <a:p>
            <a:r>
              <a:rPr lang="en-US" smtClean="0">
                <a:latin typeface="Aril"/>
              </a:rPr>
              <a:t>Over </a:t>
            </a:r>
            <a:r>
              <a:rPr lang="en-US" dirty="0">
                <a:latin typeface="Aril"/>
              </a:rPr>
              <a:t>the past years, due to the rampant cases of cyberbullying reported by students and other internet users, researchers have done several studies on cyberbullying. Although modern cyberbullying seems new to people, it is more or less the same as traditional forms of bullying. There are now several relevant themes concerning the frequency of the spread of cyberbullying, its consequences, and penalties issued to those found guilty of the act. Considering the previous research, males are most likely to bully others than females, that is, a percentage of 35 for a male to 30 for females. In contrast, females participate in verbal bullying more than males (</a:t>
            </a:r>
            <a:r>
              <a:rPr lang="en-US" dirty="0" err="1">
                <a:latin typeface="Aril"/>
              </a:rPr>
              <a:t>Faucher</a:t>
            </a:r>
            <a:r>
              <a:rPr lang="en-US" dirty="0">
                <a:latin typeface="Aril"/>
              </a:rPr>
              <a:t> et al., 2018).</a:t>
            </a:r>
          </a:p>
        </p:txBody>
      </p:sp>
    </p:spTree>
    <p:extLst>
      <p:ext uri="{BB962C8B-B14F-4D97-AF65-F5344CB8AC3E}">
        <p14:creationId xmlns:p14="http://schemas.microsoft.com/office/powerpoint/2010/main" val="414266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l"/>
              </a:rPr>
              <a:t>Methodology</a:t>
            </a:r>
          </a:p>
        </p:txBody>
      </p:sp>
      <p:sp>
        <p:nvSpPr>
          <p:cNvPr id="3" name="Content Placeholder 2"/>
          <p:cNvSpPr>
            <a:spLocks noGrp="1"/>
          </p:cNvSpPr>
          <p:nvPr>
            <p:ph idx="1"/>
          </p:nvPr>
        </p:nvSpPr>
        <p:spPr/>
        <p:txBody>
          <a:bodyPr/>
          <a:lstStyle/>
          <a:p>
            <a:endParaRPr lang="en-US" dirty="0" smtClean="0">
              <a:latin typeface="Aril"/>
            </a:endParaRPr>
          </a:p>
          <a:p>
            <a:r>
              <a:rPr lang="en-US" dirty="0">
                <a:latin typeface="Aril"/>
              </a:rPr>
              <a:t>To generate accurate results on the extent, effect, and impact of cyberbullying, it may be easier to survey university students. The students are familiar with social media platforms, chat rooms, and emails, which expose them to various types of cyberbullying. The research uses both questionnaires (</a:t>
            </a:r>
            <a:r>
              <a:rPr lang="en-US" dirty="0" err="1">
                <a:latin typeface="Aril"/>
              </a:rPr>
              <a:t>Saginova</a:t>
            </a:r>
            <a:r>
              <a:rPr lang="en-US" dirty="0">
                <a:latin typeface="Aril"/>
              </a:rPr>
              <a:t> et al., 2020) to collect data among university students and compare the previous literature reviews to generate a comparison on the extent of cyberbullying.</a:t>
            </a:r>
          </a:p>
          <a:p>
            <a:endParaRPr lang="en-US" dirty="0">
              <a:latin typeface="Aril"/>
            </a:endParaRPr>
          </a:p>
        </p:txBody>
      </p:sp>
    </p:spTree>
    <p:extLst>
      <p:ext uri="{BB962C8B-B14F-4D97-AF65-F5344CB8AC3E}">
        <p14:creationId xmlns:p14="http://schemas.microsoft.com/office/powerpoint/2010/main" val="3955145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Population and sampling</a:t>
            </a:r>
          </a:p>
        </p:txBody>
      </p:sp>
      <p:sp>
        <p:nvSpPr>
          <p:cNvPr id="3" name="Content Placeholder 2"/>
          <p:cNvSpPr>
            <a:spLocks noGrp="1"/>
          </p:cNvSpPr>
          <p:nvPr>
            <p:ph idx="1"/>
          </p:nvPr>
        </p:nvSpPr>
        <p:spPr/>
        <p:txBody>
          <a:bodyPr/>
          <a:lstStyle/>
          <a:p>
            <a:endParaRPr lang="en-US" dirty="0" smtClean="0">
              <a:latin typeface="Aril"/>
            </a:endParaRPr>
          </a:p>
          <a:p>
            <a:r>
              <a:rPr lang="en-US" dirty="0" smtClean="0">
                <a:latin typeface="Aril"/>
              </a:rPr>
              <a:t>Since </a:t>
            </a:r>
            <a:r>
              <a:rPr lang="en-US" dirty="0">
                <a:latin typeface="Aril"/>
              </a:rPr>
              <a:t>the university population ranges from five thousand to twenty even more population, the population would provide adequate information for the proposed research work. Every survey was attached with a consent form, a letter describing the purpose, and the policy to keep the information only for educational purposes and not to manipulate the data for personal benefit. The students are issued with survey papers that should be filled on the spot or returned after one day to the university information office. The survey is then collected to be analyzed by the researcher.</a:t>
            </a:r>
          </a:p>
          <a:p>
            <a:endParaRPr lang="en-US" dirty="0">
              <a:latin typeface="Aril"/>
            </a:endParaRPr>
          </a:p>
        </p:txBody>
      </p:sp>
    </p:spTree>
    <p:extLst>
      <p:ext uri="{BB962C8B-B14F-4D97-AF65-F5344CB8AC3E}">
        <p14:creationId xmlns:p14="http://schemas.microsoft.com/office/powerpoint/2010/main" val="32659300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TotalTime>
  <Words>1482</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Aril</vt:lpstr>
      <vt:lpstr>Century Gothic</vt:lpstr>
      <vt:lpstr>Wingdings 3</vt:lpstr>
      <vt:lpstr>Wisp</vt:lpstr>
      <vt:lpstr>A Research Proposal on the Reduction of Cyberbullying  Research Methods and Professional Practice September 2022 Dr.Karen Outram by: Ali Ahmad </vt:lpstr>
      <vt:lpstr>Executive Summary </vt:lpstr>
      <vt:lpstr>Problem definition</vt:lpstr>
      <vt:lpstr>The rationale for the study</vt:lpstr>
      <vt:lpstr>Significance of the research</vt:lpstr>
      <vt:lpstr>Research Question and Objectives</vt:lpstr>
      <vt:lpstr>Literature Review</vt:lpstr>
      <vt:lpstr>Methodology</vt:lpstr>
      <vt:lpstr>Population and sampling</vt:lpstr>
      <vt:lpstr>Instrumentation</vt:lpstr>
      <vt:lpstr>Data Analysis</vt:lpstr>
      <vt:lpstr>Scope</vt:lpstr>
      <vt:lpstr>Ethical consideration</vt:lpstr>
      <vt:lpstr>Conclusion</vt:lpstr>
      <vt:lpstr>Reference</vt:lpstr>
    </vt:vector>
  </TitlesOfParts>
  <Company>QNB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Research Proposal on the Reduction of Cyberbullying  Research Methods and Professional Practice September 2022 Dr.Karen Outram by: Ali Ahmad</dc:title>
  <dc:creator>Qatar National Bank</dc:creator>
  <cp:lastModifiedBy>QNB</cp:lastModifiedBy>
  <cp:revision>35</cp:revision>
  <dcterms:created xsi:type="dcterms:W3CDTF">2022-11-13T07:42:09Z</dcterms:created>
  <dcterms:modified xsi:type="dcterms:W3CDTF">2022-11-13T12:22:26Z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76ddf689-3fbf-40db-b0e1-22741130af16</vt:lpwstr>
  </property>
  <property fmtid="{D5CDD505-2E9C-101B-9397-08002B2CF9AE}" pid="3" name="QNBClass">
    <vt:lpwstr>QNBCI</vt:lpwstr>
  </property>
</Properties>
</file>