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9" r:id="rId4"/>
    <p:sldId id="258" r:id="rId5"/>
    <p:sldId id="261" r:id="rId6"/>
    <p:sldId id="262" r:id="rId7"/>
    <p:sldId id="263" r:id="rId8"/>
    <p:sldId id="264" r:id="rId9"/>
    <p:sldId id="265" r:id="rId10"/>
    <p:sldId id="267"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1"/>
    <a:srgbClr val="007033"/>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7" autoAdjust="0"/>
  </p:normalViewPr>
  <p:slideViewPr>
    <p:cSldViewPr>
      <p:cViewPr varScale="1">
        <p:scale>
          <a:sx n="76" d="100"/>
          <a:sy n="76" d="100"/>
        </p:scale>
        <p:origin x="100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342900">
              <a:lnSpc>
                <a:spcPct val="95000"/>
              </a:lnSpc>
              <a:spcBef>
                <a:spcPct val="0"/>
              </a:spcBef>
              <a:buClr>
                <a:srgbClr val="CCCCCC"/>
              </a:buClr>
              <a:buFontTx/>
              <a:buChar char="•"/>
            </a:pPr>
            <a:r>
              <a:rPr lang="en-US" dirty="0"/>
              <a:t>Stuxnet was the most powerful and sophisticated malware which have ever seen which was </a:t>
            </a:r>
            <a:r>
              <a:rPr lang="en-US" altLang="en-US" sz="1200" dirty="0">
                <a:solidFill>
                  <a:srgbClr val="CCCCCC"/>
                </a:solidFill>
                <a:latin typeface="Arial" panose="020B0604020202020204" pitchFamily="34" charset="0"/>
              </a:rPr>
              <a:t>Developed in June 2009 and spreading began late 2009/early 2010. </a:t>
            </a:r>
            <a:r>
              <a:rPr lang="en-US" altLang="en-US" sz="1900" dirty="0">
                <a:solidFill>
                  <a:srgbClr val="CCCCCC"/>
                </a:solidFill>
                <a:latin typeface="Arial" panose="020B0604020202020204" pitchFamily="34" charset="0"/>
              </a:rPr>
              <a:t>Discovered in July 2010 in Microsoft out-of-band patch released August 2010.</a:t>
            </a:r>
          </a:p>
          <a:p>
            <a:pPr marL="457200" lvl="1" indent="-342900">
              <a:lnSpc>
                <a:spcPct val="95000"/>
              </a:lnSpc>
              <a:spcBef>
                <a:spcPct val="0"/>
              </a:spcBef>
              <a:buClr>
                <a:srgbClr val="CCCCCC"/>
              </a:buClr>
              <a:buFontTx/>
              <a:buChar char="•"/>
            </a:pPr>
            <a:r>
              <a:rPr lang="en-US" altLang="en-US" sz="1900" dirty="0">
                <a:solidFill>
                  <a:srgbClr val="CCCCCC"/>
                </a:solidFill>
                <a:latin typeface="Arial" panose="020B0604020202020204" pitchFamily="34" charset="0"/>
              </a:rPr>
              <a:t>It's one goal was to destroy the Iranian nuclear program</a:t>
            </a:r>
            <a:r>
              <a:rPr lang="en-US" altLang="en-US" sz="1200" dirty="0">
                <a:solidFill>
                  <a:schemeClr val="tx1"/>
                </a:solidFill>
                <a:latin typeface="+mn-lt"/>
              </a:rPr>
              <a:t> which was </a:t>
            </a:r>
            <a:r>
              <a:rPr lang="en-US" altLang="en-US" sz="1900" dirty="0">
                <a:solidFill>
                  <a:srgbClr val="CCCCCC"/>
                </a:solidFill>
                <a:latin typeface="Arial" panose="020B0604020202020204" pitchFamily="34" charset="0"/>
              </a:rPr>
              <a:t>Developed by the United States and Israel.</a:t>
            </a:r>
          </a:p>
          <a:p>
            <a:pPr marL="457200" marR="0" lvl="1" indent="-342900" algn="l" defTabSz="914400" rtl="0" eaLnBrk="1" fontAlgn="auto" latinLnBrk="0" hangingPunct="1">
              <a:lnSpc>
                <a:spcPct val="95000"/>
              </a:lnSpc>
              <a:spcBef>
                <a:spcPct val="0"/>
              </a:spcBef>
              <a:spcAft>
                <a:spcPts val="0"/>
              </a:spcAft>
              <a:buClr>
                <a:srgbClr val="CCCCCC"/>
              </a:buClr>
              <a:buSzTx/>
              <a:buFontTx/>
              <a:buChar char="•"/>
              <a:tabLst/>
              <a:defRPr/>
            </a:pPr>
            <a:r>
              <a:rPr lang="en-US" altLang="en-US" sz="1900" dirty="0">
                <a:solidFill>
                  <a:srgbClr val="CCCCCC"/>
                </a:solidFill>
                <a:latin typeface="Arial" panose="020B0604020202020204" pitchFamily="34" charset="0"/>
              </a:rPr>
              <a:t>Stuxnet uses 6 vulnerabilities (5 is in Win and the 1 is in Siemens). The total size of file is 1.5MB which is written in </a:t>
            </a:r>
            <a:r>
              <a:rPr lang="en-US" altLang="en-US" sz="1200" dirty="0">
                <a:solidFill>
                  <a:srgbClr val="CCCCCC"/>
                </a:solidFill>
                <a:latin typeface="Arial" panose="020B0604020202020204" pitchFamily="34" charset="0"/>
              </a:rPr>
              <a:t>C, C++, and other object-oriented languages.</a:t>
            </a:r>
          </a:p>
          <a:p>
            <a:pPr marL="457200" marR="0" lvl="1" indent="-342900" algn="l" defTabSz="914400" rtl="0" eaLnBrk="1" fontAlgn="auto" latinLnBrk="0" hangingPunct="1">
              <a:lnSpc>
                <a:spcPct val="95000"/>
              </a:lnSpc>
              <a:spcBef>
                <a:spcPct val="0"/>
              </a:spcBef>
              <a:spcAft>
                <a:spcPts val="0"/>
              </a:spcAft>
              <a:buClr>
                <a:srgbClr val="CCCCCC"/>
              </a:buClr>
              <a:buSzTx/>
              <a:buFontTx/>
              <a:buChar char="•"/>
              <a:tabLst/>
              <a:defRPr/>
            </a:pPr>
            <a:r>
              <a:rPr lang="en-US" altLang="en-US" sz="1200" dirty="0">
                <a:solidFill>
                  <a:srgbClr val="CCCCCC"/>
                </a:solidFill>
                <a:latin typeface="Arial" panose="020B0604020202020204" pitchFamily="34" charset="0"/>
              </a:rPr>
              <a:t>It has three rootkits which are user-mode, Kernel mode and PLC rootkit.</a:t>
            </a:r>
          </a:p>
          <a:p>
            <a:pPr marL="457200" marR="0" lvl="1" indent="-342900" algn="l" defTabSz="914400" rtl="0" eaLnBrk="1" fontAlgn="auto" latinLnBrk="0" hangingPunct="1">
              <a:lnSpc>
                <a:spcPct val="95000"/>
              </a:lnSpc>
              <a:spcBef>
                <a:spcPct val="0"/>
              </a:spcBef>
              <a:spcAft>
                <a:spcPts val="0"/>
              </a:spcAft>
              <a:buClr>
                <a:srgbClr val="CCCCCC"/>
              </a:buClr>
              <a:buSzTx/>
              <a:buFontTx/>
              <a:buChar char="•"/>
              <a:tabLst/>
              <a:defRPr/>
            </a:pPr>
            <a:r>
              <a:rPr lang="en-US" altLang="en-US" dirty="0"/>
              <a:t>It spread via USB Flash Memory and network shares. It updates itself via internet by connecting HTTP to two websites (encrypted connection)</a:t>
            </a:r>
          </a:p>
          <a:p>
            <a:pPr marL="457200" marR="0" lvl="1" indent="-342900" algn="l" defTabSz="914400" rtl="0" eaLnBrk="1" fontAlgn="auto" latinLnBrk="0" hangingPunct="1">
              <a:lnSpc>
                <a:spcPct val="95000"/>
              </a:lnSpc>
              <a:spcBef>
                <a:spcPct val="0"/>
              </a:spcBef>
              <a:spcAft>
                <a:spcPts val="0"/>
              </a:spcAft>
              <a:buClr>
                <a:srgbClr val="CCCCCC"/>
              </a:buClr>
              <a:buSzTx/>
              <a:buFontTx/>
              <a:buChar char="•"/>
              <a:tabLst/>
              <a:defRPr/>
            </a:pPr>
            <a:r>
              <a:rPr lang="en-US" altLang="en-US" dirty="0"/>
              <a:t>It was the first ever malware that has a physical payload.</a:t>
            </a:r>
          </a:p>
          <a:p>
            <a:pPr marL="457200" lvl="1" indent="-342900">
              <a:lnSpc>
                <a:spcPct val="95000"/>
              </a:lnSpc>
              <a:spcBef>
                <a:spcPct val="0"/>
              </a:spcBef>
              <a:buClr>
                <a:srgbClr val="CCCCCC"/>
              </a:buClr>
              <a:buFontTx/>
              <a:buChar char="•"/>
            </a:pPr>
            <a:endParaRPr lang="en-US" altLang="en-US" dirty="0"/>
          </a:p>
          <a:p>
            <a:pPr marL="457200" lvl="1" indent="-342900">
              <a:lnSpc>
                <a:spcPct val="95000"/>
              </a:lnSpc>
              <a:spcBef>
                <a:spcPct val="0"/>
              </a:spcBef>
              <a:buClr>
                <a:srgbClr val="CCCCCC"/>
              </a:buClr>
              <a:buFontTx/>
              <a:buChar char="•"/>
            </a:pPr>
            <a:endParaRPr lang="en-US" alt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406352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lgn="just">
              <a:buFont typeface="Arial" panose="020B0604020202020204" pitchFamily="34" charset="0"/>
              <a:buChar char="•"/>
            </a:pPr>
            <a:r>
              <a:rPr lang="en-US" sz="1200" b="1" i="0" u="none" dirty="0">
                <a:solidFill>
                  <a:schemeClr val="tx1"/>
                </a:solidFill>
                <a:effectLst/>
                <a:latin typeface="Times New Roman" panose="02020603050405020304" pitchFamily="18" charset="0"/>
                <a:cs typeface="Times New Roman" panose="02020603050405020304" pitchFamily="18" charset="0"/>
              </a:rPr>
              <a:t>Stuxnet</a:t>
            </a:r>
            <a:r>
              <a:rPr lang="en-US" sz="1200" b="0" i="0" u="none" dirty="0">
                <a:solidFill>
                  <a:schemeClr val="tx1"/>
                </a:solidFill>
                <a:effectLst/>
                <a:latin typeface="Times New Roman" panose="02020603050405020304" pitchFamily="18" charset="0"/>
                <a:cs typeface="Times New Roman" panose="02020603050405020304" pitchFamily="18" charset="0"/>
              </a:rPr>
              <a:t> is a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malicious</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computer worm</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first uncovered in 2010 and thought to have been in development since at least 2005. Stuxnet targets supervisory control and data acquisition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SCADA)</a:t>
            </a:r>
            <a:r>
              <a:rPr lang="en-US" sz="1200" b="1" i="0" u="none" dirty="0">
                <a:solidFill>
                  <a:schemeClr val="tx1"/>
                </a:solidFill>
                <a:effectLst/>
                <a:latin typeface="Times New Roman" panose="02020603050405020304" pitchFamily="18" charset="0"/>
                <a:cs typeface="Times New Roman" panose="02020603050405020304" pitchFamily="18" charset="0"/>
              </a:rPr>
              <a:t> systems </a:t>
            </a:r>
            <a:r>
              <a:rPr lang="en-US" sz="1200" b="0" i="0" u="none" dirty="0">
                <a:solidFill>
                  <a:schemeClr val="tx1"/>
                </a:solidFill>
                <a:effectLst/>
                <a:latin typeface="Times New Roman" panose="02020603050405020304" pitchFamily="18" charset="0"/>
                <a:cs typeface="Times New Roman" panose="02020603050405020304" pitchFamily="18" charset="0"/>
              </a:rPr>
              <a:t>and is believed to be responsible for causing substantial damage to the</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nuclear program of Iran</a:t>
            </a:r>
            <a:r>
              <a:rPr lang="en-US" sz="1200" b="0" i="0" u="none" dirty="0">
                <a:solidFill>
                  <a:schemeClr val="tx1"/>
                </a:solidFill>
                <a:effectLst/>
                <a:latin typeface="Times New Roman" panose="02020603050405020304" pitchFamily="18" charset="0"/>
                <a:cs typeface="Times New Roman" panose="02020603050405020304" pitchFamily="18" charset="0"/>
              </a:rPr>
              <a:t>.</a:t>
            </a:r>
            <a:r>
              <a:rPr lang="en-US" sz="1200" b="0" i="0" u="none" strike="noStrike" baseline="30000"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Although neither country has openly admitted responsibility, the worm is widely understood to be a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cyberweapon</a:t>
            </a:r>
            <a:r>
              <a:rPr lang="en-US" sz="1200" b="0" i="0" u="none" dirty="0">
                <a:solidFill>
                  <a:schemeClr val="tx1"/>
                </a:solidFill>
                <a:effectLst/>
                <a:latin typeface="Times New Roman" panose="02020603050405020304" pitchFamily="18" charset="0"/>
                <a:cs typeface="Times New Roman" panose="02020603050405020304" pitchFamily="18" charset="0"/>
              </a:rPr>
              <a:t> built jointly by the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United States</a:t>
            </a:r>
            <a:r>
              <a:rPr lang="en-US" sz="1200" b="0" i="0" u="none" dirty="0">
                <a:solidFill>
                  <a:schemeClr val="tx1"/>
                </a:solidFill>
                <a:effectLst/>
                <a:latin typeface="Times New Roman" panose="02020603050405020304" pitchFamily="18" charset="0"/>
                <a:cs typeface="Times New Roman" panose="02020603050405020304" pitchFamily="18" charset="0"/>
              </a:rPr>
              <a:t> and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Israel</a:t>
            </a:r>
            <a:r>
              <a:rPr lang="en-US" sz="1200" b="0" i="0" u="none" dirty="0">
                <a:solidFill>
                  <a:schemeClr val="tx1"/>
                </a:solidFill>
                <a:effectLst/>
                <a:latin typeface="Times New Roman" panose="02020603050405020304" pitchFamily="18" charset="0"/>
                <a:cs typeface="Times New Roman" panose="02020603050405020304" pitchFamily="18" charset="0"/>
              </a:rPr>
              <a:t> in a collaborative effort known as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Operation Olympic Games</a:t>
            </a:r>
            <a:r>
              <a:rPr lang="en-US" sz="1200" b="0" i="0" u="none" dirty="0">
                <a:solidFill>
                  <a:schemeClr val="tx1"/>
                </a:solidFill>
                <a:effectLst/>
                <a:latin typeface="Times New Roman" panose="02020603050405020304" pitchFamily="18" charset="0"/>
                <a:cs typeface="Times New Roman" panose="02020603050405020304" pitchFamily="18" charset="0"/>
              </a:rPr>
              <a:t>.</a:t>
            </a:r>
            <a:r>
              <a:rPr lang="en-US" sz="1200" b="0" i="0" u="none" strike="noStrike" baseline="30000"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T</a:t>
            </a:r>
          </a:p>
          <a:p>
            <a:pPr marL="571500" indent="-571500" algn="just">
              <a:buFont typeface="Arial" panose="020B0604020202020204" pitchFamily="34" charset="0"/>
              <a:buChar char="•"/>
            </a:pPr>
            <a:r>
              <a:rPr lang="en-US" sz="1200" b="0" i="0" u="none" dirty="0">
                <a:solidFill>
                  <a:schemeClr val="tx1"/>
                </a:solidFill>
                <a:effectLst/>
                <a:latin typeface="Times New Roman" panose="02020603050405020304" pitchFamily="18" charset="0"/>
                <a:cs typeface="Times New Roman" panose="02020603050405020304" pitchFamily="18" charset="0"/>
              </a:rPr>
              <a:t>Stuxnet specifically targets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programmable logic controllers</a:t>
            </a:r>
            <a:r>
              <a:rPr lang="en-US" sz="1200" b="1" i="0" u="none" dirty="0">
                <a:solidFill>
                  <a:schemeClr val="tx1"/>
                </a:solidFill>
                <a:effectLst/>
                <a:latin typeface="Times New Roman" panose="02020603050405020304" pitchFamily="18" charset="0"/>
                <a:cs typeface="Times New Roman" panose="02020603050405020304" pitchFamily="18" charset="0"/>
              </a:rPr>
              <a:t> (PLCs), </a:t>
            </a:r>
            <a:r>
              <a:rPr lang="en-US" sz="1200" b="0" i="0" u="none" dirty="0">
                <a:solidFill>
                  <a:schemeClr val="tx1"/>
                </a:solidFill>
                <a:effectLst/>
                <a:latin typeface="Times New Roman" panose="02020603050405020304" pitchFamily="18" charset="0"/>
                <a:cs typeface="Times New Roman" panose="02020603050405020304" pitchFamily="18" charset="0"/>
              </a:rPr>
              <a:t>which allow the automation of electromechanical processes such as those used to control machinery and industrial processes including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gas centrifuges</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for separating nuclear material. Exploiting four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zero-day</a:t>
            </a:r>
            <a:r>
              <a:rPr lang="en-US" sz="1200" b="0" i="0" u="none" dirty="0">
                <a:solidFill>
                  <a:schemeClr val="tx1"/>
                </a:solidFill>
                <a:effectLst/>
                <a:latin typeface="Times New Roman" panose="02020603050405020304" pitchFamily="18" charset="0"/>
                <a:cs typeface="Times New Roman" panose="02020603050405020304" pitchFamily="18" charset="0"/>
              </a:rPr>
              <a:t> flaws.</a:t>
            </a:r>
          </a:p>
          <a:p>
            <a:pPr marL="571500" indent="-571500" algn="just">
              <a:buFont typeface="Arial" panose="020B0604020202020204" pitchFamily="34" charset="0"/>
              <a:buChar char="•"/>
            </a:pPr>
            <a:r>
              <a:rPr lang="en-US" sz="1200" b="0" i="0" u="none" dirty="0">
                <a:solidFill>
                  <a:schemeClr val="tx1"/>
                </a:solidFill>
                <a:effectLst/>
                <a:latin typeface="Times New Roman" panose="02020603050405020304" pitchFamily="18" charset="0"/>
                <a:cs typeface="Times New Roman" panose="02020603050405020304" pitchFamily="18" charset="0"/>
              </a:rPr>
              <a:t>Stuxnet functions by targeting machines using the</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Microsoft Windows</a:t>
            </a:r>
            <a:r>
              <a:rPr lang="en-US" sz="1200" b="1" i="0" u="none" dirty="0">
                <a:solidFill>
                  <a:schemeClr val="tx1"/>
                </a:solidFill>
                <a:effectLst/>
                <a:latin typeface="Times New Roman" panose="02020603050405020304" pitchFamily="18" charset="0"/>
                <a:cs typeface="Times New Roman" panose="02020603050405020304" pitchFamily="18" charset="0"/>
              </a:rPr>
              <a:t> operating system and networks</a:t>
            </a:r>
            <a:r>
              <a:rPr lang="en-US" sz="1200" b="0" i="0" u="none" dirty="0">
                <a:solidFill>
                  <a:schemeClr val="tx1"/>
                </a:solidFill>
                <a:effectLst/>
                <a:latin typeface="Times New Roman" panose="02020603050405020304" pitchFamily="18" charset="0"/>
                <a:cs typeface="Times New Roman" panose="02020603050405020304" pitchFamily="18" charset="0"/>
              </a:rPr>
              <a:t>, then seeking out</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Siemens</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Step7 software. Stuxnet reportedly compromised Iranian PLCs, collecting information on industrial systems and causing the fast-spinning centrifuges to tear themselves apart. </a:t>
            </a:r>
          </a:p>
          <a:p>
            <a:pPr marL="571500" indent="-571500" algn="just">
              <a:buFont typeface="Arial" panose="020B0604020202020204" pitchFamily="34" charset="0"/>
              <a:buChar char="•"/>
            </a:pPr>
            <a:r>
              <a:rPr lang="en-US" sz="1200" b="0" i="0" u="none" dirty="0">
                <a:solidFill>
                  <a:schemeClr val="tx1"/>
                </a:solidFill>
                <a:effectLst/>
                <a:latin typeface="Times New Roman" panose="02020603050405020304" pitchFamily="18" charset="0"/>
                <a:cs typeface="Times New Roman" panose="02020603050405020304" pitchFamily="18" charset="0"/>
              </a:rPr>
              <a:t>Stuxnet's design and architecture are not domain-specific and it could be tailored as a platform for attacking modern SCADA and PLC systems.</a:t>
            </a:r>
          </a:p>
          <a:p>
            <a:pPr marL="571500" indent="-571500" algn="just">
              <a:buFont typeface="Arial" panose="020B0604020202020204" pitchFamily="34" charset="0"/>
              <a:buChar char="•"/>
            </a:pPr>
            <a:r>
              <a:rPr lang="en-US" altLang="en-US" sz="1200" dirty="0">
                <a:solidFill>
                  <a:srgbClr val="CCCCCC"/>
                </a:solidFill>
                <a:latin typeface="Times New Roman" panose="02020603050405020304" pitchFamily="18" charset="0"/>
                <a:cs typeface="Times New Roman" panose="02020603050405020304" pitchFamily="18" charset="0"/>
              </a:rPr>
              <a:t>Malware that spread on networks to infect systems running WinCC and PCS 7 SCADA</a:t>
            </a:r>
            <a:r>
              <a:rPr lang="en-US" altLang="en-US" sz="1200" dirty="0">
                <a:solidFill>
                  <a:schemeClr val="tx1"/>
                </a:solidFill>
                <a:latin typeface="Times New Roman" panose="02020603050405020304" pitchFamily="18" charset="0"/>
                <a:cs typeface="Times New Roman" panose="02020603050405020304" pitchFamily="18" charset="0"/>
              </a:rPr>
              <a:t>, </a:t>
            </a:r>
            <a:r>
              <a:rPr lang="en-US" altLang="en-US" sz="1200" dirty="0">
                <a:solidFill>
                  <a:srgbClr val="CCCCCC"/>
                </a:solidFill>
                <a:latin typeface="Times New Roman" panose="02020603050405020304" pitchFamily="18" charset="0"/>
                <a:cs typeface="Times New Roman" panose="02020603050405020304" pitchFamily="18" charset="0"/>
              </a:rPr>
              <a:t>Took advantage of the fact that PLCs are usually unsecured</a:t>
            </a:r>
            <a:endParaRPr lang="en-US" altLang="en-US" sz="12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altLang="en-US" sz="1200" dirty="0">
                <a:solidFill>
                  <a:srgbClr val="CCCCCC"/>
                </a:solidFill>
                <a:latin typeface="Times New Roman" panose="02020603050405020304" pitchFamily="18" charset="0"/>
                <a:cs typeface="Times New Roman" panose="02020603050405020304" pitchFamily="18" charset="0"/>
              </a:rPr>
              <a:t>They are behind firewalls and run by other computers that ARE secured</a:t>
            </a:r>
            <a:r>
              <a:rPr lang="en-US" altLang="en-US" sz="1200" dirty="0">
                <a:solidFill>
                  <a:schemeClr val="tx1"/>
                </a:solidFill>
                <a:latin typeface="Times New Roman" panose="02020603050405020304" pitchFamily="18" charset="0"/>
                <a:cs typeface="Times New Roman" panose="02020603050405020304" pitchFamily="18" charset="0"/>
              </a:rPr>
              <a:t>, </a:t>
            </a:r>
            <a:r>
              <a:rPr lang="en-US" altLang="en-US" sz="1200" dirty="0">
                <a:solidFill>
                  <a:srgbClr val="CCCCCC"/>
                </a:solidFill>
                <a:latin typeface="Times New Roman" panose="02020603050405020304" pitchFamily="18" charset="0"/>
                <a:cs typeface="Times New Roman" panose="02020603050405020304" pitchFamily="18" charset="0"/>
              </a:rPr>
              <a:t>Once inside, had the ability to reprogram PLC controlling machinery</a:t>
            </a:r>
            <a:endParaRPr lang="en-US" altLang="en-US" sz="12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altLang="en-US" sz="1200" dirty="0">
                <a:solidFill>
                  <a:srgbClr val="CCCCCC"/>
                </a:solidFill>
                <a:latin typeface="Times New Roman" panose="02020603050405020304" pitchFamily="18" charset="0"/>
                <a:cs typeface="Times New Roman" panose="02020603050405020304" pitchFamily="18" charset="0"/>
              </a:rPr>
              <a:t>Gave the possibility of altering how machinery being controlled will run [2].</a:t>
            </a:r>
            <a:endParaRPr lang="en-US" alt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77291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000000"/>
                </a:solidFill>
                <a:effectLst/>
                <a:latin typeface="Lora" panose="020B0604020202020204" pitchFamily="2" charset="0"/>
              </a:rPr>
              <a:t>At the time, the security world gasped at the sophistication of Stuxnet. No one had ever seen anything like it. Obviously, everyone was wondering who could have been behind such advanced and unprecedented malware, which is perhaps the only one—at least that we know of—to really warrant the definition of "cyberweapon.“</a:t>
            </a:r>
          </a:p>
          <a:p>
            <a:pPr marL="171450" indent="-171450" algn="l">
              <a:buFont typeface="Arial" panose="020B0604020202020204" pitchFamily="34" charset="0"/>
              <a:buChar char="•"/>
            </a:pPr>
            <a:r>
              <a:rPr lang="en-US" b="0" i="0" dirty="0">
                <a:solidFill>
                  <a:srgbClr val="000000"/>
                </a:solidFill>
                <a:effectLst/>
                <a:latin typeface="Lora" panose="020B0604020202020204" pitchFamily="2" charset="0"/>
              </a:rPr>
              <a:t>The attack was so well-done that the virus worked undetected for months, and its victims didn't know about it until security companies around the world discovered it and started talking about it.</a:t>
            </a:r>
          </a:p>
          <a:p>
            <a:pPr marL="171450" indent="-171450" algn="l">
              <a:buFont typeface="Arial" panose="020B0604020202020204" pitchFamily="34" charset="0"/>
              <a:buChar char="•"/>
            </a:pPr>
            <a:r>
              <a:rPr lang="en-US" b="0" i="0" dirty="0">
                <a:solidFill>
                  <a:srgbClr val="202124"/>
                </a:solidFill>
                <a:effectLst/>
                <a:latin typeface="arial" panose="020B0604020202020204" pitchFamily="34" charset="0"/>
              </a:rPr>
              <a:t>Stuxnet was discovered on systems in Iran in June 2010 by a security firm from Belarus – </a:t>
            </a:r>
            <a:r>
              <a:rPr lang="en-US" b="0" i="0" dirty="0" err="1">
                <a:solidFill>
                  <a:srgbClr val="202124"/>
                </a:solidFill>
                <a:effectLst/>
                <a:latin typeface="arial" panose="020B0604020202020204" pitchFamily="34" charset="0"/>
              </a:rPr>
              <a:t>VirusBlokAda</a:t>
            </a:r>
            <a:r>
              <a:rPr lang="en-US" b="0" i="0" dirty="0">
                <a:solidFill>
                  <a:srgbClr val="202124"/>
                </a:solidFill>
                <a:effectLst/>
                <a:latin typeface="arial" panose="020B0604020202020204" pitchFamily="34" charset="0"/>
              </a:rPr>
              <a:t>. It is however believed that it had been released more than a year before that. Stuxnet uses multiple methods and zero-day exploits to spread itself via LANs or USB sticks.</a:t>
            </a:r>
            <a:endParaRPr lang="en-US" b="0" i="0" dirty="0">
              <a:solidFill>
                <a:srgbClr val="000000"/>
              </a:solidFill>
              <a:effectLst/>
              <a:latin typeface="Lora" panose="020B0604020202020204" pitchFamily="2" charset="0"/>
            </a:endParaRPr>
          </a:p>
          <a:p>
            <a:pPr marL="171450" indent="-171450" algn="l">
              <a:buFont typeface="Arial" panose="020B0604020202020204" pitchFamily="34" charset="0"/>
              <a:buChar char="•"/>
            </a:pPr>
            <a:r>
              <a:rPr lang="en-US" b="0" i="0" dirty="0">
                <a:solidFill>
                  <a:srgbClr val="000000"/>
                </a:solidFill>
                <a:effectLst/>
                <a:latin typeface="Lora" panose="020B0604020202020204" pitchFamily="2" charset="0"/>
              </a:rPr>
              <a:t>No country has ever claimed or admitted responsibility. But six years later, it's widely assumed that the United States and Israel were the culprits.</a:t>
            </a:r>
          </a:p>
          <a:p>
            <a:pPr marL="171450" indent="-171450" algn="l">
              <a:buFont typeface="Arial" panose="020B0604020202020204" pitchFamily="34" charset="0"/>
              <a:buChar char="•"/>
            </a:pPr>
            <a:r>
              <a:rPr lang="en-US" b="0" i="0" dirty="0">
                <a:solidFill>
                  <a:srgbClr val="202122"/>
                </a:solidFill>
                <a:effectLst/>
                <a:latin typeface="Arial" panose="020B0604020202020204" pitchFamily="34" charset="0"/>
              </a:rPr>
              <a:t>In response to the infection, Iran assembled a team to combat it. With more than 30,000 IP addresses affected in Iran, an official said that the infection was fast spreading in Iran and the problem had been compounded by the ability of Stuxnet to mutate. Iran had set up its own systems to clean up infections and had advised against using the Siemens SCADA antivirus since it is suspected that the antivirus contains embedded code which updates Stuxnet instead of removing it.</a:t>
            </a:r>
            <a:endParaRPr lang="en-US" b="0" i="0" dirty="0">
              <a:solidFill>
                <a:srgbClr val="000000"/>
              </a:solidFill>
              <a:effectLst/>
              <a:latin typeface="Lora" panose="020B0604020202020204" pitchFamily="2" charset="0"/>
            </a:endParaRPr>
          </a:p>
          <a:p>
            <a:r>
              <a:rPr lang="en-US" b="0" i="0" dirty="0">
                <a:solidFill>
                  <a:srgbClr val="000000"/>
                </a:solidFill>
                <a:effectLst/>
                <a:latin typeface="Lora" panose="020B0604020202020204" pitchFamily="2" charset="0"/>
              </a:rPr>
              <a:t/>
            </a:r>
            <a:br>
              <a:rPr lang="en-US" b="0" i="0" dirty="0">
                <a:solidFill>
                  <a:srgbClr val="000000"/>
                </a:solidFill>
                <a:effectLst/>
                <a:latin typeface="Lora" panose="020B0604020202020204" pitchFamily="2" charset="0"/>
              </a:rPr>
            </a:b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13786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lgn="just">
              <a:buFont typeface="Arial" panose="020B0604020202020204" pitchFamily="34" charset="0"/>
              <a:buChar char="•"/>
            </a:pPr>
            <a:r>
              <a:rPr lang="en-US" sz="1200" b="1" i="0" u="none" dirty="0">
                <a:solidFill>
                  <a:schemeClr val="tx1"/>
                </a:solidFill>
                <a:effectLst/>
                <a:latin typeface="Times New Roman" panose="02020603050405020304" pitchFamily="18" charset="0"/>
                <a:cs typeface="Times New Roman" panose="02020603050405020304" pitchFamily="18" charset="0"/>
              </a:rPr>
              <a:t>Stuxnet</a:t>
            </a:r>
            <a:r>
              <a:rPr lang="en-US" sz="1200" b="0" i="0" u="none" dirty="0">
                <a:solidFill>
                  <a:schemeClr val="tx1"/>
                </a:solidFill>
                <a:effectLst/>
                <a:latin typeface="Times New Roman" panose="02020603050405020304" pitchFamily="18" charset="0"/>
                <a:cs typeface="Times New Roman" panose="02020603050405020304" pitchFamily="18" charset="0"/>
              </a:rPr>
              <a:t> is a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malicious</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computer worm</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first uncovered in 2010 and thought to have been in development since at least 2005. Stuxnet targets supervisory control and data acquisition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SCADA)</a:t>
            </a:r>
            <a:r>
              <a:rPr lang="en-US" sz="1200" b="1" i="0" u="none" dirty="0">
                <a:solidFill>
                  <a:schemeClr val="tx1"/>
                </a:solidFill>
                <a:effectLst/>
                <a:latin typeface="Times New Roman" panose="02020603050405020304" pitchFamily="18" charset="0"/>
                <a:cs typeface="Times New Roman" panose="02020603050405020304" pitchFamily="18" charset="0"/>
              </a:rPr>
              <a:t> systems </a:t>
            </a:r>
            <a:r>
              <a:rPr lang="en-US" sz="1200" b="0" i="0" u="none" dirty="0">
                <a:solidFill>
                  <a:schemeClr val="tx1"/>
                </a:solidFill>
                <a:effectLst/>
                <a:latin typeface="Times New Roman" panose="02020603050405020304" pitchFamily="18" charset="0"/>
                <a:cs typeface="Times New Roman" panose="02020603050405020304" pitchFamily="18" charset="0"/>
              </a:rPr>
              <a:t>and is believed to be responsible for causing substantial damage to the</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nuclear program of Iran</a:t>
            </a:r>
            <a:r>
              <a:rPr lang="en-US" sz="1200" b="0" i="0" u="none" dirty="0">
                <a:solidFill>
                  <a:schemeClr val="tx1"/>
                </a:solidFill>
                <a:effectLst/>
                <a:latin typeface="Times New Roman" panose="02020603050405020304" pitchFamily="18" charset="0"/>
                <a:cs typeface="Times New Roman" panose="02020603050405020304" pitchFamily="18" charset="0"/>
              </a:rPr>
              <a:t>.</a:t>
            </a:r>
            <a:r>
              <a:rPr lang="en-US" sz="1200" b="0" i="0" u="none" strike="noStrike" baseline="30000"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Although neither country has openly admitted responsibility, the worm is widely understood to be a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cyberweapon</a:t>
            </a:r>
            <a:r>
              <a:rPr lang="en-US" sz="1200" b="0" i="0" u="none" dirty="0">
                <a:solidFill>
                  <a:schemeClr val="tx1"/>
                </a:solidFill>
                <a:effectLst/>
                <a:latin typeface="Times New Roman" panose="02020603050405020304" pitchFamily="18" charset="0"/>
                <a:cs typeface="Times New Roman" panose="02020603050405020304" pitchFamily="18" charset="0"/>
              </a:rPr>
              <a:t> built jointly by the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United States</a:t>
            </a:r>
            <a:r>
              <a:rPr lang="en-US" sz="1200" b="0" i="0" u="none" dirty="0">
                <a:solidFill>
                  <a:schemeClr val="tx1"/>
                </a:solidFill>
                <a:effectLst/>
                <a:latin typeface="Times New Roman" panose="02020603050405020304" pitchFamily="18" charset="0"/>
                <a:cs typeface="Times New Roman" panose="02020603050405020304" pitchFamily="18" charset="0"/>
              </a:rPr>
              <a:t> and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Israel</a:t>
            </a:r>
            <a:r>
              <a:rPr lang="en-US" sz="1200" b="0" i="0" u="none" dirty="0">
                <a:solidFill>
                  <a:schemeClr val="tx1"/>
                </a:solidFill>
                <a:effectLst/>
                <a:latin typeface="Times New Roman" panose="02020603050405020304" pitchFamily="18" charset="0"/>
                <a:cs typeface="Times New Roman" panose="02020603050405020304" pitchFamily="18" charset="0"/>
              </a:rPr>
              <a:t> in a collaborative effort known as </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Operation Olympic Games</a:t>
            </a:r>
            <a:r>
              <a:rPr lang="en-US" sz="1200" b="0" i="0" u="none" dirty="0">
                <a:solidFill>
                  <a:schemeClr val="tx1"/>
                </a:solidFill>
                <a:effectLst/>
                <a:latin typeface="Times New Roman" panose="02020603050405020304" pitchFamily="18" charset="0"/>
                <a:cs typeface="Times New Roman" panose="02020603050405020304" pitchFamily="18" charset="0"/>
              </a:rPr>
              <a:t>.</a:t>
            </a:r>
            <a:r>
              <a:rPr lang="en-US" sz="1200" b="0" i="0" u="none" strike="noStrike" baseline="30000"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T</a:t>
            </a:r>
          </a:p>
          <a:p>
            <a:pPr marL="571500" indent="-571500" algn="just">
              <a:buFont typeface="Arial" panose="020B0604020202020204" pitchFamily="34" charset="0"/>
              <a:buChar char="•"/>
            </a:pPr>
            <a:r>
              <a:rPr lang="en-US" sz="1200" b="0" i="0" u="none" dirty="0">
                <a:solidFill>
                  <a:schemeClr val="tx1"/>
                </a:solidFill>
                <a:effectLst/>
                <a:latin typeface="Times New Roman" panose="02020603050405020304" pitchFamily="18" charset="0"/>
                <a:cs typeface="Times New Roman" panose="02020603050405020304" pitchFamily="18" charset="0"/>
              </a:rPr>
              <a:t>Stuxnet specifically targets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programmable logic controllers</a:t>
            </a:r>
            <a:r>
              <a:rPr lang="en-US" sz="1200" b="1" i="0" u="none" dirty="0">
                <a:solidFill>
                  <a:schemeClr val="tx1"/>
                </a:solidFill>
                <a:effectLst/>
                <a:latin typeface="Times New Roman" panose="02020603050405020304" pitchFamily="18" charset="0"/>
                <a:cs typeface="Times New Roman" panose="02020603050405020304" pitchFamily="18" charset="0"/>
              </a:rPr>
              <a:t> (PLCs), </a:t>
            </a:r>
            <a:r>
              <a:rPr lang="en-US" sz="1200" b="0" i="0" u="none" dirty="0">
                <a:solidFill>
                  <a:schemeClr val="tx1"/>
                </a:solidFill>
                <a:effectLst/>
                <a:latin typeface="Times New Roman" panose="02020603050405020304" pitchFamily="18" charset="0"/>
                <a:cs typeface="Times New Roman" panose="02020603050405020304" pitchFamily="18" charset="0"/>
              </a:rPr>
              <a:t>which allow the automation of electromechanical processes such as those used to control machinery and industrial processes including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gas centrifuges</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for separating nuclear material. Exploiting four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zero-day</a:t>
            </a:r>
            <a:r>
              <a:rPr lang="en-US" sz="1200" b="0" i="0" u="none" dirty="0">
                <a:solidFill>
                  <a:schemeClr val="tx1"/>
                </a:solidFill>
                <a:effectLst/>
                <a:latin typeface="Times New Roman" panose="02020603050405020304" pitchFamily="18" charset="0"/>
                <a:cs typeface="Times New Roman" panose="02020603050405020304" pitchFamily="18" charset="0"/>
              </a:rPr>
              <a:t> flaws.</a:t>
            </a:r>
          </a:p>
          <a:p>
            <a:pPr marL="571500" indent="-571500" algn="just">
              <a:buFont typeface="Arial" panose="020B0604020202020204" pitchFamily="34" charset="0"/>
              <a:buChar char="•"/>
            </a:pPr>
            <a:r>
              <a:rPr lang="en-US" sz="1200" b="0" i="0" u="none" dirty="0">
                <a:solidFill>
                  <a:schemeClr val="tx1"/>
                </a:solidFill>
                <a:effectLst/>
                <a:latin typeface="Times New Roman" panose="02020603050405020304" pitchFamily="18" charset="0"/>
                <a:cs typeface="Times New Roman" panose="02020603050405020304" pitchFamily="18" charset="0"/>
              </a:rPr>
              <a:t>Stuxnet functions by targeting machines using the</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Microsoft Windows</a:t>
            </a:r>
            <a:r>
              <a:rPr lang="en-US" sz="1200" b="1" i="0" u="none" dirty="0">
                <a:solidFill>
                  <a:schemeClr val="tx1"/>
                </a:solidFill>
                <a:effectLst/>
                <a:latin typeface="Times New Roman" panose="02020603050405020304" pitchFamily="18" charset="0"/>
                <a:cs typeface="Times New Roman" panose="02020603050405020304" pitchFamily="18" charset="0"/>
              </a:rPr>
              <a:t> operating system and networks</a:t>
            </a:r>
            <a:r>
              <a:rPr lang="en-US" sz="1200" b="0" i="0" u="none" dirty="0">
                <a:solidFill>
                  <a:schemeClr val="tx1"/>
                </a:solidFill>
                <a:effectLst/>
                <a:latin typeface="Times New Roman" panose="02020603050405020304" pitchFamily="18" charset="0"/>
                <a:cs typeface="Times New Roman" panose="02020603050405020304" pitchFamily="18" charset="0"/>
              </a:rPr>
              <a:t>, then seeking out</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1" i="0" u="none" strike="noStrike" dirty="0">
                <a:solidFill>
                  <a:schemeClr val="tx1"/>
                </a:solidFill>
                <a:effectLst/>
                <a:latin typeface="Times New Roman" panose="02020603050405020304" pitchFamily="18" charset="0"/>
                <a:cs typeface="Times New Roman" panose="02020603050405020304" pitchFamily="18" charset="0"/>
              </a:rPr>
              <a:t>Siemens</a:t>
            </a:r>
            <a:r>
              <a:rPr lang="en-US" sz="1200" b="1" i="0" u="none" dirty="0">
                <a:solidFill>
                  <a:schemeClr val="tx1"/>
                </a:solidFill>
                <a:effectLst/>
                <a:latin typeface="Times New Roman" panose="02020603050405020304" pitchFamily="18" charset="0"/>
                <a:cs typeface="Times New Roman" panose="02020603050405020304" pitchFamily="18" charset="0"/>
              </a:rPr>
              <a:t> </a:t>
            </a:r>
            <a:r>
              <a:rPr lang="en-US" sz="1200" b="0" i="0" u="none" dirty="0">
                <a:solidFill>
                  <a:schemeClr val="tx1"/>
                </a:solidFill>
                <a:effectLst/>
                <a:latin typeface="Times New Roman" panose="02020603050405020304" pitchFamily="18" charset="0"/>
                <a:cs typeface="Times New Roman" panose="02020603050405020304" pitchFamily="18" charset="0"/>
              </a:rPr>
              <a:t>Step7 software. Stuxnet reportedly compromised Iranian PLCs, collecting information on industrial systems and causing the fast-spinning centrifuges to tear themselves apart. </a:t>
            </a:r>
          </a:p>
          <a:p>
            <a:pPr marL="571500" indent="-571500" algn="just">
              <a:buFont typeface="Arial" panose="020B0604020202020204" pitchFamily="34" charset="0"/>
              <a:buChar char="•"/>
            </a:pPr>
            <a:r>
              <a:rPr lang="en-US" sz="1200" b="0" i="0" u="none" dirty="0">
                <a:solidFill>
                  <a:schemeClr val="tx1"/>
                </a:solidFill>
                <a:effectLst/>
                <a:latin typeface="Times New Roman" panose="02020603050405020304" pitchFamily="18" charset="0"/>
                <a:cs typeface="Times New Roman" panose="02020603050405020304" pitchFamily="18" charset="0"/>
              </a:rPr>
              <a:t>Stuxnet's design and architecture are not domain-specific and it could be tailored as a platform for attacking modern SCADA and PLC systems.</a:t>
            </a:r>
          </a:p>
          <a:p>
            <a:pPr marL="571500" indent="-571500" algn="just">
              <a:buFont typeface="Arial" panose="020B0604020202020204" pitchFamily="34" charset="0"/>
              <a:buChar char="•"/>
            </a:pPr>
            <a:r>
              <a:rPr lang="en-US" altLang="en-US" sz="1200" dirty="0">
                <a:solidFill>
                  <a:srgbClr val="CCCCCC"/>
                </a:solidFill>
                <a:latin typeface="Times New Roman" panose="02020603050405020304" pitchFamily="18" charset="0"/>
                <a:cs typeface="Times New Roman" panose="02020603050405020304" pitchFamily="18" charset="0"/>
              </a:rPr>
              <a:t>Malware that spread on networks to infect systems running WinCC and PCS 7 SCADA</a:t>
            </a:r>
            <a:r>
              <a:rPr lang="en-US" altLang="en-US" sz="1200" dirty="0">
                <a:solidFill>
                  <a:schemeClr val="tx1"/>
                </a:solidFill>
                <a:latin typeface="Times New Roman" panose="02020603050405020304" pitchFamily="18" charset="0"/>
                <a:cs typeface="Times New Roman" panose="02020603050405020304" pitchFamily="18" charset="0"/>
              </a:rPr>
              <a:t>, </a:t>
            </a:r>
            <a:r>
              <a:rPr lang="en-US" altLang="en-US" sz="1200" dirty="0">
                <a:solidFill>
                  <a:srgbClr val="CCCCCC"/>
                </a:solidFill>
                <a:latin typeface="Times New Roman" panose="02020603050405020304" pitchFamily="18" charset="0"/>
                <a:cs typeface="Times New Roman" panose="02020603050405020304" pitchFamily="18" charset="0"/>
              </a:rPr>
              <a:t>Took advantage of the fact that PLCs are usually unsecured</a:t>
            </a:r>
            <a:endParaRPr lang="en-US" altLang="en-US" sz="12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altLang="en-US" sz="1200" dirty="0">
                <a:solidFill>
                  <a:srgbClr val="CCCCCC"/>
                </a:solidFill>
                <a:latin typeface="Times New Roman" panose="02020603050405020304" pitchFamily="18" charset="0"/>
                <a:cs typeface="Times New Roman" panose="02020603050405020304" pitchFamily="18" charset="0"/>
              </a:rPr>
              <a:t>They are behind firewalls and run by other computers that ARE secured</a:t>
            </a:r>
            <a:r>
              <a:rPr lang="en-US" altLang="en-US" sz="1200" dirty="0">
                <a:solidFill>
                  <a:schemeClr val="tx1"/>
                </a:solidFill>
                <a:latin typeface="Times New Roman" panose="02020603050405020304" pitchFamily="18" charset="0"/>
                <a:cs typeface="Times New Roman" panose="02020603050405020304" pitchFamily="18" charset="0"/>
              </a:rPr>
              <a:t>, </a:t>
            </a:r>
            <a:r>
              <a:rPr lang="en-US" altLang="en-US" sz="1200" dirty="0">
                <a:solidFill>
                  <a:srgbClr val="CCCCCC"/>
                </a:solidFill>
                <a:latin typeface="Times New Roman" panose="02020603050405020304" pitchFamily="18" charset="0"/>
                <a:cs typeface="Times New Roman" panose="02020603050405020304" pitchFamily="18" charset="0"/>
              </a:rPr>
              <a:t>Once inside, had the ability to reprogram PLC controlling machinery</a:t>
            </a:r>
            <a:endParaRPr lang="en-US" altLang="en-US" sz="12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altLang="en-US" sz="1200" dirty="0">
                <a:solidFill>
                  <a:srgbClr val="CCCCCC"/>
                </a:solidFill>
                <a:latin typeface="Times New Roman" panose="02020603050405020304" pitchFamily="18" charset="0"/>
                <a:cs typeface="Times New Roman" panose="02020603050405020304" pitchFamily="18" charset="0"/>
              </a:rPr>
              <a:t>Gave the possibility of altering how machinery being controlled will run </a:t>
            </a:r>
            <a:endParaRPr lang="en-US" alt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41269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423028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chemeClr val="tx1"/>
                </a:solidFill>
                <a:effectLst/>
                <a:latin typeface="Gordita"/>
              </a:rPr>
              <a:t>Stuxnet was identified and reported in 2010, although it had been in development since 2005. Stuxnet 0.5 [McD13] is the first known version of Stuxnet. In January 2010, inspectors visiting the Natanz uranium enrichment plant noticed that its centrifuges were failing at an unprecedented rate. They couldn't discover the cause for the failure at that time. After five months, researchers found malicious files in one of the systems [8].</a:t>
            </a:r>
          </a:p>
          <a:p>
            <a:pPr marL="171450" indent="-171450" algn="l">
              <a:buFont typeface="Arial" panose="020B0604020202020204" pitchFamily="34" charset="0"/>
              <a:buChar char="•"/>
            </a:pPr>
            <a:r>
              <a:rPr lang="en-US" b="0" i="0" dirty="0">
                <a:solidFill>
                  <a:schemeClr val="tx1"/>
                </a:solidFill>
                <a:effectLst/>
                <a:latin typeface="Gordita"/>
              </a:rPr>
              <a:t>The worm started to spread around March of 2010, but the first variant appeared in 2009. On July 15, 2010 the worm's existence became widely known due to a </a:t>
            </a:r>
            <a:r>
              <a:rPr lang="en-US" b="0" i="0" u="none" strike="noStrike" dirty="0">
                <a:solidFill>
                  <a:schemeClr val="tx1"/>
                </a:solidFill>
                <a:effectLst/>
                <a:latin typeface="Gordita"/>
              </a:rPr>
              <a:t>DDoS attack</a:t>
            </a:r>
            <a:r>
              <a:rPr lang="en-US" b="0" i="0" dirty="0">
                <a:solidFill>
                  <a:schemeClr val="tx1"/>
                </a:solidFill>
                <a:effectLst/>
                <a:latin typeface="Gordita"/>
              </a:rPr>
              <a:t> on an industrial systems security mailing list. This attack interrupted an essential source of information for factories and power plants.</a:t>
            </a:r>
          </a:p>
          <a:p>
            <a:pPr marL="171450" indent="-171450" algn="l">
              <a:buFont typeface="Arial" panose="020B0604020202020204" pitchFamily="34" charset="0"/>
              <a:buChar char="•"/>
            </a:pPr>
            <a:r>
              <a:rPr lang="en-US" b="0" i="0" dirty="0">
                <a:solidFill>
                  <a:schemeClr val="tx1"/>
                </a:solidFill>
                <a:effectLst/>
                <a:latin typeface="Gordita"/>
              </a:rPr>
              <a:t>Stuxnet spread in two waves. The first wave was less visible and more targeted than the second. Stuxnet became known to the public during the second wave, which was more aggressive and widespread. The worm managed to infect more than 20,000 devices in 14 Iranian nuclear facilities and ruined around 900 centrifuges.</a:t>
            </a:r>
          </a:p>
          <a:p>
            <a:pPr marL="171450" indent="-171450" algn="l">
              <a:buFont typeface="Arial" panose="020B0604020202020204" pitchFamily="34" charset="0"/>
              <a:buChar char="•"/>
            </a:pPr>
            <a:r>
              <a:rPr lang="en-US" b="0" i="0" dirty="0">
                <a:solidFill>
                  <a:schemeClr val="tx1"/>
                </a:solidFill>
                <a:effectLst/>
                <a:latin typeface="Gordita"/>
              </a:rPr>
              <a:t>While Stuxnet didn't do much damage outside its target, it serves as an example for later pieces of malware targeting various infrastructure and nation-states. Modified versions also target non-nuclear facilities.</a:t>
            </a:r>
          </a:p>
          <a:p>
            <a:pPr algn="just"/>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428170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b="0" i="0" dirty="0">
                <a:solidFill>
                  <a:srgbClr val="121212"/>
                </a:solidFill>
                <a:effectLst/>
                <a:latin typeface="GuardianTextEgyptian"/>
              </a:rPr>
              <a:t>Many of these discussions raised in the media and world public opinion about the Stuxnet virus are an effort to create concern among the Iranian people and people of the region and delay the work of the nuclear power plant," he told the ISNA news agency. "Therefore it is necessary that experts in the field investigate to see how much truth there is in these discussions.</a:t>
            </a:r>
          </a:p>
          <a:p>
            <a:pPr marL="171450" indent="-171450" algn="just">
              <a:buFont typeface="Arial" panose="020B0604020202020204" pitchFamily="34" charset="0"/>
              <a:buChar char="•"/>
            </a:pPr>
            <a:r>
              <a:rPr lang="en-US" b="0" i="0" dirty="0">
                <a:solidFill>
                  <a:srgbClr val="121212"/>
                </a:solidFill>
                <a:effectLst/>
                <a:latin typeface="GuardianTextEgyptian"/>
              </a:rPr>
              <a:t>Many analysts believe Stuxnet was a cyber attack by the US and Israel aimed at disabling Iran's nuclear equipment and slowing down a </a:t>
            </a:r>
            <a:r>
              <a:rPr lang="en-US" b="0" i="0" dirty="0" err="1">
                <a:solidFill>
                  <a:srgbClr val="121212"/>
                </a:solidFill>
                <a:effectLst/>
                <a:latin typeface="GuardianTextEgyptian"/>
              </a:rPr>
              <a:t>programme</a:t>
            </a:r>
            <a:r>
              <a:rPr lang="en-US" b="0" i="0" dirty="0">
                <a:solidFill>
                  <a:srgbClr val="121212"/>
                </a:solidFill>
                <a:effectLst/>
                <a:latin typeface="GuardianTextEgyptian"/>
              </a:rPr>
              <a:t> they believe is aimed at making nuclear weapons.</a:t>
            </a:r>
          </a:p>
          <a:p>
            <a:pPr marL="171450" indent="-171450" algn="just">
              <a:buFont typeface="Arial" panose="020B0604020202020204" pitchFamily="34" charset="0"/>
              <a:buChar char="•"/>
            </a:pPr>
            <a:r>
              <a:rPr lang="en-US" b="0" i="0" dirty="0">
                <a:solidFill>
                  <a:srgbClr val="121212"/>
                </a:solidFill>
                <a:effectLst/>
                <a:latin typeface="GuardianTextEgyptian"/>
              </a:rPr>
              <a:t>Iranian officials have confirmed Stuxnet hit staff computers at Bushehr but said it did not affect major systems. They deny that they are manufacturing nuclear weapons.</a:t>
            </a:r>
          </a:p>
          <a:p>
            <a:pPr algn="just"/>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6126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3250672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2148" y="1884577"/>
            <a:ext cx="639864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282148" y="3793390"/>
            <a:ext cx="6398640" cy="610820"/>
          </a:xfrm>
        </p:spPr>
        <p:txBody>
          <a:bodyPr>
            <a:normAutofit/>
          </a:bodyPr>
          <a:lstStyle>
            <a:lvl1pPr marL="0" indent="0" algn="r">
              <a:buNone/>
              <a:defRPr sz="2800" b="0" i="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742D2F2-3339-434D-9C68-02C001A5D1E7}" type="datetime1">
              <a:rPr lang="en-US" smtClean="0"/>
              <a:t>10/22/2022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ACA8A-FAE2-4CD4-89C3-8BE83A4F73F2}" type="datetime1">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D5352-31D4-4D13-B813-83EE928F7D91}"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C9E0C-6DAC-4C35-ABB6-10D0FA353744}"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206803"/>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A512D1-F3F8-4B60-9495-43355BDEE350}"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92676"/>
            <a:ext cx="6252670" cy="763525"/>
          </a:xfrm>
        </p:spPr>
        <p:txBody>
          <a:bodyPr>
            <a:normAutofit/>
          </a:bodyPr>
          <a:lstStyle>
            <a:lvl1pPr algn="l">
              <a:defRPr sz="3600">
                <a:solidFill>
                  <a:srgbClr val="FF62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56202"/>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F42DE4-74AD-4AD5-A93B-29359A63260B}" type="datetime1">
              <a:rPr lang="en-US" smtClean="0"/>
              <a:t>10/22/2022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7D7DD-4733-464D-AA45-BAC563DDCFAE}"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BA1400-BE42-4740-A545-4195C1FF85E5}" type="datetime1">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58977"/>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9A3810-0F0A-4645-8233-1AF9C14661F3}" type="datetime1">
              <a:rPr lang="en-US" smtClean="0"/>
              <a:t>10/22/2022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11FD1B-62BA-443A-85B5-217FF49A761E}" type="datetime1">
              <a:rPr lang="en-US" smtClean="0"/>
              <a:t>10/22/2022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1728F-A2F5-4E29-ADAB-7493D894779A}" type="datetime1">
              <a:rPr lang="en-US" smtClean="0"/>
              <a:t>10/22/2022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DDE43-928A-4101-B5A0-D9E0FD847446}" type="datetime1">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9423DCC-BEF3-475A-98D9-A36AB75DC449}" type="datetime1">
              <a:rPr lang="en-US" smtClean="0"/>
              <a:t>10/22/2022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csoonline.com/article/3218104/stuxnet-explained-the-first-known-cyberweapon.html#:~:text=Stuxnet%20was%20first%20identified%20" TargetMode="External"/><Relationship Id="rId3" Type="http://schemas.openxmlformats.org/officeDocument/2006/relationships/hyperlink" Target="https://www.cs.clemson.edu/" TargetMode="External"/><Relationship Id="rId7" Type="http://schemas.openxmlformats.org/officeDocument/2006/relationships/hyperlink" Target="https://www.trellix.com/en-us/security-awareness/ransomware/what-is-stuxnet.html" TargetMode="External"/><Relationship Id="rId12" Type="http://schemas.openxmlformats.org/officeDocument/2006/relationships/hyperlink" Target="https://www.theguardian.com/world/2011/feb/04/iran-stuxnet-virus" TargetMode="External"/><Relationship Id="rId2" Type="http://schemas.openxmlformats.org/officeDocument/2006/relationships/hyperlink" Target="https://en.wikipedia.org/wiki/Stuxnet" TargetMode="External"/><Relationship Id="rId1" Type="http://schemas.openxmlformats.org/officeDocument/2006/relationships/slideLayout" Target="../slideLayouts/slideLayout6.xml"/><Relationship Id="rId6" Type="http://schemas.openxmlformats.org/officeDocument/2006/relationships/hyperlink" Target="https://www.thenationalnews.com/business/former-cia-chief-speaks-out-on-iran-stuxnet-attack-1.392917#:~:text=The%20Stuxnet%20virus%20cost%20an" TargetMode="External"/><Relationship Id="rId11" Type="http://schemas.openxmlformats.org/officeDocument/2006/relationships/hyperlink" Target="https://www.reuters.com/article/oukin-uk-iran-computer-virus-idUKTRE73O1P720110425" TargetMode="External"/><Relationship Id="rId5" Type="http://schemas.openxmlformats.org/officeDocument/2006/relationships/hyperlink" Target="https://www.sciencedirect.com/topics/computer-science/stuxnet#:~:text=Stuxnet%20was%20discovered%20on%20systems" TargetMode="External"/><Relationship Id="rId10" Type="http://schemas.openxmlformats.org/officeDocument/2006/relationships/hyperlink" Target="https://www.dhushara.com/Biocrisis/11/apr/stuxnet.pdf" TargetMode="External"/><Relationship Id="rId4" Type="http://schemas.openxmlformats.org/officeDocument/2006/relationships/hyperlink" Target="https://www.vice.com/en/article/ezp58m/the-history-of-stuxnet-the-worlds-first-true-cyberweapon-5886b74d80d84e45e7bd22ee" TargetMode="External"/><Relationship Id="rId9" Type="http://schemas.openxmlformats.org/officeDocument/2006/relationships/hyperlink" Target="https://nordvpn.com/blog/stuxnet-viru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6345" y="1884577"/>
            <a:ext cx="3039853" cy="1374345"/>
          </a:xfrm>
        </p:spPr>
        <p:txBody>
          <a:bodyPr>
            <a:noAutofit/>
          </a:bodyPr>
          <a:lstStyle/>
          <a:p>
            <a:pPr algn="l"/>
            <a:r>
              <a:rPr lang="en-US" sz="3000" dirty="0">
                <a:latin typeface="Aril"/>
              </a:rPr>
              <a:t>A Case Study Analysis on Cybercrime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333EFF1-DBDE-AF14-986C-DAA343CE2B2C}"/>
              </a:ext>
            </a:extLst>
          </p:cNvPr>
          <p:cNvSpPr>
            <a:spLocks noGrp="1"/>
          </p:cNvSpPr>
          <p:nvPr>
            <p:ph sz="half" idx="2"/>
          </p:nvPr>
        </p:nvSpPr>
        <p:spPr>
          <a:xfrm>
            <a:off x="448965" y="1197405"/>
            <a:ext cx="8695035" cy="3817625"/>
          </a:xfrm>
        </p:spPr>
        <p:txBody>
          <a:bodyPr>
            <a:noAutofit/>
          </a:bodyPr>
          <a:lstStyle/>
          <a:p>
            <a:pPr marL="0" indent="0" algn="l">
              <a:buNone/>
            </a:pPr>
            <a:r>
              <a:rPr lang="en-US" sz="1600" b="1" dirty="0">
                <a:solidFill>
                  <a:schemeClr val="tx1"/>
                </a:solidFill>
                <a:latin typeface="Aril"/>
                <a:cs typeface="Times New Roman" panose="02020603050405020304" pitchFamily="18" charset="0"/>
              </a:rPr>
              <a:t>References:</a:t>
            </a:r>
            <a:endParaRPr lang="en-US" sz="1100" b="1" dirty="0">
              <a:solidFill>
                <a:schemeClr val="tx1"/>
              </a:solidFill>
              <a:latin typeface="Aril"/>
              <a:cs typeface="Times New Roman" panose="02020603050405020304" pitchFamily="18" charset="0"/>
            </a:endParaRPr>
          </a:p>
          <a:p>
            <a:pPr marL="0" indent="0" algn="l">
              <a:buNone/>
            </a:pPr>
            <a:r>
              <a:rPr lang="en-US" sz="1100" dirty="0">
                <a:solidFill>
                  <a:schemeClr val="tx1"/>
                </a:solidFill>
                <a:effectLst/>
                <a:latin typeface="Aril"/>
                <a:cs typeface="Times New Roman" panose="02020603050405020304" pitchFamily="18" charset="0"/>
              </a:rPr>
              <a:t>[1] Wikipedia Contributors (2019). </a:t>
            </a:r>
            <a:r>
              <a:rPr lang="en-US" sz="1100" i="1" dirty="0">
                <a:solidFill>
                  <a:schemeClr val="tx1"/>
                </a:solidFill>
                <a:effectLst/>
                <a:latin typeface="Aril"/>
                <a:cs typeface="Times New Roman" panose="02020603050405020304" pitchFamily="18" charset="0"/>
              </a:rPr>
              <a:t>Stuxnet</a:t>
            </a:r>
            <a:r>
              <a:rPr lang="en-US" sz="1100" dirty="0">
                <a:solidFill>
                  <a:schemeClr val="tx1"/>
                </a:solidFill>
                <a:effectLst/>
                <a:latin typeface="Aril"/>
                <a:cs typeface="Times New Roman" panose="02020603050405020304" pitchFamily="18" charset="0"/>
              </a:rPr>
              <a:t>. [online] Wikipedia. Available at: </a:t>
            </a:r>
            <a:r>
              <a:rPr lang="en-US" sz="1100" dirty="0">
                <a:solidFill>
                  <a:schemeClr val="tx1"/>
                </a:solidFill>
                <a:latin typeface="Aril"/>
                <a:cs typeface="Times New Roman" panose="02020603050405020304" pitchFamily="18" charset="0"/>
                <a:hlinkClick r:id="rId2"/>
              </a:rPr>
              <a:t>https://en.wikipedia.org/wiki/Stuxnet</a:t>
            </a:r>
            <a:r>
              <a:rPr lang="en-US" sz="1100" dirty="0">
                <a:solidFill>
                  <a:schemeClr val="tx1"/>
                </a:solidFill>
                <a:latin typeface="Aril"/>
                <a:cs typeface="Times New Roman" panose="02020603050405020304" pitchFamily="18" charset="0"/>
              </a:rPr>
              <a:t>. </a:t>
            </a:r>
            <a:endParaRPr lang="en-US" sz="1100" dirty="0">
              <a:solidFill>
                <a:schemeClr val="tx1"/>
              </a:solidFill>
              <a:effectLst/>
              <a:latin typeface="Aril"/>
              <a:cs typeface="Times New Roman" panose="02020603050405020304" pitchFamily="18" charset="0"/>
            </a:endParaRPr>
          </a:p>
          <a:p>
            <a:pPr marL="0" indent="0" algn="l">
              <a:buNone/>
            </a:pPr>
            <a:r>
              <a:rPr lang="en-US" sz="1100" dirty="0">
                <a:solidFill>
                  <a:schemeClr val="tx1"/>
                </a:solidFill>
                <a:effectLst/>
                <a:latin typeface="Aril"/>
              </a:rPr>
              <a:t>[2] CLEMSON, “Stuxnet,” </a:t>
            </a:r>
            <a:r>
              <a:rPr lang="en-US" sz="1100" i="1" dirty="0">
                <a:solidFill>
                  <a:schemeClr val="tx1"/>
                </a:solidFill>
                <a:effectLst/>
                <a:latin typeface="Aril"/>
              </a:rPr>
              <a:t>www.clemson.edu</a:t>
            </a:r>
            <a:r>
              <a:rPr lang="en-US" sz="1100" dirty="0">
                <a:solidFill>
                  <a:schemeClr val="tx1"/>
                </a:solidFill>
                <a:effectLst/>
                <a:latin typeface="Aril"/>
              </a:rPr>
              <a:t>. </a:t>
            </a:r>
            <a:r>
              <a:rPr lang="en-US" sz="1100" dirty="0">
                <a:solidFill>
                  <a:schemeClr val="tx1"/>
                </a:solidFill>
                <a:effectLst/>
                <a:latin typeface="Aril"/>
                <a:hlinkClick r:id="rId3"/>
              </a:rPr>
              <a:t>https://www.cs.clemson.edu</a:t>
            </a:r>
            <a:r>
              <a:rPr lang="en-US" sz="1100" dirty="0">
                <a:solidFill>
                  <a:schemeClr val="tx1"/>
                </a:solidFill>
                <a:effectLst/>
                <a:latin typeface="Aril"/>
              </a:rPr>
              <a:t>  (accessed Oct. 20, 2022).</a:t>
            </a:r>
          </a:p>
          <a:p>
            <a:pPr marL="0" indent="0" algn="l">
              <a:buNone/>
            </a:pPr>
            <a:r>
              <a:rPr lang="en-US" sz="1100" dirty="0">
                <a:solidFill>
                  <a:schemeClr val="tx1"/>
                </a:solidFill>
                <a:effectLst/>
                <a:latin typeface="Aril"/>
              </a:rPr>
              <a:t>[3] L. </a:t>
            </a:r>
            <a:r>
              <a:rPr lang="en-US" sz="1100" dirty="0" err="1">
                <a:solidFill>
                  <a:schemeClr val="tx1"/>
                </a:solidFill>
                <a:effectLst/>
                <a:latin typeface="Aril"/>
              </a:rPr>
              <a:t>Franceschi-Bicchierai</a:t>
            </a:r>
            <a:r>
              <a:rPr lang="en-US" sz="1100" dirty="0">
                <a:solidFill>
                  <a:schemeClr val="tx1"/>
                </a:solidFill>
                <a:effectLst/>
                <a:latin typeface="Aril"/>
              </a:rPr>
              <a:t>, “The History of Stuxnet: The World’s First True Cyberweapon,” </a:t>
            </a:r>
            <a:r>
              <a:rPr lang="en-US" sz="1100" i="1" dirty="0">
                <a:solidFill>
                  <a:schemeClr val="tx1"/>
                </a:solidFill>
                <a:effectLst/>
                <a:latin typeface="Aril"/>
              </a:rPr>
              <a:t>www.vice.com</a:t>
            </a:r>
            <a:r>
              <a:rPr lang="en-US" sz="1100" dirty="0">
                <a:solidFill>
                  <a:schemeClr val="tx1"/>
                </a:solidFill>
                <a:effectLst/>
                <a:latin typeface="Aril"/>
              </a:rPr>
              <a:t>, 2016. </a:t>
            </a:r>
            <a:r>
              <a:rPr lang="en-US" sz="1100" dirty="0">
                <a:solidFill>
                  <a:schemeClr val="tx1"/>
                </a:solidFill>
                <a:latin typeface="Aril"/>
                <a:hlinkClick r:id="rId4"/>
              </a:rPr>
              <a:t>https://www.vice.com/en/article/ezp58m/the-history-of-stuxnet-the-worlds-first-true-cyberweapon-5886b74d80d84e45e7bd22ee</a:t>
            </a:r>
            <a:r>
              <a:rPr lang="en-US" sz="1100" dirty="0">
                <a:solidFill>
                  <a:schemeClr val="tx1"/>
                </a:solidFill>
                <a:latin typeface="Aril"/>
              </a:rPr>
              <a:t>.</a:t>
            </a:r>
            <a:endParaRPr lang="en-US" sz="1100" dirty="0">
              <a:solidFill>
                <a:schemeClr val="tx1"/>
              </a:solidFill>
              <a:effectLst/>
              <a:latin typeface="Aril"/>
            </a:endParaRPr>
          </a:p>
          <a:p>
            <a:pPr marL="0" indent="0" algn="l">
              <a:buNone/>
            </a:pPr>
            <a:r>
              <a:rPr lang="en-US" sz="1100" dirty="0">
                <a:solidFill>
                  <a:schemeClr val="tx1"/>
                </a:solidFill>
                <a:effectLst/>
                <a:latin typeface="Aril"/>
              </a:rPr>
              <a:t>[4] E. D. Knapp and J. T. </a:t>
            </a:r>
            <a:r>
              <a:rPr lang="en-US" sz="1100" dirty="0" err="1">
                <a:solidFill>
                  <a:schemeClr val="tx1"/>
                </a:solidFill>
                <a:effectLst/>
                <a:latin typeface="Aril"/>
              </a:rPr>
              <a:t>Langill</a:t>
            </a:r>
            <a:r>
              <a:rPr lang="en-US" sz="1100" dirty="0">
                <a:solidFill>
                  <a:schemeClr val="tx1"/>
                </a:solidFill>
                <a:effectLst/>
                <a:latin typeface="Aril"/>
              </a:rPr>
              <a:t>, “Stuxnet - an overview | ScienceDirect Topics,” </a:t>
            </a:r>
            <a:r>
              <a:rPr lang="en-US" sz="1100" i="1" dirty="0">
                <a:solidFill>
                  <a:schemeClr val="tx1"/>
                </a:solidFill>
                <a:effectLst/>
                <a:latin typeface="Aril"/>
              </a:rPr>
              <a:t>www.sciencedirect.com</a:t>
            </a:r>
            <a:r>
              <a:rPr lang="en-US" sz="1100" dirty="0">
                <a:solidFill>
                  <a:schemeClr val="tx1"/>
                </a:solidFill>
                <a:effectLst/>
                <a:latin typeface="Aril"/>
              </a:rPr>
              <a:t>, 2015. </a:t>
            </a:r>
            <a:r>
              <a:rPr lang="en-US" sz="1100" dirty="0">
                <a:solidFill>
                  <a:schemeClr val="tx1"/>
                </a:solidFill>
                <a:effectLst/>
                <a:latin typeface="Aril"/>
                <a:hlinkClick r:id="rId5"/>
              </a:rPr>
              <a:t>https://www.sciencedirect.com/topics/computer-science/stuxnet#:~:text=Stuxnet%20was%20discovered%20on%20systems</a:t>
            </a:r>
            <a:r>
              <a:rPr lang="en-US" sz="1100" dirty="0">
                <a:solidFill>
                  <a:schemeClr val="tx1"/>
                </a:solidFill>
                <a:effectLst/>
                <a:latin typeface="Aril"/>
              </a:rPr>
              <a:t>  (accessed Oct. 20, 2022).</a:t>
            </a:r>
            <a:endParaRPr lang="en-US" sz="1100" dirty="0">
              <a:solidFill>
                <a:schemeClr val="tx1"/>
              </a:solidFill>
              <a:latin typeface="Aril"/>
            </a:endParaRPr>
          </a:p>
          <a:p>
            <a:pPr marL="0" indent="0" algn="l">
              <a:buNone/>
            </a:pPr>
            <a:r>
              <a:rPr lang="en-US" sz="1100" dirty="0">
                <a:solidFill>
                  <a:schemeClr val="tx1"/>
                </a:solidFill>
                <a:effectLst/>
                <a:latin typeface="Aril"/>
              </a:rPr>
              <a:t>[5] B. Flanagan, “Former CIA chief speaks out on Iran Stuxnet attack,” </a:t>
            </a:r>
            <a:r>
              <a:rPr lang="en-US" sz="1100" i="1" dirty="0">
                <a:solidFill>
                  <a:schemeClr val="tx1"/>
                </a:solidFill>
                <a:effectLst/>
                <a:latin typeface="Aril"/>
              </a:rPr>
              <a:t>The National</a:t>
            </a:r>
            <a:r>
              <a:rPr lang="en-US" sz="1100" dirty="0">
                <a:solidFill>
                  <a:schemeClr val="tx1"/>
                </a:solidFill>
                <a:effectLst/>
                <a:latin typeface="Aril"/>
              </a:rPr>
              <a:t>, 2011. </a:t>
            </a:r>
            <a:r>
              <a:rPr lang="en-US" sz="1100" dirty="0">
                <a:solidFill>
                  <a:schemeClr val="tx1"/>
                </a:solidFill>
                <a:latin typeface="Aril"/>
                <a:hlinkClick r:id="rId6"/>
              </a:rPr>
              <a:t>https://www.thenationalnews.com/business/former-cia-chief-speaks-out-on-iran-stuxnet-attack-1.392917#:~:text=The%20Stuxnet%20virus%20cost%20an</a:t>
            </a:r>
            <a:r>
              <a:rPr lang="en-US" sz="1100" dirty="0">
                <a:solidFill>
                  <a:schemeClr val="tx1"/>
                </a:solidFill>
                <a:latin typeface="Aril"/>
              </a:rPr>
              <a:t> </a:t>
            </a:r>
            <a:r>
              <a:rPr lang="en-US" sz="1100" dirty="0">
                <a:solidFill>
                  <a:schemeClr val="tx1"/>
                </a:solidFill>
                <a:effectLst/>
                <a:latin typeface="Aril"/>
              </a:rPr>
              <a:t>.</a:t>
            </a:r>
          </a:p>
          <a:p>
            <a:pPr marL="0" indent="0" algn="l">
              <a:buNone/>
            </a:pPr>
            <a:r>
              <a:rPr lang="en-US" sz="1100" dirty="0">
                <a:solidFill>
                  <a:schemeClr val="tx1"/>
                </a:solidFill>
                <a:effectLst/>
                <a:latin typeface="Aril"/>
              </a:rPr>
              <a:t>[6] “What Is Stuxnet? | </a:t>
            </a:r>
            <a:r>
              <a:rPr lang="en-US" sz="1100" dirty="0" err="1">
                <a:solidFill>
                  <a:schemeClr val="tx1"/>
                </a:solidFill>
                <a:effectLst/>
                <a:latin typeface="Aril"/>
              </a:rPr>
              <a:t>Trellix</a:t>
            </a:r>
            <a:r>
              <a:rPr lang="en-US" sz="1100" dirty="0">
                <a:solidFill>
                  <a:schemeClr val="tx1"/>
                </a:solidFill>
                <a:effectLst/>
                <a:latin typeface="Aril"/>
              </a:rPr>
              <a:t>,” </a:t>
            </a:r>
            <a:r>
              <a:rPr lang="en-US" sz="1100" i="1" dirty="0">
                <a:solidFill>
                  <a:schemeClr val="tx1"/>
                </a:solidFill>
                <a:effectLst/>
                <a:latin typeface="Aril"/>
              </a:rPr>
              <a:t>www.trellix.com</a:t>
            </a:r>
            <a:r>
              <a:rPr lang="en-US" sz="1100" dirty="0">
                <a:solidFill>
                  <a:schemeClr val="tx1"/>
                </a:solidFill>
                <a:effectLst/>
                <a:latin typeface="Aril"/>
              </a:rPr>
              <a:t>. </a:t>
            </a:r>
            <a:r>
              <a:rPr lang="en-US" sz="1100" dirty="0">
                <a:solidFill>
                  <a:schemeClr val="tx1"/>
                </a:solidFill>
                <a:latin typeface="Aril"/>
                <a:hlinkClick r:id="rId7"/>
              </a:rPr>
              <a:t>https://www.trellix.com/en-us/security-awareness/ransomware/what-is-stuxnet.html</a:t>
            </a:r>
            <a:r>
              <a:rPr lang="en-US" sz="1100" dirty="0">
                <a:solidFill>
                  <a:schemeClr val="tx1"/>
                </a:solidFill>
                <a:latin typeface="Aril"/>
              </a:rPr>
              <a:t> </a:t>
            </a:r>
          </a:p>
          <a:p>
            <a:pPr marL="0" indent="0" algn="l">
              <a:buNone/>
            </a:pPr>
            <a:r>
              <a:rPr lang="en-US" sz="1100" dirty="0">
                <a:solidFill>
                  <a:schemeClr val="tx1"/>
                </a:solidFill>
                <a:effectLst/>
                <a:latin typeface="Aril"/>
              </a:rPr>
              <a:t>[7] J. </a:t>
            </a:r>
            <a:r>
              <a:rPr lang="en-US" sz="1100" dirty="0" err="1">
                <a:solidFill>
                  <a:schemeClr val="tx1"/>
                </a:solidFill>
                <a:effectLst/>
                <a:latin typeface="Aril"/>
              </a:rPr>
              <a:t>Fruhlinger</a:t>
            </a:r>
            <a:r>
              <a:rPr lang="en-US" sz="1100" dirty="0">
                <a:solidFill>
                  <a:schemeClr val="tx1"/>
                </a:solidFill>
                <a:effectLst/>
                <a:latin typeface="Aril"/>
              </a:rPr>
              <a:t>, “Stuxnet explained: The first known cyberweapon,” </a:t>
            </a:r>
            <a:r>
              <a:rPr lang="en-US" sz="1100" i="1" dirty="0">
                <a:solidFill>
                  <a:schemeClr val="tx1"/>
                </a:solidFill>
                <a:effectLst/>
                <a:latin typeface="Aril"/>
              </a:rPr>
              <a:t>CSO Online</a:t>
            </a:r>
            <a:r>
              <a:rPr lang="en-US" sz="1100" dirty="0">
                <a:solidFill>
                  <a:schemeClr val="tx1"/>
                </a:solidFill>
                <a:effectLst/>
                <a:latin typeface="Aril"/>
              </a:rPr>
              <a:t>, Aug. 31, 2022. </a:t>
            </a:r>
            <a:r>
              <a:rPr lang="en-US" sz="1100" dirty="0">
                <a:solidFill>
                  <a:schemeClr val="tx1"/>
                </a:solidFill>
                <a:effectLst/>
                <a:latin typeface="Aril"/>
                <a:hlinkClick r:id="rId8"/>
              </a:rPr>
              <a:t>https://www.csoonline.com/article/3218104/stuxnet-explained-the-first-known-cyberweapon.html#:~:text=Stuxnet%20was%20first%20identified%20</a:t>
            </a:r>
            <a:r>
              <a:rPr lang="en-US" sz="1100" dirty="0">
                <a:solidFill>
                  <a:schemeClr val="tx1"/>
                </a:solidFill>
                <a:effectLst/>
                <a:latin typeface="Aril"/>
              </a:rPr>
              <a:t> by (accessed Oct. 20, 2022).</a:t>
            </a:r>
          </a:p>
          <a:p>
            <a:pPr marL="0" indent="0" algn="l">
              <a:buNone/>
            </a:pPr>
            <a:r>
              <a:rPr lang="en-US" sz="1100" dirty="0">
                <a:solidFill>
                  <a:schemeClr val="tx1"/>
                </a:solidFill>
                <a:effectLst/>
                <a:latin typeface="Aril"/>
              </a:rPr>
              <a:t>[8]  “Stuxnet explained — the worm that went nuclear | </a:t>
            </a:r>
            <a:r>
              <a:rPr lang="en-US" sz="1100" dirty="0" err="1">
                <a:solidFill>
                  <a:schemeClr val="tx1"/>
                </a:solidFill>
                <a:effectLst/>
                <a:latin typeface="Aril"/>
              </a:rPr>
              <a:t>NordVPN</a:t>
            </a:r>
            <a:r>
              <a:rPr lang="en-US" sz="1100" dirty="0">
                <a:solidFill>
                  <a:schemeClr val="tx1"/>
                </a:solidFill>
                <a:effectLst/>
                <a:latin typeface="Aril"/>
              </a:rPr>
              <a:t>,” </a:t>
            </a:r>
            <a:r>
              <a:rPr lang="en-US" sz="1100" i="1" dirty="0">
                <a:solidFill>
                  <a:schemeClr val="tx1"/>
                </a:solidFill>
                <a:effectLst/>
                <a:latin typeface="Aril"/>
              </a:rPr>
              <a:t>nordvpn.com</a:t>
            </a:r>
            <a:r>
              <a:rPr lang="en-US" sz="1100" dirty="0">
                <a:solidFill>
                  <a:schemeClr val="tx1"/>
                </a:solidFill>
                <a:effectLst/>
                <a:latin typeface="Aril"/>
              </a:rPr>
              <a:t>, Mar. 10, 2022. </a:t>
            </a:r>
            <a:r>
              <a:rPr lang="en-US" sz="1100" dirty="0">
                <a:solidFill>
                  <a:schemeClr val="tx1"/>
                </a:solidFill>
                <a:latin typeface="Aril"/>
                <a:hlinkClick r:id="rId9"/>
              </a:rPr>
              <a:t>https://nordvpn.com/blog/stuxnet-virus/</a:t>
            </a:r>
            <a:r>
              <a:rPr lang="en-US" sz="1100" dirty="0">
                <a:solidFill>
                  <a:schemeClr val="tx1"/>
                </a:solidFill>
                <a:latin typeface="Aril"/>
              </a:rPr>
              <a:t> </a:t>
            </a:r>
            <a:endParaRPr lang="en-US" sz="1100" dirty="0">
              <a:solidFill>
                <a:schemeClr val="tx1"/>
              </a:solidFill>
              <a:effectLst/>
              <a:latin typeface="Aril"/>
            </a:endParaRPr>
          </a:p>
          <a:p>
            <a:pPr marL="0" indent="0" algn="l">
              <a:buNone/>
            </a:pPr>
            <a:r>
              <a:rPr lang="en-US" sz="1100" dirty="0">
                <a:solidFill>
                  <a:schemeClr val="tx1"/>
                </a:solidFill>
                <a:latin typeface="Aril"/>
              </a:rPr>
              <a:t>[9]  </a:t>
            </a:r>
            <a:r>
              <a:rPr lang="en-US" sz="1100" dirty="0">
                <a:solidFill>
                  <a:schemeClr val="tx1"/>
                </a:solidFill>
                <a:effectLst/>
                <a:latin typeface="Aril"/>
              </a:rPr>
              <a:t>“US and Israel were behind Stuxnet claims researcher,” </a:t>
            </a:r>
            <a:r>
              <a:rPr lang="en-US" sz="1100" i="1" dirty="0">
                <a:solidFill>
                  <a:schemeClr val="tx1"/>
                </a:solidFill>
                <a:effectLst/>
                <a:latin typeface="Aril"/>
              </a:rPr>
              <a:t>dhushara.com</a:t>
            </a:r>
            <a:r>
              <a:rPr lang="en-US" sz="1100" dirty="0">
                <a:solidFill>
                  <a:schemeClr val="tx1"/>
                </a:solidFill>
                <a:effectLst/>
                <a:latin typeface="Aril"/>
              </a:rPr>
              <a:t>, 2011. </a:t>
            </a:r>
            <a:r>
              <a:rPr lang="en-US" sz="1100" dirty="0">
                <a:solidFill>
                  <a:schemeClr val="tx1"/>
                </a:solidFill>
                <a:latin typeface="Aril"/>
                <a:hlinkClick r:id="rId10"/>
              </a:rPr>
              <a:t>https://www.dhushara.com/Biocrisis/11/apr/stuxnet.pdf</a:t>
            </a:r>
            <a:r>
              <a:rPr lang="en-US" sz="1100" dirty="0">
                <a:solidFill>
                  <a:schemeClr val="tx1"/>
                </a:solidFill>
                <a:latin typeface="Aril"/>
              </a:rPr>
              <a:t> </a:t>
            </a:r>
          </a:p>
          <a:p>
            <a:pPr marL="0" indent="0" algn="l">
              <a:buNone/>
            </a:pPr>
            <a:r>
              <a:rPr lang="en-US" sz="1100" dirty="0">
                <a:solidFill>
                  <a:schemeClr val="tx1"/>
                </a:solidFill>
                <a:effectLst/>
                <a:latin typeface="Aril"/>
              </a:rPr>
              <a:t>[10] “Iran says it has detected second cyber attack,” </a:t>
            </a:r>
            <a:r>
              <a:rPr lang="en-US" sz="1100" i="1" dirty="0">
                <a:solidFill>
                  <a:schemeClr val="tx1"/>
                </a:solidFill>
                <a:effectLst/>
                <a:latin typeface="Aril"/>
              </a:rPr>
              <a:t>Reuters</a:t>
            </a:r>
            <a:r>
              <a:rPr lang="en-US" sz="1100" dirty="0">
                <a:solidFill>
                  <a:schemeClr val="tx1"/>
                </a:solidFill>
                <a:effectLst/>
                <a:latin typeface="Aril"/>
              </a:rPr>
              <a:t>, Apr. 25, 2011. Accessed: Oct. 20, 2022. [Online]. Available: </a:t>
            </a:r>
            <a:r>
              <a:rPr lang="en-US" sz="1100" dirty="0">
                <a:solidFill>
                  <a:schemeClr val="tx1"/>
                </a:solidFill>
                <a:latin typeface="Aril"/>
                <a:hlinkClick r:id="rId11"/>
              </a:rPr>
              <a:t>https://www.reuters.com/article/oukin-uk-iran-computer-virus-idUKTRE73O1P720110425</a:t>
            </a:r>
            <a:r>
              <a:rPr lang="en-US" sz="1100" dirty="0">
                <a:solidFill>
                  <a:schemeClr val="tx1"/>
                </a:solidFill>
                <a:latin typeface="Aril"/>
              </a:rPr>
              <a:t> </a:t>
            </a:r>
            <a:endParaRPr lang="en-US" sz="1100" dirty="0">
              <a:solidFill>
                <a:schemeClr val="tx1"/>
              </a:solidFill>
              <a:effectLst/>
              <a:latin typeface="Aril"/>
            </a:endParaRPr>
          </a:p>
          <a:p>
            <a:pPr marL="0" indent="0" algn="l">
              <a:buNone/>
            </a:pPr>
            <a:r>
              <a:rPr lang="en-US" sz="1100" dirty="0">
                <a:solidFill>
                  <a:schemeClr val="tx1"/>
                </a:solidFill>
                <a:latin typeface="Aril"/>
              </a:rPr>
              <a:t>[11] </a:t>
            </a:r>
            <a:r>
              <a:rPr lang="en-US" sz="1100" dirty="0">
                <a:solidFill>
                  <a:schemeClr val="tx1"/>
                </a:solidFill>
                <a:effectLst/>
                <a:latin typeface="Aril"/>
              </a:rPr>
              <a:t>C. Arthur, “Iran should investigate Stuxnet virus, says atomic chief,” </a:t>
            </a:r>
            <a:r>
              <a:rPr lang="en-US" sz="1100" i="1" dirty="0">
                <a:solidFill>
                  <a:schemeClr val="tx1"/>
                </a:solidFill>
                <a:effectLst/>
                <a:latin typeface="Aril"/>
              </a:rPr>
              <a:t>the Guardian</a:t>
            </a:r>
            <a:r>
              <a:rPr lang="en-US" sz="1100" dirty="0">
                <a:solidFill>
                  <a:schemeClr val="tx1"/>
                </a:solidFill>
                <a:effectLst/>
                <a:latin typeface="Aril"/>
              </a:rPr>
              <a:t>, Feb. 04, 2011. </a:t>
            </a:r>
            <a:r>
              <a:rPr lang="en-US" sz="1100" dirty="0">
                <a:solidFill>
                  <a:schemeClr val="tx1"/>
                </a:solidFill>
                <a:effectLst/>
                <a:latin typeface="Aril"/>
                <a:hlinkClick r:id="rId12"/>
              </a:rPr>
              <a:t>https://www.theguardian.com/world/2011/feb/04/iran-stuxnet-virus</a:t>
            </a:r>
            <a:r>
              <a:rPr lang="en-US" sz="1100" dirty="0">
                <a:solidFill>
                  <a:schemeClr val="tx1"/>
                </a:solidFill>
                <a:effectLst/>
                <a:latin typeface="Aril"/>
              </a:rPr>
              <a:t>  (accessed Oct. 20, 2022).</a:t>
            </a:r>
          </a:p>
        </p:txBody>
      </p:sp>
    </p:spTree>
    <p:extLst>
      <p:ext uri="{BB962C8B-B14F-4D97-AF65-F5344CB8AC3E}">
        <p14:creationId xmlns:p14="http://schemas.microsoft.com/office/powerpoint/2010/main" val="237302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00824" y="1960930"/>
            <a:ext cx="1535159" cy="763525"/>
          </a:xfrm>
        </p:spPr>
        <p:txBody>
          <a:bodyPr>
            <a:normAutofit fontScale="90000"/>
          </a:bodyPr>
          <a:lstStyle/>
          <a:p>
            <a:r>
              <a:rPr lang="en-US" b="1" dirty="0">
                <a:solidFill>
                  <a:schemeClr val="bg1"/>
                </a:solidFill>
                <a:latin typeface="Aril"/>
                <a:cs typeface="Times New Roman" panose="02020603050405020304" pitchFamily="18" charset="0"/>
              </a:rPr>
              <a:t>Thank You</a:t>
            </a:r>
          </a:p>
        </p:txBody>
      </p:sp>
      <p:sp>
        <p:nvSpPr>
          <p:cNvPr id="5" name="Content Placeholder 4"/>
          <p:cNvSpPr>
            <a:spLocks noGrp="1"/>
          </p:cNvSpPr>
          <p:nvPr>
            <p:ph idx="1"/>
          </p:nvPr>
        </p:nvSpPr>
        <p:spPr>
          <a:xfrm>
            <a:off x="2434130" y="1502815"/>
            <a:ext cx="6252670" cy="3308881"/>
          </a:xfrm>
        </p:spPr>
        <p:txBody>
          <a:bodyPr>
            <a:normAutofit/>
          </a:bodyPr>
          <a:lstStyle/>
          <a:p>
            <a:pPr algn="just"/>
            <a:endParaRPr lang="en-US" sz="1800" b="0" i="0" dirty="0">
              <a:effectLst/>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p:txBody>
      </p:sp>
      <p:pic>
        <p:nvPicPr>
          <p:cNvPr id="3" name="Picture 2" descr="Logo, icon&#10;&#10;Description automatically generated">
            <a:extLst>
              <a:ext uri="{FF2B5EF4-FFF2-40B4-BE49-F238E27FC236}">
                <a16:creationId xmlns:a16="http://schemas.microsoft.com/office/drawing/2014/main" id="{03505086-152A-F699-2912-1BA3C23E3736}"/>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33600" y="34123"/>
            <a:ext cx="4876800" cy="4876800"/>
          </a:xfrm>
          <a:prstGeom prst="rect">
            <a:avLst/>
          </a:prstGeom>
        </p:spPr>
      </p:pic>
    </p:spTree>
    <p:extLst>
      <p:ext uri="{BB962C8B-B14F-4D97-AF65-F5344CB8AC3E}">
        <p14:creationId xmlns:p14="http://schemas.microsoft.com/office/powerpoint/2010/main" val="37239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icon&#10;&#10;Description automatically generated">
            <a:extLst>
              <a:ext uri="{FF2B5EF4-FFF2-40B4-BE49-F238E27FC236}">
                <a16:creationId xmlns:a16="http://schemas.microsoft.com/office/drawing/2014/main" id="{212DF2F2-6F07-F573-A913-776178308738}"/>
              </a:ext>
            </a:extLst>
          </p:cNvPr>
          <p:cNvPicPr>
            <a:picLocks noChangeAspect="1"/>
          </p:cNvPicPr>
          <p:nvPr/>
        </p:nvPicPr>
        <p:blipFill>
          <a:blip r:embed="rId2">
            <a:alphaModFix amt="7000"/>
            <a:extLst>
              <a:ext uri="{28A0092B-C50C-407E-A947-70E740481C1C}">
                <a14:useLocalDpi xmlns:a14="http://schemas.microsoft.com/office/drawing/2010/main" val="0"/>
              </a:ext>
            </a:extLst>
          </a:blip>
          <a:stretch>
            <a:fillRect/>
          </a:stretch>
        </p:blipFill>
        <p:spPr>
          <a:xfrm>
            <a:off x="3044950" y="1565766"/>
            <a:ext cx="3354630" cy="3354630"/>
          </a:xfrm>
          <a:prstGeom prst="rect">
            <a:avLst/>
          </a:prstGeom>
          <a:effectLst>
            <a:outerShdw blurRad="50800" dist="50800" dir="5400000" algn="ctr" rotWithShape="0">
              <a:srgbClr val="000000"/>
            </a:outerShdw>
          </a:effectLst>
        </p:spPr>
      </p:pic>
      <p:sp>
        <p:nvSpPr>
          <p:cNvPr id="2" name="Title 1"/>
          <p:cNvSpPr>
            <a:spLocks noGrp="1"/>
          </p:cNvSpPr>
          <p:nvPr>
            <p:ph type="title"/>
          </p:nvPr>
        </p:nvSpPr>
        <p:spPr/>
        <p:txBody>
          <a:bodyPr>
            <a:normAutofit/>
          </a:bodyPr>
          <a:lstStyle/>
          <a:p>
            <a:r>
              <a:rPr lang="en-US" sz="2800" dirty="0">
                <a:latin typeface="Aril"/>
              </a:rPr>
              <a:t>Chosen Country Detail</a:t>
            </a:r>
          </a:p>
        </p:txBody>
      </p:sp>
      <p:sp>
        <p:nvSpPr>
          <p:cNvPr id="3" name="Content Placeholder 2"/>
          <p:cNvSpPr>
            <a:spLocks noGrp="1"/>
          </p:cNvSpPr>
          <p:nvPr>
            <p:ph idx="1"/>
          </p:nvPr>
        </p:nvSpPr>
        <p:spPr>
          <a:xfrm>
            <a:off x="448966" y="2113635"/>
            <a:ext cx="8246070" cy="2748687"/>
          </a:xfrm>
        </p:spPr>
        <p:txBody>
          <a:bodyPr>
            <a:normAutofit/>
          </a:bodyPr>
          <a:lstStyle/>
          <a:p>
            <a:pPr marL="0" indent="0">
              <a:buNone/>
            </a:pPr>
            <a:r>
              <a:rPr lang="en-US" sz="2000" b="1" dirty="0">
                <a:solidFill>
                  <a:schemeClr val="tx1"/>
                </a:solidFill>
                <a:latin typeface="Aril"/>
                <a:cs typeface="Times New Roman" panose="02020603050405020304" pitchFamily="18" charset="0"/>
              </a:rPr>
              <a:t>Chosen Country: </a:t>
            </a:r>
            <a:r>
              <a:rPr lang="en-US" sz="2000" dirty="0">
                <a:solidFill>
                  <a:schemeClr val="tx1"/>
                </a:solidFill>
                <a:latin typeface="Aril"/>
                <a:cs typeface="Times New Roman" panose="02020603050405020304" pitchFamily="18" charset="0"/>
              </a:rPr>
              <a:t>Iran</a:t>
            </a:r>
          </a:p>
          <a:p>
            <a:pPr marL="0" indent="0">
              <a:buNone/>
            </a:pPr>
            <a:r>
              <a:rPr lang="en-US" sz="2000" b="1" dirty="0">
                <a:solidFill>
                  <a:schemeClr val="tx1"/>
                </a:solidFill>
                <a:latin typeface="Aril"/>
                <a:cs typeface="Times New Roman" panose="02020603050405020304" pitchFamily="18" charset="0"/>
              </a:rPr>
              <a:t>Reason: </a:t>
            </a:r>
          </a:p>
          <a:p>
            <a:pPr algn="just"/>
            <a:r>
              <a:rPr lang="en-US" sz="2000" dirty="0">
                <a:solidFill>
                  <a:schemeClr val="tx1"/>
                </a:solidFill>
                <a:latin typeface="Aril"/>
                <a:cs typeface="Times New Roman" panose="02020603050405020304" pitchFamily="18" charset="0"/>
              </a:rPr>
              <a:t>This country was chosen because it was the first to confront the first dangerous virus, which causes the physical damage of vulnerable gadget or devices.</a:t>
            </a:r>
          </a:p>
          <a:p>
            <a:pPr algn="just"/>
            <a:r>
              <a:rPr lang="en-US" sz="2000" dirty="0">
                <a:solidFill>
                  <a:schemeClr val="tx1"/>
                </a:solidFill>
                <a:latin typeface="Aril"/>
                <a:cs typeface="Times New Roman" panose="02020603050405020304" pitchFamily="18" charset="0"/>
              </a:rPr>
              <a:t>Iranian nuclear program was attacked by a formidable force.</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latin typeface="Aril"/>
              </a:rPr>
              <a:t>Stuxnet</a:t>
            </a:r>
          </a:p>
        </p:txBody>
      </p:sp>
      <p:sp>
        <p:nvSpPr>
          <p:cNvPr id="5" name="Content Placeholder 4"/>
          <p:cNvSpPr>
            <a:spLocks noGrp="1"/>
          </p:cNvSpPr>
          <p:nvPr>
            <p:ph idx="1"/>
          </p:nvPr>
        </p:nvSpPr>
        <p:spPr>
          <a:xfrm>
            <a:off x="2434130" y="1632439"/>
            <a:ext cx="6252670" cy="3511061"/>
          </a:xfrm>
        </p:spPr>
        <p:txBody>
          <a:bodyPr>
            <a:normAutofit/>
          </a:bodyPr>
          <a:lstStyle/>
          <a:p>
            <a:pPr marL="0" indent="0">
              <a:buNone/>
            </a:pPr>
            <a:r>
              <a:rPr lang="en-US" sz="2000" dirty="0">
                <a:latin typeface="Aril"/>
                <a:cs typeface="Times New Roman" panose="02020603050405020304" pitchFamily="18" charset="0"/>
              </a:rPr>
              <a:t>Reasons:</a:t>
            </a:r>
          </a:p>
          <a:p>
            <a:r>
              <a:rPr lang="en-US" sz="2000" dirty="0">
                <a:latin typeface="Aril"/>
                <a:cs typeface="Times New Roman" panose="02020603050405020304" pitchFamily="18" charset="0"/>
              </a:rPr>
              <a:t>The most sophisticated malicious software that has ever been observed in public.</a:t>
            </a:r>
          </a:p>
          <a:p>
            <a:r>
              <a:rPr lang="en-US" sz="2000" dirty="0">
                <a:latin typeface="Aril"/>
                <a:cs typeface="Times New Roman" panose="02020603050405020304" pitchFamily="18" charset="0"/>
              </a:rPr>
              <a:t>Uses up to 6 different exploitable vulnerabilities.</a:t>
            </a:r>
          </a:p>
          <a:p>
            <a:r>
              <a:rPr lang="en-US" sz="2000" dirty="0">
                <a:latin typeface="Aril"/>
                <a:cs typeface="Times New Roman" panose="02020603050405020304" pitchFamily="18" charset="0"/>
              </a:rPr>
              <a:t>Has 3 Root kits.</a:t>
            </a:r>
          </a:p>
          <a:p>
            <a:r>
              <a:rPr lang="en-US" sz="2000" dirty="0">
                <a:latin typeface="Aril"/>
                <a:cs typeface="Times New Roman" panose="02020603050405020304" pitchFamily="18" charset="0"/>
              </a:rPr>
              <a:t>Infect SCADA Systems.</a:t>
            </a:r>
          </a:p>
          <a:p>
            <a:r>
              <a:rPr lang="en-US" sz="2000" dirty="0">
                <a:latin typeface="Aril"/>
                <a:cs typeface="Times New Roman" panose="02020603050405020304" pitchFamily="18" charset="0"/>
              </a:rPr>
              <a:t>The first piece of malicious software that could deliver a physical payload.</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latin typeface="Aril"/>
              </a:rPr>
              <a:t>Stuxnet</a:t>
            </a:r>
            <a:r>
              <a:rPr lang="en-US" dirty="0" smtClean="0">
                <a:latin typeface="Aril"/>
              </a:rPr>
              <a:t> </a:t>
            </a:r>
            <a:r>
              <a:rPr lang="en-US" dirty="0">
                <a:latin typeface="Aril"/>
              </a:rPr>
              <a:t>Description </a:t>
            </a:r>
          </a:p>
        </p:txBody>
      </p:sp>
      <p:sp>
        <p:nvSpPr>
          <p:cNvPr id="5" name="Text Placeholder 4"/>
          <p:cNvSpPr>
            <a:spLocks noGrp="1"/>
          </p:cNvSpPr>
          <p:nvPr>
            <p:ph type="body" idx="1"/>
          </p:nvPr>
        </p:nvSpPr>
        <p:spPr>
          <a:xfrm>
            <a:off x="71777" y="1270278"/>
            <a:ext cx="9000445" cy="2202182"/>
          </a:xfrm>
        </p:spPr>
        <p:txBody>
          <a:bodyPr>
            <a:noAutofit/>
          </a:bodyPr>
          <a:lstStyle/>
          <a:p>
            <a:pPr algn="just"/>
            <a:r>
              <a:rPr lang="en-US" sz="1600" dirty="0">
                <a:solidFill>
                  <a:schemeClr val="tx1"/>
                </a:solidFill>
                <a:latin typeface="Aril"/>
                <a:cs typeface="Times New Roman" panose="02020603050405020304" pitchFamily="18" charset="0"/>
              </a:rPr>
              <a:t>Description:</a:t>
            </a:r>
          </a:p>
          <a:p>
            <a:pPr marL="285750" indent="-285750" algn="just">
              <a:buFont typeface="Arial" panose="020B0604020202020204" pitchFamily="34" charset="0"/>
              <a:buChar char="•"/>
            </a:pPr>
            <a:r>
              <a:rPr lang="en-US" sz="1400" b="0" dirty="0">
                <a:solidFill>
                  <a:schemeClr val="tx1"/>
                </a:solidFill>
                <a:latin typeface="Aril"/>
                <a:cs typeface="Times New Roman" panose="02020603050405020304" pitchFamily="18" charset="0"/>
              </a:rPr>
              <a:t>The Stuxnet worm was explicitly built and distributed by a government with the intention of attacking the Bushehr nuclear power plant in Iran [1]. The United States and Israel are the most common suspects in this case.</a:t>
            </a:r>
          </a:p>
          <a:p>
            <a:pPr marL="285750" indent="-285750" algn="just">
              <a:buFont typeface="Arial" panose="020B0604020202020204" pitchFamily="34" charset="0"/>
              <a:buChar char="•"/>
            </a:pPr>
            <a:r>
              <a:rPr lang="en-US" altLang="en-US" sz="1400" b="0" dirty="0">
                <a:solidFill>
                  <a:schemeClr val="tx1"/>
                </a:solidFill>
                <a:latin typeface="Aril"/>
                <a:cs typeface="Times New Roman" panose="02020603050405020304" pitchFamily="18" charset="0"/>
              </a:rPr>
              <a:t>Malware that was able to infiltrate systems running WinCC and PCS 7 SCADA and spread itself across networks.</a:t>
            </a:r>
          </a:p>
          <a:p>
            <a:pPr marL="285750" indent="-285750" algn="just">
              <a:buFont typeface="Arial" panose="020B0604020202020204" pitchFamily="34" charset="0"/>
              <a:buChar char="•"/>
            </a:pPr>
            <a:r>
              <a:rPr lang="en-US" altLang="en-US" sz="1400" b="0" dirty="0">
                <a:solidFill>
                  <a:schemeClr val="tx1"/>
                </a:solidFill>
                <a:latin typeface="Aril"/>
                <a:cs typeface="Times New Roman" panose="02020603050405020304" pitchFamily="18" charset="0"/>
              </a:rPr>
              <a:t>Seized the opportunity presented by the fact that PLCs are typically uninsured.</a:t>
            </a:r>
          </a:p>
          <a:p>
            <a:pPr marL="285750" indent="-285750" algn="just">
              <a:buFont typeface="Arial" panose="020B0604020202020204" pitchFamily="34" charset="0"/>
              <a:buChar char="•"/>
            </a:pPr>
            <a:r>
              <a:rPr lang="en-US" altLang="en-US" sz="1400" b="0" dirty="0">
                <a:solidFill>
                  <a:schemeClr val="tx1"/>
                </a:solidFill>
                <a:latin typeface="Aril"/>
                <a:cs typeface="Times New Roman" panose="02020603050405020304" pitchFamily="18" charset="0"/>
              </a:rPr>
              <a:t>After getting inside, able to reprograms the PLCs that control the machines.[2].</a:t>
            </a:r>
            <a:endParaRPr lang="en-US" sz="1400" b="0" dirty="0">
              <a:solidFill>
                <a:schemeClr val="tx1"/>
              </a:solidFill>
              <a:latin typeface="Aril"/>
              <a:cs typeface="Times New Roman" panose="02020603050405020304" pitchFamily="18" charset="0"/>
            </a:endParaRPr>
          </a:p>
          <a:p>
            <a:pPr algn="just"/>
            <a:endParaRPr lang="en-US" sz="1800" dirty="0">
              <a:solidFill>
                <a:schemeClr val="tx1"/>
              </a:solidFill>
              <a:latin typeface="Aril"/>
              <a:cs typeface="Times New Roman" panose="02020603050405020304" pitchFamily="18" charset="0"/>
            </a:endParaRPr>
          </a:p>
        </p:txBody>
      </p:sp>
      <p:pic>
        <p:nvPicPr>
          <p:cNvPr id="15" name="Picture 14" descr="Diagram&#10;&#10;Description automatically generated">
            <a:extLst>
              <a:ext uri="{FF2B5EF4-FFF2-40B4-BE49-F238E27FC236}">
                <a16:creationId xmlns:a16="http://schemas.microsoft.com/office/drawing/2014/main" id="{EF38DF5F-EEC6-AD87-63CA-DB0BF73CB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464" y="3335275"/>
            <a:ext cx="4813815" cy="16253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latin typeface="Aril"/>
              </a:rPr>
              <a:t>Iran Analysis Against Stuxnet</a:t>
            </a:r>
          </a:p>
        </p:txBody>
      </p:sp>
      <p:sp>
        <p:nvSpPr>
          <p:cNvPr id="5" name="Content Placeholder 4"/>
          <p:cNvSpPr>
            <a:spLocks noGrp="1"/>
          </p:cNvSpPr>
          <p:nvPr>
            <p:ph idx="1"/>
          </p:nvPr>
        </p:nvSpPr>
        <p:spPr>
          <a:xfrm>
            <a:off x="2434130" y="1300635"/>
            <a:ext cx="6252670" cy="3511061"/>
          </a:xfrm>
        </p:spPr>
        <p:txBody>
          <a:bodyPr>
            <a:noAutofit/>
          </a:bodyPr>
          <a:lstStyle/>
          <a:p>
            <a:pPr algn="just"/>
            <a:r>
              <a:rPr lang="en-US" sz="1800" b="0" i="0" dirty="0">
                <a:effectLst/>
                <a:latin typeface="Aril"/>
                <a:cs typeface="Times New Roman" panose="02020603050405020304" pitchFamily="18" charset="0"/>
              </a:rPr>
              <a:t>Nobody has ever seen something even a little bit like that. No one could figure out who might have made such a advanced, complicated and unique piece of malware [3].</a:t>
            </a:r>
          </a:p>
          <a:p>
            <a:pPr algn="just"/>
            <a:r>
              <a:rPr lang="en-US" sz="1800" b="0" i="0" dirty="0">
                <a:effectLst/>
                <a:latin typeface="Aril"/>
                <a:cs typeface="Times New Roman" panose="02020603050405020304" pitchFamily="18" charset="0"/>
              </a:rPr>
              <a:t>In June of 2010, a Belarus-based security firm called as </a:t>
            </a:r>
            <a:r>
              <a:rPr lang="en-US" sz="1800" b="0" i="0" dirty="0" err="1">
                <a:effectLst/>
                <a:latin typeface="Aril"/>
                <a:cs typeface="Times New Roman" panose="02020603050405020304" pitchFamily="18" charset="0"/>
              </a:rPr>
              <a:t>VirusBlokAda</a:t>
            </a:r>
            <a:r>
              <a:rPr lang="en-US" sz="1800" b="0" i="0" dirty="0">
                <a:effectLst/>
                <a:latin typeface="Aril"/>
                <a:cs typeface="Times New Roman" panose="02020603050405020304" pitchFamily="18" charset="0"/>
              </a:rPr>
              <a:t> [4] discovered that Stuxnet was operating on Iranian systems.</a:t>
            </a:r>
          </a:p>
          <a:p>
            <a:pPr algn="just"/>
            <a:r>
              <a:rPr lang="en-US" sz="1800" b="0" i="0" dirty="0">
                <a:effectLst/>
                <a:latin typeface="Aril"/>
                <a:cs typeface="Times New Roman" panose="02020603050405020304" pitchFamily="18" charset="0"/>
              </a:rPr>
              <a:t>Iran responded to the epidemic by assembling a special squad to combat it.</a:t>
            </a:r>
          </a:p>
          <a:p>
            <a:pPr algn="just"/>
            <a:r>
              <a:rPr lang="en-US" sz="1800" b="0" i="0" dirty="0">
                <a:effectLst/>
                <a:latin typeface="Aril"/>
                <a:cs typeface="Times New Roman" panose="02020603050405020304" pitchFamily="18" charset="0"/>
              </a:rPr>
              <a:t>Since so many computers in Iran are infected with Stuxnet, Iran will need to exercise heightened vigilance to prevent reinfection.</a:t>
            </a:r>
          </a:p>
        </p:txBody>
      </p:sp>
    </p:spTree>
    <p:extLst>
      <p:ext uri="{BB962C8B-B14F-4D97-AF65-F5344CB8AC3E}">
        <p14:creationId xmlns:p14="http://schemas.microsoft.com/office/powerpoint/2010/main" val="429040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Stuxnet Cost </a:t>
            </a:r>
          </a:p>
        </p:txBody>
      </p:sp>
      <p:sp>
        <p:nvSpPr>
          <p:cNvPr id="5" name="Text Placeholder 4"/>
          <p:cNvSpPr>
            <a:spLocks noGrp="1"/>
          </p:cNvSpPr>
          <p:nvPr>
            <p:ph type="body" idx="1"/>
          </p:nvPr>
        </p:nvSpPr>
        <p:spPr>
          <a:xfrm>
            <a:off x="0" y="1567312"/>
            <a:ext cx="5182821" cy="3300643"/>
          </a:xfrm>
        </p:spPr>
        <p:txBody>
          <a:bodyPr>
            <a:noAutofit/>
          </a:bodyPr>
          <a:lstStyle/>
          <a:p>
            <a:pPr algn="just"/>
            <a:r>
              <a:rPr lang="en-US" sz="1600" dirty="0">
                <a:solidFill>
                  <a:schemeClr val="tx1"/>
                </a:solidFill>
                <a:latin typeface="Aril"/>
                <a:cs typeface="Times New Roman" panose="02020603050405020304" pitchFamily="18" charset="0"/>
              </a:rPr>
              <a:t>C</a:t>
            </a:r>
            <a:r>
              <a:rPr lang="en-US" sz="1600" dirty="0" smtClean="0">
                <a:solidFill>
                  <a:schemeClr val="tx1"/>
                </a:solidFill>
                <a:latin typeface="Aril"/>
                <a:cs typeface="Times New Roman" panose="02020603050405020304" pitchFamily="18" charset="0"/>
              </a:rPr>
              <a:t>ost </a:t>
            </a:r>
            <a:r>
              <a:rPr lang="en-US" sz="1600" dirty="0">
                <a:solidFill>
                  <a:schemeClr val="tx1"/>
                </a:solidFill>
                <a:latin typeface="Aril"/>
                <a:cs typeface="Times New Roman" panose="02020603050405020304" pitchFamily="18" charset="0"/>
              </a:rPr>
              <a:t>of making Stuxnet:</a:t>
            </a:r>
          </a:p>
          <a:p>
            <a:pPr marL="285750" indent="-285750" algn="just">
              <a:buFont typeface="Arial" panose="020B0604020202020204" pitchFamily="34" charset="0"/>
              <a:buChar char="•"/>
            </a:pPr>
            <a:r>
              <a:rPr lang="en-US" sz="1600" b="0" i="0" dirty="0">
                <a:solidFill>
                  <a:schemeClr val="tx1"/>
                </a:solidFill>
                <a:effectLst/>
                <a:latin typeface="Aril"/>
                <a:cs typeface="Times New Roman" panose="02020603050405020304" pitchFamily="18" charset="0"/>
              </a:rPr>
              <a:t>It is believed that developing the Stuxnet virus cost one million dollars (about Dh3. 6 million) [5].</a:t>
            </a:r>
          </a:p>
          <a:p>
            <a:pPr marL="285750" indent="-285750" algn="just">
              <a:buFont typeface="Arial" panose="020B0604020202020204" pitchFamily="34" charset="0"/>
              <a:buChar char="•"/>
            </a:pPr>
            <a:endParaRPr lang="en-US" sz="1600" b="0" i="0" dirty="0">
              <a:solidFill>
                <a:schemeClr val="tx1"/>
              </a:solidFill>
              <a:effectLst/>
              <a:latin typeface="Aril"/>
              <a:cs typeface="Times New Roman" panose="02020603050405020304" pitchFamily="18" charset="0"/>
            </a:endParaRPr>
          </a:p>
          <a:p>
            <a:pPr algn="just"/>
            <a:r>
              <a:rPr lang="en-US" sz="1600" dirty="0">
                <a:solidFill>
                  <a:schemeClr val="tx1"/>
                </a:solidFill>
                <a:latin typeface="Aril"/>
                <a:cs typeface="Times New Roman" panose="02020603050405020304" pitchFamily="18" charset="0"/>
              </a:rPr>
              <a:t>Damage due to Stuxnet:</a:t>
            </a:r>
          </a:p>
          <a:p>
            <a:pPr marL="285750" indent="-285750" algn="just">
              <a:buFont typeface="Arial" panose="020B0604020202020204" pitchFamily="34" charset="0"/>
              <a:buChar char="•"/>
            </a:pPr>
            <a:r>
              <a:rPr lang="en-US" sz="1600" b="0" i="0" dirty="0">
                <a:solidFill>
                  <a:schemeClr val="tx1"/>
                </a:solidFill>
                <a:effectLst/>
                <a:latin typeface="Aril"/>
                <a:cs typeface="Times New Roman" panose="02020603050405020304" pitchFamily="18" charset="0"/>
              </a:rPr>
              <a:t>Stuxnet is estimated to have destroyed around one-fifth of Iran's nuclear centrifuges.</a:t>
            </a:r>
          </a:p>
          <a:p>
            <a:pPr marL="285750" indent="-285750" algn="just">
              <a:buFont typeface="Arial" panose="020B0604020202020204" pitchFamily="34" charset="0"/>
              <a:buChar char="•"/>
            </a:pPr>
            <a:r>
              <a:rPr lang="en-US" sz="1600" b="0" i="0" dirty="0">
                <a:solidFill>
                  <a:schemeClr val="tx1"/>
                </a:solidFill>
                <a:effectLst/>
                <a:latin typeface="Aril"/>
                <a:cs typeface="Times New Roman" panose="02020603050405020304" pitchFamily="18" charset="0"/>
              </a:rPr>
              <a:t>The worm successfully infected more than 20,000 machines across 14 Iranian nuclear facilities and destroyed around 900 centrifuges [1].</a:t>
            </a:r>
            <a:endParaRPr lang="en-US" sz="1600" dirty="0">
              <a:solidFill>
                <a:schemeClr val="tx1"/>
              </a:solidFill>
              <a:latin typeface="Aril"/>
              <a:cs typeface="Times New Roman" panose="02020603050405020304" pitchFamily="18" charset="0"/>
            </a:endParaRPr>
          </a:p>
        </p:txBody>
      </p:sp>
      <p:pic>
        <p:nvPicPr>
          <p:cNvPr id="2050" name="Picture 2" descr="Stuxnet: The World's First Cyber... Boomerang? - JournalQuest">
            <a:extLst>
              <a:ext uri="{FF2B5EF4-FFF2-40B4-BE49-F238E27FC236}">
                <a16:creationId xmlns:a16="http://schemas.microsoft.com/office/drawing/2014/main" id="{1B37BA85-BC7B-2EB9-4084-CDFE1A56D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25" y="1825295"/>
            <a:ext cx="3677376" cy="2923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226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492676"/>
            <a:ext cx="6405375" cy="763525"/>
          </a:xfrm>
        </p:spPr>
        <p:txBody>
          <a:bodyPr>
            <a:normAutofit/>
          </a:bodyPr>
          <a:lstStyle/>
          <a:p>
            <a:r>
              <a:rPr lang="en-US" sz="2800" dirty="0" smtClean="0">
                <a:latin typeface="Aril"/>
              </a:rPr>
              <a:t>Issues Concerning Crime Investigation</a:t>
            </a:r>
            <a:endParaRPr lang="en-US" sz="2800" dirty="0">
              <a:latin typeface="Aril"/>
            </a:endParaRPr>
          </a:p>
        </p:txBody>
      </p:sp>
      <p:sp>
        <p:nvSpPr>
          <p:cNvPr id="5" name="Content Placeholder 4"/>
          <p:cNvSpPr>
            <a:spLocks noGrp="1"/>
          </p:cNvSpPr>
          <p:nvPr>
            <p:ph idx="1"/>
          </p:nvPr>
        </p:nvSpPr>
        <p:spPr>
          <a:xfrm>
            <a:off x="2434130" y="1502815"/>
            <a:ext cx="6252670" cy="3308881"/>
          </a:xfrm>
        </p:spPr>
        <p:txBody>
          <a:bodyPr>
            <a:normAutofit lnSpcReduction="10000"/>
          </a:bodyPr>
          <a:lstStyle/>
          <a:p>
            <a:pPr algn="just"/>
            <a:r>
              <a:rPr lang="en-US" sz="2000" b="0" i="0" dirty="0">
                <a:effectLst/>
                <a:latin typeface="Aril"/>
                <a:cs typeface="Times New Roman" panose="02020603050405020304" pitchFamily="18" charset="0"/>
              </a:rPr>
              <a:t>As we discussed earlier that no one had ever seen anything like it.</a:t>
            </a:r>
          </a:p>
          <a:p>
            <a:pPr algn="just"/>
            <a:r>
              <a:rPr lang="en-US" sz="2000" dirty="0">
                <a:latin typeface="Aril"/>
                <a:cs typeface="Times New Roman" panose="02020603050405020304" pitchFamily="18" charset="0"/>
              </a:rPr>
              <a:t>Also, this was the first ever malware with the physical payloads, no one recognized its impact just saying that it’s a technical issues.</a:t>
            </a:r>
          </a:p>
          <a:p>
            <a:pPr algn="just"/>
            <a:r>
              <a:rPr lang="en-US" sz="2000" b="0" i="0" dirty="0">
                <a:effectLst/>
                <a:latin typeface="Aril"/>
                <a:cs typeface="Times New Roman" panose="02020603050405020304" pitchFamily="18" charset="0"/>
              </a:rPr>
              <a:t>No one is claiming about that specific malware after effecting.</a:t>
            </a:r>
          </a:p>
          <a:p>
            <a:pPr algn="just"/>
            <a:r>
              <a:rPr lang="en-US" sz="2000" dirty="0">
                <a:latin typeface="Aril"/>
                <a:cs typeface="Times New Roman" panose="02020603050405020304" pitchFamily="18" charset="0"/>
              </a:rPr>
              <a:t>According to history it says that the Iranian engineer was involved in this whole attack. So that’s why it was not an easy to identify the attack where it come from and how it came [6].</a:t>
            </a:r>
            <a:endParaRPr lang="en-US" sz="2000" b="0" i="0" dirty="0">
              <a:effectLst/>
              <a:latin typeface="Aril"/>
              <a:cs typeface="Times New Roman" panose="02020603050405020304" pitchFamily="18" charset="0"/>
            </a:endParaRPr>
          </a:p>
          <a:p>
            <a:pPr algn="just"/>
            <a:endParaRPr lang="en-US" sz="1800" b="0" i="0" dirty="0">
              <a:effectLst/>
              <a:latin typeface="Aril"/>
              <a:cs typeface="Times New Roman" panose="02020603050405020304" pitchFamily="18" charset="0"/>
            </a:endParaRPr>
          </a:p>
          <a:p>
            <a:pPr algn="just"/>
            <a:endParaRPr lang="en-US" sz="1800" b="0" i="0" dirty="0">
              <a:effectLst/>
              <a:latin typeface="Aril"/>
              <a:cs typeface="Times New Roman" panose="02020603050405020304" pitchFamily="18" charset="0"/>
            </a:endParaRPr>
          </a:p>
        </p:txBody>
      </p:sp>
    </p:spTree>
    <p:extLst>
      <p:ext uri="{BB962C8B-B14F-4D97-AF65-F5344CB8AC3E}">
        <p14:creationId xmlns:p14="http://schemas.microsoft.com/office/powerpoint/2010/main" val="419841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5755" y="258977"/>
            <a:ext cx="8076896" cy="1068935"/>
          </a:xfrm>
        </p:spPr>
        <p:txBody>
          <a:bodyPr>
            <a:normAutofit/>
          </a:bodyPr>
          <a:lstStyle/>
          <a:p>
            <a:r>
              <a:rPr lang="en-US" dirty="0"/>
              <a:t>Perception about Stuxnet </a:t>
            </a:r>
          </a:p>
        </p:txBody>
      </p:sp>
      <p:sp>
        <p:nvSpPr>
          <p:cNvPr id="5" name="Text Placeholder 4"/>
          <p:cNvSpPr>
            <a:spLocks noGrp="1"/>
          </p:cNvSpPr>
          <p:nvPr>
            <p:ph type="body" idx="1"/>
          </p:nvPr>
        </p:nvSpPr>
        <p:spPr>
          <a:xfrm>
            <a:off x="219907" y="1631217"/>
            <a:ext cx="8704185" cy="1527050"/>
          </a:xfrm>
        </p:spPr>
        <p:txBody>
          <a:bodyPr>
            <a:noAutofit/>
          </a:bodyPr>
          <a:lstStyle/>
          <a:p>
            <a:pPr marL="285750" indent="-285750" algn="just">
              <a:buFont typeface="Arial" panose="020B0604020202020204" pitchFamily="34" charset="0"/>
              <a:buChar char="•"/>
            </a:pPr>
            <a:r>
              <a:rPr lang="en-US" sz="1400" b="0" i="0" dirty="0">
                <a:solidFill>
                  <a:schemeClr val="tx1"/>
                </a:solidFill>
                <a:effectLst/>
                <a:latin typeface="Aril"/>
                <a:cs typeface="Times New Roman" panose="02020603050405020304" pitchFamily="18" charset="0"/>
              </a:rPr>
              <a:t>Stuxnet has been in development from at least 2005 [7], even though it wasn’t identified or made public until 2010.</a:t>
            </a:r>
          </a:p>
          <a:p>
            <a:pPr marL="285750" indent="-285750" algn="just">
              <a:buFont typeface="Arial" panose="020B0604020202020204" pitchFamily="34" charset="0"/>
              <a:buChar char="•"/>
            </a:pPr>
            <a:r>
              <a:rPr lang="en-US" sz="1400" b="0" i="0" dirty="0">
                <a:solidFill>
                  <a:schemeClr val="tx1"/>
                </a:solidFill>
                <a:effectLst/>
                <a:latin typeface="Aril"/>
                <a:cs typeface="Times New Roman" panose="02020603050405020304" pitchFamily="18" charset="0"/>
              </a:rPr>
              <a:t>In March of 2010, the global spread of the worm began, however the first variant of the worm was detected in 2009.</a:t>
            </a:r>
          </a:p>
          <a:p>
            <a:pPr marL="285750" indent="-285750" algn="just">
              <a:buFont typeface="Arial" panose="020B0604020202020204" pitchFamily="34" charset="0"/>
              <a:buChar char="•"/>
            </a:pPr>
            <a:r>
              <a:rPr lang="en-US" sz="1400" b="0" i="0" dirty="0">
                <a:solidFill>
                  <a:schemeClr val="tx1"/>
                </a:solidFill>
                <a:effectLst/>
                <a:latin typeface="Aril"/>
                <a:cs typeface="Times New Roman" panose="02020603050405020304" pitchFamily="18" charset="0"/>
              </a:rPr>
              <a:t>Stuxnet spread in two waves.</a:t>
            </a:r>
            <a:endParaRPr lang="en-US" sz="1400" b="0" dirty="0">
              <a:solidFill>
                <a:schemeClr val="tx1"/>
              </a:solidFill>
              <a:latin typeface="Aril"/>
              <a:cs typeface="Times New Roman" panose="02020603050405020304" pitchFamily="18" charset="0"/>
            </a:endParaRPr>
          </a:p>
          <a:p>
            <a:pPr marL="285750" indent="-285750" algn="just">
              <a:buFont typeface="Arial" panose="020B0604020202020204" pitchFamily="34" charset="0"/>
              <a:buChar char="•"/>
            </a:pPr>
            <a:r>
              <a:rPr lang="en-US" sz="1400" b="0" i="0" dirty="0">
                <a:solidFill>
                  <a:schemeClr val="tx1"/>
                </a:solidFill>
                <a:effectLst/>
                <a:latin typeface="Aril"/>
                <a:cs typeface="Times New Roman" panose="02020603050405020304" pitchFamily="18" charset="0"/>
              </a:rPr>
              <a:t>Stuxnet did not inflict considerable damage outside of its original target, but it did serve as a paradigm for later viruses that attacked a variety of infrastructure types and national governments [8].</a:t>
            </a:r>
            <a:endParaRPr lang="en-US" sz="1400" dirty="0">
              <a:solidFill>
                <a:schemeClr val="tx1"/>
              </a:solidFill>
              <a:latin typeface="Aril"/>
              <a:cs typeface="Times New Roman" panose="02020603050405020304" pitchFamily="18" charset="0"/>
            </a:endParaRPr>
          </a:p>
        </p:txBody>
      </p:sp>
      <p:pic>
        <p:nvPicPr>
          <p:cNvPr id="3" name="Picture 2">
            <a:extLst>
              <a:ext uri="{FF2B5EF4-FFF2-40B4-BE49-F238E27FC236}">
                <a16:creationId xmlns:a16="http://schemas.microsoft.com/office/drawing/2014/main" id="{FC36A19C-F2FE-A507-9E2F-E6DE4E07A3D0}"/>
              </a:ext>
            </a:extLst>
          </p:cNvPr>
          <p:cNvPicPr>
            <a:picLocks noChangeAspect="1"/>
          </p:cNvPicPr>
          <p:nvPr/>
        </p:nvPicPr>
        <p:blipFill>
          <a:blip r:embed="rId3"/>
          <a:stretch>
            <a:fillRect/>
          </a:stretch>
        </p:blipFill>
        <p:spPr>
          <a:xfrm>
            <a:off x="1983827" y="3200918"/>
            <a:ext cx="5176346" cy="1882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189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5755" y="258977"/>
            <a:ext cx="8076896" cy="1068935"/>
          </a:xfrm>
        </p:spPr>
        <p:txBody>
          <a:bodyPr>
            <a:normAutofit/>
          </a:bodyPr>
          <a:lstStyle/>
          <a:p>
            <a:r>
              <a:rPr lang="en-US" dirty="0"/>
              <a:t>Perception of Iranian</a:t>
            </a:r>
          </a:p>
        </p:txBody>
      </p:sp>
      <p:sp>
        <p:nvSpPr>
          <p:cNvPr id="5" name="Text Placeholder 4"/>
          <p:cNvSpPr>
            <a:spLocks noGrp="1"/>
          </p:cNvSpPr>
          <p:nvPr>
            <p:ph type="body" idx="1"/>
          </p:nvPr>
        </p:nvSpPr>
        <p:spPr>
          <a:xfrm>
            <a:off x="219907" y="1692681"/>
            <a:ext cx="8704185" cy="3191842"/>
          </a:xfrm>
        </p:spPr>
        <p:txBody>
          <a:bodyPr>
            <a:noAutofit/>
          </a:bodyPr>
          <a:lstStyle/>
          <a:p>
            <a:pPr marL="171450" indent="-171450" algn="just" fontAlgn="base">
              <a:buFont typeface="Arial" panose="020B0604020202020204" pitchFamily="34" charset="0"/>
              <a:buChar char="•"/>
            </a:pPr>
            <a:r>
              <a:rPr lang="en-US" sz="1800" b="0" i="0" dirty="0">
                <a:solidFill>
                  <a:schemeClr val="tx1"/>
                </a:solidFill>
                <a:effectLst/>
                <a:latin typeface="Aril"/>
                <a:cs typeface="Times New Roman" panose="02020603050405020304" pitchFamily="18" charset="0"/>
              </a:rPr>
              <a:t>Many analysts believe that the United States and Israel launched the Stuxnet cyberattack to destroy Iran's nuclear equipment and disrupt a program that they believe is meant to manufacture nuclear weapons [9].</a:t>
            </a:r>
          </a:p>
          <a:p>
            <a:pPr marL="171450" indent="-171450" algn="just" fontAlgn="base">
              <a:buFont typeface="Arial" panose="020B0604020202020204" pitchFamily="34" charset="0"/>
              <a:buChar char="•"/>
            </a:pPr>
            <a:r>
              <a:rPr lang="en-US" sz="1800" b="0" i="0" dirty="0">
                <a:solidFill>
                  <a:schemeClr val="tx1"/>
                </a:solidFill>
                <a:effectLst/>
                <a:latin typeface="Aril"/>
                <a:cs typeface="Times New Roman" panose="02020603050405020304" pitchFamily="18" charset="0"/>
              </a:rPr>
              <a:t>According to Iranian officials, Bushehr staff computers were infiltrated with Stuxnet, although the malware did not cause significant harm [10]</a:t>
            </a:r>
            <a:r>
              <a:rPr lang="en-US" sz="1800" b="0" dirty="0">
                <a:solidFill>
                  <a:schemeClr val="tx1"/>
                </a:solidFill>
                <a:latin typeface="Aril"/>
                <a:cs typeface="Times New Roman" panose="02020603050405020304" pitchFamily="18" charset="0"/>
              </a:rPr>
              <a:t>.</a:t>
            </a:r>
          </a:p>
          <a:p>
            <a:pPr marL="171450" indent="-171450" algn="just" fontAlgn="base">
              <a:buFont typeface="Arial" panose="020B0604020202020204" pitchFamily="34" charset="0"/>
              <a:buChar char="•"/>
            </a:pPr>
            <a:r>
              <a:rPr lang="en-US" sz="1800" b="0" i="0" dirty="0">
                <a:solidFill>
                  <a:schemeClr val="tx1"/>
                </a:solidFill>
                <a:effectLst/>
                <a:latin typeface="Aril"/>
                <a:cs typeface="Times New Roman" panose="02020603050405020304" pitchFamily="18" charset="0"/>
              </a:rPr>
              <a:t>Mohammad Ahmadian, the acting head of Iran's Atomic Energy Organization, indicated that accusations of significant damage to the Bushehr plant were a premeditated attempt by nations opposed to the country's nuclear program, but that they should be investigated nonetheless [11].</a:t>
            </a:r>
          </a:p>
          <a:p>
            <a:pPr marL="171450" indent="-171450" algn="just" fontAlgn="base">
              <a:buFont typeface="Arial" panose="020B0604020202020204" pitchFamily="34" charset="0"/>
              <a:buChar char="•"/>
            </a:pPr>
            <a:r>
              <a:rPr lang="en-US" sz="1800" b="0" i="0" dirty="0">
                <a:solidFill>
                  <a:schemeClr val="tx1"/>
                </a:solidFill>
                <a:effectLst/>
                <a:latin typeface="Aril"/>
                <a:cs typeface="Times New Roman" panose="02020603050405020304" pitchFamily="18" charset="0"/>
              </a:rPr>
              <a:t>According to a senior Iranian official, Iran should investigate allegations that the Stuxnet computer worm has severely damaged the country's first nuclear power station.</a:t>
            </a:r>
            <a:endParaRPr lang="en-US" sz="1800" b="1" i="0" dirty="0">
              <a:solidFill>
                <a:schemeClr val="tx1"/>
              </a:solidFill>
              <a:effectLst/>
              <a:latin typeface="Aril"/>
              <a:cs typeface="Times New Roman" panose="02020603050405020304" pitchFamily="18" charset="0"/>
            </a:endParaRPr>
          </a:p>
        </p:txBody>
      </p:sp>
    </p:spTree>
    <p:extLst>
      <p:ext uri="{BB962C8B-B14F-4D97-AF65-F5344CB8AC3E}">
        <p14:creationId xmlns:p14="http://schemas.microsoft.com/office/powerpoint/2010/main" val="3206182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1428</Words>
  <Application>Microsoft Office PowerPoint</Application>
  <PresentationFormat>On-screen Show (16:9)</PresentationFormat>
  <Paragraphs>101</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vt:lpstr>
      <vt:lpstr>Aril</vt:lpstr>
      <vt:lpstr>Calibri</vt:lpstr>
      <vt:lpstr>Gordita</vt:lpstr>
      <vt:lpstr>GuardianTextEgyptian</vt:lpstr>
      <vt:lpstr>Lora</vt:lpstr>
      <vt:lpstr>Times New Roman</vt:lpstr>
      <vt:lpstr>Office Theme</vt:lpstr>
      <vt:lpstr>A Case Study Analysis on Cybercrime</vt:lpstr>
      <vt:lpstr>Chosen Country Detail</vt:lpstr>
      <vt:lpstr>Stuxnet</vt:lpstr>
      <vt:lpstr>Stuxnet Description </vt:lpstr>
      <vt:lpstr>Iran Analysis Against Stuxnet</vt:lpstr>
      <vt:lpstr>Stuxnet Cost </vt:lpstr>
      <vt:lpstr>Issues Concerning Crime Investigation</vt:lpstr>
      <vt:lpstr>Perception about Stuxnet </vt:lpstr>
      <vt:lpstr>Perception of Iranian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2022-10-22T16:08:24Z</dcterms:modified>
</cp:coreProperties>
</file>