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81" r:id="rId2"/>
    <p:sldId id="282" r:id="rId3"/>
    <p:sldId id="283" r:id="rId4"/>
    <p:sldId id="284" r:id="rId5"/>
    <p:sldId id="285" r:id="rId6"/>
    <p:sldId id="286" r:id="rId7"/>
    <p:sldId id="287" r:id="rId8"/>
    <p:sldId id="288" r:id="rId9"/>
    <p:sldId id="289" r:id="rId10"/>
    <p:sldId id="290" r:id="rId11"/>
    <p:sldId id="291" r:id="rId12"/>
    <p:sldId id="292" r:id="rId13"/>
    <p:sldId id="293" r:id="rId14"/>
    <p:sldId id="296" r:id="rId15"/>
    <p:sldId id="295" r:id="rId16"/>
    <p:sldId id="299" r:id="rId17"/>
    <p:sldId id="301" r:id="rId18"/>
    <p:sldId id="300" r:id="rId19"/>
    <p:sldId id="302" r:id="rId20"/>
    <p:sldId id="303" r:id="rId21"/>
    <p:sldId id="27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4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A65"/>
    <a:srgbClr val="E6AF00"/>
    <a:srgbClr val="2457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3" autoAdjust="0"/>
    <p:restoredTop sz="94699" autoAdjust="0"/>
  </p:normalViewPr>
  <p:slideViewPr>
    <p:cSldViewPr snapToGrid="0">
      <p:cViewPr varScale="1">
        <p:scale>
          <a:sx n="159" d="100"/>
          <a:sy n="159" d="100"/>
        </p:scale>
        <p:origin x="-104" y="-704"/>
      </p:cViewPr>
      <p:guideLst>
        <p:guide orient="horz" pos="224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4" d="100"/>
          <a:sy n="94" d="100"/>
        </p:scale>
        <p:origin x="-251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61155A-8B9B-4938-9C39-7F2968C15032}" type="datetimeFigureOut">
              <a:rPr lang="en-US" smtClean="0"/>
              <a:pPr/>
              <a:t>8/28/15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94473-8AB4-4979-9F22-184369514166}" type="slidenum">
              <a:rPr lang="en-US" smtClean="0"/>
              <a:pPr/>
              <a:t>‹#›</a:t>
            </a:fld>
            <a:endParaRPr lang="en-US" dirty="0"/>
          </a:p>
        </p:txBody>
      </p:sp>
    </p:spTree>
    <p:extLst>
      <p:ext uri="{BB962C8B-B14F-4D97-AF65-F5344CB8AC3E}">
        <p14:creationId xmlns:p14="http://schemas.microsoft.com/office/powerpoint/2010/main" val="3349527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94473-8AB4-4979-9F22-184369514166}" type="slidenum">
              <a:rPr lang="en-US" smtClean="0"/>
              <a:pPr/>
              <a:t>1</a:t>
            </a:fld>
            <a:endParaRPr lang="en-US" dirty="0"/>
          </a:p>
        </p:txBody>
      </p:sp>
    </p:spTree>
    <p:extLst>
      <p:ext uri="{BB962C8B-B14F-4D97-AF65-F5344CB8AC3E}">
        <p14:creationId xmlns:p14="http://schemas.microsoft.com/office/powerpoint/2010/main" val="3506245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94473-8AB4-4979-9F22-184369514166}" type="slidenum">
              <a:rPr lang="en-US" smtClean="0"/>
              <a:pPr/>
              <a:t>10</a:t>
            </a:fld>
            <a:endParaRPr lang="en-US" dirty="0"/>
          </a:p>
        </p:txBody>
      </p:sp>
    </p:spTree>
    <p:extLst>
      <p:ext uri="{BB962C8B-B14F-4D97-AF65-F5344CB8AC3E}">
        <p14:creationId xmlns:p14="http://schemas.microsoft.com/office/powerpoint/2010/main" val="4218838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94473-8AB4-4979-9F22-184369514166}" type="slidenum">
              <a:rPr lang="en-US" smtClean="0"/>
              <a:pPr/>
              <a:t>11</a:t>
            </a:fld>
            <a:endParaRPr lang="en-US" dirty="0"/>
          </a:p>
        </p:txBody>
      </p:sp>
    </p:spTree>
    <p:extLst>
      <p:ext uri="{BB962C8B-B14F-4D97-AF65-F5344CB8AC3E}">
        <p14:creationId xmlns:p14="http://schemas.microsoft.com/office/powerpoint/2010/main" val="2820490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94473-8AB4-4979-9F22-184369514166}" type="slidenum">
              <a:rPr lang="en-US" smtClean="0"/>
              <a:pPr/>
              <a:t>12</a:t>
            </a:fld>
            <a:endParaRPr lang="en-US" dirty="0"/>
          </a:p>
        </p:txBody>
      </p:sp>
    </p:spTree>
    <p:extLst>
      <p:ext uri="{BB962C8B-B14F-4D97-AF65-F5344CB8AC3E}">
        <p14:creationId xmlns:p14="http://schemas.microsoft.com/office/powerpoint/2010/main" val="196307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94473-8AB4-4979-9F22-184369514166}" type="slidenum">
              <a:rPr lang="en-US" smtClean="0"/>
              <a:pPr/>
              <a:t>13</a:t>
            </a:fld>
            <a:endParaRPr lang="en-US" dirty="0"/>
          </a:p>
        </p:txBody>
      </p:sp>
    </p:spTree>
    <p:extLst>
      <p:ext uri="{BB962C8B-B14F-4D97-AF65-F5344CB8AC3E}">
        <p14:creationId xmlns:p14="http://schemas.microsoft.com/office/powerpoint/2010/main" val="543367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94473-8AB4-4979-9F22-184369514166}" type="slidenum">
              <a:rPr lang="en-US" smtClean="0"/>
              <a:pPr/>
              <a:t>14</a:t>
            </a:fld>
            <a:endParaRPr lang="en-US" dirty="0"/>
          </a:p>
        </p:txBody>
      </p:sp>
    </p:spTree>
    <p:extLst>
      <p:ext uri="{BB962C8B-B14F-4D97-AF65-F5344CB8AC3E}">
        <p14:creationId xmlns:p14="http://schemas.microsoft.com/office/powerpoint/2010/main" val="1399343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94473-8AB4-4979-9F22-184369514166}" type="slidenum">
              <a:rPr lang="en-US" smtClean="0"/>
              <a:pPr/>
              <a:t>15</a:t>
            </a:fld>
            <a:endParaRPr lang="en-US" dirty="0"/>
          </a:p>
        </p:txBody>
      </p:sp>
    </p:spTree>
    <p:extLst>
      <p:ext uri="{BB962C8B-B14F-4D97-AF65-F5344CB8AC3E}">
        <p14:creationId xmlns:p14="http://schemas.microsoft.com/office/powerpoint/2010/main" val="1209865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EDD2DB6-BA2F-4892-958C-D0E1814490BA}" type="slidenum">
              <a:rPr lang="en-US" smtClean="0"/>
              <a:pPr>
                <a:defRPr/>
              </a:pPr>
              <a:t>16</a:t>
            </a:fld>
            <a:endParaRPr lang="en-US" dirty="0"/>
          </a:p>
        </p:txBody>
      </p:sp>
    </p:spTree>
    <p:extLst>
      <p:ext uri="{BB962C8B-B14F-4D97-AF65-F5344CB8AC3E}">
        <p14:creationId xmlns:p14="http://schemas.microsoft.com/office/powerpoint/2010/main" val="3251634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EDD2DB6-BA2F-4892-958C-D0E1814490BA}" type="slidenum">
              <a:rPr lang="en-US" smtClean="0"/>
              <a:pPr>
                <a:defRPr/>
              </a:pPr>
              <a:t>17</a:t>
            </a:fld>
            <a:endParaRPr lang="en-US" dirty="0"/>
          </a:p>
        </p:txBody>
      </p:sp>
    </p:spTree>
    <p:extLst>
      <p:ext uri="{BB962C8B-B14F-4D97-AF65-F5344CB8AC3E}">
        <p14:creationId xmlns:p14="http://schemas.microsoft.com/office/powerpoint/2010/main" val="2449131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EDD2DB6-BA2F-4892-958C-D0E1814490BA}" type="slidenum">
              <a:rPr lang="en-US" smtClean="0"/>
              <a:pPr>
                <a:defRPr/>
              </a:pPr>
              <a:t>18</a:t>
            </a:fld>
            <a:endParaRPr lang="en-US" dirty="0"/>
          </a:p>
        </p:txBody>
      </p:sp>
    </p:spTree>
    <p:extLst>
      <p:ext uri="{BB962C8B-B14F-4D97-AF65-F5344CB8AC3E}">
        <p14:creationId xmlns:p14="http://schemas.microsoft.com/office/powerpoint/2010/main" val="3958066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EDD2DB6-BA2F-4892-958C-D0E1814490BA}" type="slidenum">
              <a:rPr lang="en-US" smtClean="0"/>
              <a:pPr>
                <a:defRPr/>
              </a:pPr>
              <a:t>19</a:t>
            </a:fld>
            <a:endParaRPr lang="en-US" dirty="0"/>
          </a:p>
        </p:txBody>
      </p:sp>
    </p:spTree>
    <p:extLst>
      <p:ext uri="{BB962C8B-B14F-4D97-AF65-F5344CB8AC3E}">
        <p14:creationId xmlns:p14="http://schemas.microsoft.com/office/powerpoint/2010/main" val="392088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2ADCD31-4659-4B56-8612-7440AD03FA3A}"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1348280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EDD2DB6-BA2F-4892-958C-D0E1814490BA}" type="slidenum">
              <a:rPr lang="en-US" smtClean="0"/>
              <a:pPr>
                <a:defRPr/>
              </a:pPr>
              <a:t>20</a:t>
            </a:fld>
            <a:endParaRPr lang="en-US" dirty="0"/>
          </a:p>
        </p:txBody>
      </p:sp>
    </p:spTree>
    <p:extLst>
      <p:ext uri="{BB962C8B-B14F-4D97-AF65-F5344CB8AC3E}">
        <p14:creationId xmlns:p14="http://schemas.microsoft.com/office/powerpoint/2010/main" val="3275089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7FF5ED3-3560-47B0-9A53-ADFAA2770203}" type="slidenum">
              <a:rPr lang="en-US" smtClean="0"/>
              <a:pPr>
                <a:defRPr/>
              </a:pPr>
              <a:t>21</a:t>
            </a:fld>
            <a:endParaRPr lang="en-US" dirty="0"/>
          </a:p>
        </p:txBody>
      </p:sp>
    </p:spTree>
    <p:extLst>
      <p:ext uri="{BB962C8B-B14F-4D97-AF65-F5344CB8AC3E}">
        <p14:creationId xmlns:p14="http://schemas.microsoft.com/office/powerpoint/2010/main" val="2574618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dirty="0" smtClean="0">
              <a:latin typeface="Arial" charset="0"/>
            </a:endParaRPr>
          </a:p>
        </p:txBody>
      </p:sp>
      <p:sp>
        <p:nvSpPr>
          <p:cNvPr id="72708" name="Slide Number Placeholder 3"/>
          <p:cNvSpPr>
            <a:spLocks noGrp="1"/>
          </p:cNvSpPr>
          <p:nvPr>
            <p:ph type="sldNum" sz="quarter" idx="5"/>
          </p:nvPr>
        </p:nvSpPr>
        <p:spPr/>
        <p:txBody>
          <a:bodyPr/>
          <a:lstStyle/>
          <a:p>
            <a:pPr>
              <a:defRPr/>
            </a:pPr>
            <a:fld id="{816985A5-EDD9-49E9-B088-D5593BCABA4B}" type="slidenum">
              <a:rPr lang="en-US" smtClean="0"/>
              <a:pPr>
                <a:defRPr/>
              </a:pPr>
              <a:t>3</a:t>
            </a:fld>
            <a:endParaRPr lang="en-US" dirty="0" smtClean="0"/>
          </a:p>
        </p:txBody>
      </p:sp>
    </p:spTree>
    <p:extLst>
      <p:ext uri="{BB962C8B-B14F-4D97-AF65-F5344CB8AC3E}">
        <p14:creationId xmlns:p14="http://schemas.microsoft.com/office/powerpoint/2010/main" val="526010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595372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EDD2DB6-BA2F-4892-958C-D0E1814490BA}" type="slidenum">
              <a:rPr lang="en-US" smtClean="0"/>
              <a:pPr>
                <a:defRPr/>
              </a:pPr>
              <a:t>5</a:t>
            </a:fld>
            <a:endParaRPr lang="en-US" dirty="0"/>
          </a:p>
        </p:txBody>
      </p:sp>
    </p:spTree>
    <p:extLst>
      <p:ext uri="{BB962C8B-B14F-4D97-AF65-F5344CB8AC3E}">
        <p14:creationId xmlns:p14="http://schemas.microsoft.com/office/powerpoint/2010/main" val="1906372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EDD2DB6-BA2F-4892-958C-D0E1814490BA}" type="slidenum">
              <a:rPr lang="en-US" smtClean="0"/>
              <a:pPr>
                <a:defRPr/>
              </a:pPr>
              <a:t>6</a:t>
            </a:fld>
            <a:endParaRPr lang="en-US" dirty="0"/>
          </a:p>
        </p:txBody>
      </p:sp>
    </p:spTree>
    <p:extLst>
      <p:ext uri="{BB962C8B-B14F-4D97-AF65-F5344CB8AC3E}">
        <p14:creationId xmlns:p14="http://schemas.microsoft.com/office/powerpoint/2010/main" val="59721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EDD2DB6-BA2F-4892-958C-D0E1814490BA}" type="slidenum">
              <a:rPr lang="en-US" smtClean="0"/>
              <a:pPr>
                <a:defRPr/>
              </a:pPr>
              <a:t>7</a:t>
            </a:fld>
            <a:endParaRPr lang="en-US" dirty="0"/>
          </a:p>
        </p:txBody>
      </p:sp>
    </p:spTree>
    <p:extLst>
      <p:ext uri="{BB962C8B-B14F-4D97-AF65-F5344CB8AC3E}">
        <p14:creationId xmlns:p14="http://schemas.microsoft.com/office/powerpoint/2010/main" val="3881306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94473-8AB4-4979-9F22-184369514166}" type="slidenum">
              <a:rPr lang="en-US" smtClean="0"/>
              <a:pPr/>
              <a:t>8</a:t>
            </a:fld>
            <a:endParaRPr lang="en-US" dirty="0"/>
          </a:p>
        </p:txBody>
      </p:sp>
    </p:spTree>
    <p:extLst>
      <p:ext uri="{BB962C8B-B14F-4D97-AF65-F5344CB8AC3E}">
        <p14:creationId xmlns:p14="http://schemas.microsoft.com/office/powerpoint/2010/main" val="297049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94473-8AB4-4979-9F22-184369514166}" type="slidenum">
              <a:rPr lang="en-US" smtClean="0"/>
              <a:pPr/>
              <a:t>9</a:t>
            </a:fld>
            <a:endParaRPr lang="en-US" dirty="0"/>
          </a:p>
        </p:txBody>
      </p:sp>
    </p:spTree>
    <p:extLst>
      <p:ext uri="{BB962C8B-B14F-4D97-AF65-F5344CB8AC3E}">
        <p14:creationId xmlns:p14="http://schemas.microsoft.com/office/powerpoint/2010/main" val="4033339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ppt_bkgd_lowres"/>
          <p:cNvPicPr>
            <a:picLocks noChangeAspect="1" noChangeArrowheads="1"/>
          </p:cNvPicPr>
          <p:nvPr userDrawn="1"/>
        </p:nvPicPr>
        <p:blipFill>
          <a:blip r:embed="rId2" cstate="print"/>
          <a:srcRect/>
          <a:stretch>
            <a:fillRect/>
          </a:stretch>
        </p:blipFill>
        <p:spPr bwMode="auto">
          <a:xfrm>
            <a:off x="0" y="0"/>
            <a:ext cx="9145588" cy="6859588"/>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454642-0FC6-4EB8-91CF-27459C00D5C5}" type="datetime1">
              <a:rPr lang="en-US" smtClean="0"/>
              <a:t>8/28/15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Title 1"/>
          <p:cNvSpPr>
            <a:spLocks noGrp="1"/>
          </p:cNvSpPr>
          <p:nvPr>
            <p:ph type="title"/>
          </p:nvPr>
        </p:nvSpPr>
        <p:spPr>
          <a:xfrm>
            <a:off x="457200" y="274638"/>
            <a:ext cx="8229600" cy="487362"/>
          </a:xfrm>
        </p:spPr>
        <p:txBody>
          <a:bodyPr>
            <a:normAutofit/>
          </a:bodyPr>
          <a:lstStyle>
            <a:lvl1pPr algn="l">
              <a:defRPr lang="en-US" sz="2900" b="1" kern="1200" baseline="0" dirty="0" smtClean="0">
                <a:solidFill>
                  <a:schemeClr val="tx2"/>
                </a:solidFill>
                <a:latin typeface="Corbel" pitchFamily="34" charset="0"/>
                <a:ea typeface="+mj-ea"/>
                <a:cs typeface="+mj-cs"/>
              </a:defRPr>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lvl1pPr algn="l">
              <a:defRPr lang="en-US" sz="2900" b="1" kern="1200" baseline="0" dirty="0" smtClean="0">
                <a:solidFill>
                  <a:schemeClr val="tx2"/>
                </a:solidFill>
                <a:latin typeface="Corbel" pitchFamily="34" charset="0"/>
                <a:ea typeface="+mj-ea"/>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5B9D3E-5319-4E1B-8A47-A2B73D8A379F}" type="datetime1">
              <a:rPr lang="en-US" smtClean="0"/>
              <a:t>8/28/15</a:t>
            </a:fld>
            <a:endParaRPr lang="en-US" dirty="0"/>
          </a:p>
        </p:txBody>
      </p:sp>
      <p:sp>
        <p:nvSpPr>
          <p:cNvPr id="6" name="Footer Placeholder 5"/>
          <p:cNvSpPr>
            <a:spLocks noGrp="1"/>
          </p:cNvSpPr>
          <p:nvPr>
            <p:ph type="ftr" sz="quarter" idx="11"/>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752D4C7-167A-42C6-8492-75D340B80EE3}" type="datetime1">
              <a:rPr lang="en-US" smtClean="0"/>
              <a:t>8/28/15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Title 1"/>
          <p:cNvSpPr>
            <a:spLocks noGrp="1"/>
          </p:cNvSpPr>
          <p:nvPr>
            <p:ph type="title"/>
          </p:nvPr>
        </p:nvSpPr>
        <p:spPr>
          <a:xfrm>
            <a:off x="457200" y="274638"/>
            <a:ext cx="8229600" cy="487362"/>
          </a:xfrm>
        </p:spPr>
        <p:txBody>
          <a:bodyPr>
            <a:normAutofit/>
          </a:bodyPr>
          <a:lstStyle>
            <a:lvl1pPr algn="l">
              <a:defRPr lang="en-US" sz="2900" b="1" kern="1200" baseline="0" dirty="0" smtClean="0">
                <a:solidFill>
                  <a:schemeClr val="tx2"/>
                </a:solidFill>
                <a:latin typeface="Corbel" pitchFamily="34" charset="0"/>
                <a:ea typeface="+mj-ea"/>
                <a:cs typeface="+mj-cs"/>
              </a:defRPr>
            </a:lvl1p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0"/>
          </p:nvPr>
        </p:nvSpPr>
        <p:spPr/>
        <p:txBody>
          <a:bodyPr/>
          <a:lstStyle/>
          <a:p>
            <a:fld id="{ADBB59F8-C8A5-42C8-9764-54F72C93584D}" type="datetime1">
              <a:rPr lang="en-US" smtClean="0"/>
              <a:t>8/28/15</a:t>
            </a:fld>
            <a:endParaRPr lang="en-US" dirty="0"/>
          </a:p>
        </p:txBody>
      </p:sp>
      <p:sp>
        <p:nvSpPr>
          <p:cNvPr id="8" name="Footer Placeholder 7"/>
          <p:cNvSpPr>
            <a:spLocks noGrp="1"/>
          </p:cNvSpPr>
          <p:nvPr>
            <p:ph type="ftr" sz="quarter" idx="12"/>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FCA1A9-F766-4F72-A666-10597C769D16}" type="datetime1">
              <a:rPr lang="en-US" smtClean="0"/>
              <a:t>8/28/15</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530939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487362"/>
          </a:xfrm>
        </p:spPr>
        <p:txBody>
          <a:bodyPr>
            <a:normAutofit/>
          </a:bodyPr>
          <a:lstStyle>
            <a:lvl1pPr algn="l">
              <a:defRPr lang="en-US" sz="2900" b="1" kern="1200" baseline="0" dirty="0" smtClean="0">
                <a:solidFill>
                  <a:schemeClr val="tx2"/>
                </a:solidFill>
                <a:latin typeface="Corbel" pitchFamily="34" charset="0"/>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5344699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jpeg"/><Relationship Id="rId10"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C08FEF-2185-4D0F-94CA-854F21781090}" type="datetime1">
              <a:rPr lang="en-US" smtClean="0"/>
              <a:t>8/28/15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2520C-6070-49E2-B459-CDB0BDCBA57E}" type="slidenum">
              <a:rPr lang="en-US" smtClean="0"/>
              <a:pPr/>
              <a:t>‹#›</a:t>
            </a:fld>
            <a:endParaRPr lang="en-US" dirty="0"/>
          </a:p>
        </p:txBody>
      </p:sp>
      <p:pic>
        <p:nvPicPr>
          <p:cNvPr id="7" name="Picture 6" descr="interior_slide_background.jpg"/>
          <p:cNvPicPr>
            <a:picLocks noChangeAspect="1"/>
          </p:cNvPicPr>
          <p:nvPr/>
        </p:nvPicPr>
        <p:blipFill>
          <a:blip r:embed="rId9" cstate="print"/>
          <a:stretch>
            <a:fillRect/>
          </a:stretch>
        </p:blipFill>
        <p:spPr>
          <a:xfrm>
            <a:off x="0" y="0"/>
            <a:ext cx="9144000" cy="6858000"/>
          </a:xfrm>
          <a:prstGeom prst="rect">
            <a:avLst/>
          </a:prstGeom>
        </p:spPr>
      </p:pic>
      <p:pic>
        <p:nvPicPr>
          <p:cNvPr id="8" name="Picture 7" descr="Metabolon_logo.jpg"/>
          <p:cNvPicPr>
            <a:picLocks noChangeAspect="1"/>
          </p:cNvPicPr>
          <p:nvPr/>
        </p:nvPicPr>
        <p:blipFill>
          <a:blip r:embed="rId10" cstate="print">
            <a:clrChange>
              <a:clrFrom>
                <a:srgbClr val="FFFFFF"/>
              </a:clrFrom>
              <a:clrTo>
                <a:srgbClr val="FFFFFF">
                  <a:alpha val="0"/>
                </a:srgbClr>
              </a:clrTo>
            </a:clrChange>
          </a:blip>
          <a:stretch>
            <a:fillRect/>
          </a:stretch>
        </p:blipFill>
        <p:spPr>
          <a:xfrm>
            <a:off x="6493937" y="6248400"/>
            <a:ext cx="2428892" cy="442631"/>
          </a:xfrm>
          <a:prstGeom prst="rect">
            <a:avLst/>
          </a:prstGeom>
        </p:spPr>
      </p:pic>
      <p:sp>
        <p:nvSpPr>
          <p:cNvPr id="10" name="Slide Number Placeholder 4"/>
          <p:cNvSpPr txBox="1">
            <a:spLocks/>
          </p:cNvSpPr>
          <p:nvPr userDrawn="1"/>
        </p:nvSpPr>
        <p:spPr>
          <a:xfrm>
            <a:off x="8746067" y="6492875"/>
            <a:ext cx="4741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62520C-6070-49E2-B459-CDB0BDCBA57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5" Type="http://schemas.openxmlformats.org/officeDocument/2006/relationships/image" Target="../media/image36.emf"/><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37.emf"/><Relationship Id="rId4" Type="http://schemas.openxmlformats.org/officeDocument/2006/relationships/image" Target="../media/image38.emf"/><Relationship Id="rId5" Type="http://schemas.openxmlformats.org/officeDocument/2006/relationships/image" Target="../media/image39.emf"/><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38.emf"/><Relationship Id="rId4" Type="http://schemas.openxmlformats.org/officeDocument/2006/relationships/image" Target="../media/image40.emf"/><Relationship Id="rId5" Type="http://schemas.openxmlformats.org/officeDocument/2006/relationships/image" Target="../media/image41.emf"/><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42.emf"/><Relationship Id="rId4" Type="http://schemas.openxmlformats.org/officeDocument/2006/relationships/image" Target="../media/image43.emf"/><Relationship Id="rId5" Type="http://schemas.openxmlformats.org/officeDocument/2006/relationships/image" Target="../media/image44.emf"/><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45.emf"/><Relationship Id="rId4" Type="http://schemas.openxmlformats.org/officeDocument/2006/relationships/image" Target="../media/image46.emf"/><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47.emf"/><Relationship Id="rId4" Type="http://schemas.openxmlformats.org/officeDocument/2006/relationships/image" Target="../media/image48.emf"/><Relationship Id="rId5" Type="http://schemas.openxmlformats.org/officeDocument/2006/relationships/image" Target="../media/image49.emf"/><Relationship Id="rId6" Type="http://schemas.openxmlformats.org/officeDocument/2006/relationships/image" Target="../media/image50.emf"/><Relationship Id="rId7" Type="http://schemas.openxmlformats.org/officeDocument/2006/relationships/image" Target="../media/image51.emf"/><Relationship Id="rId8" Type="http://schemas.openxmlformats.org/officeDocument/2006/relationships/image" Target="../media/image52.emf"/><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53.emf"/><Relationship Id="rId4" Type="http://schemas.openxmlformats.org/officeDocument/2006/relationships/image" Target="../media/image54.emf"/><Relationship Id="rId5" Type="http://schemas.openxmlformats.org/officeDocument/2006/relationships/image" Target="../media/image55.emf"/><Relationship Id="rId6" Type="http://schemas.openxmlformats.org/officeDocument/2006/relationships/image" Target="../media/image56.emf"/><Relationship Id="rId7" Type="http://schemas.openxmlformats.org/officeDocument/2006/relationships/image" Target="../media/image57.emf"/><Relationship Id="rId8" Type="http://schemas.openxmlformats.org/officeDocument/2006/relationships/image" Target="../media/image58.emf"/><Relationship Id="rId9" Type="http://schemas.openxmlformats.org/officeDocument/2006/relationships/image" Target="../media/image59.emf"/><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60.emf"/><Relationship Id="rId4" Type="http://schemas.openxmlformats.org/officeDocument/2006/relationships/image" Target="../media/image61.emf"/><Relationship Id="rId5" Type="http://schemas.openxmlformats.org/officeDocument/2006/relationships/image" Target="../media/image62.emf"/><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63.emf"/><Relationship Id="rId4" Type="http://schemas.openxmlformats.org/officeDocument/2006/relationships/image" Target="../media/image64.emf"/><Relationship Id="rId5" Type="http://schemas.openxmlformats.org/officeDocument/2006/relationships/image" Target="../media/image65.emf"/><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66.emf"/><Relationship Id="rId4" Type="http://schemas.openxmlformats.org/officeDocument/2006/relationships/image" Target="../media/image67.emf"/><Relationship Id="rId5" Type="http://schemas.openxmlformats.org/officeDocument/2006/relationships/image" Target="../media/image68.emf"/><Relationship Id="rId6" Type="http://schemas.openxmlformats.org/officeDocument/2006/relationships/image" Target="../media/image69.emf"/><Relationship Id="rId7" Type="http://schemas.openxmlformats.org/officeDocument/2006/relationships/image" Target="../media/image70.emf"/><Relationship Id="rId8" Type="http://schemas.openxmlformats.org/officeDocument/2006/relationships/image" Target="../media/image71.emf"/><Relationship Id="rId9" Type="http://schemas.openxmlformats.org/officeDocument/2006/relationships/image" Target="../media/image72.emf"/><Relationship Id="rId10" Type="http://schemas.openxmlformats.org/officeDocument/2006/relationships/image" Target="../media/image73.emf"/><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74.emf"/><Relationship Id="rId4" Type="http://schemas.openxmlformats.org/officeDocument/2006/relationships/image" Target="../media/image75.emf"/><Relationship Id="rId5" Type="http://schemas.openxmlformats.org/officeDocument/2006/relationships/image" Target="../media/image76.emf"/><Relationship Id="rId6" Type="http://schemas.openxmlformats.org/officeDocument/2006/relationships/image" Target="../media/image77.emf"/><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78.png"/><Relationship Id="rId5" Type="http://schemas.openxmlformats.org/officeDocument/2006/relationships/image" Target="../media/image79.png"/><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6" Type="http://schemas.openxmlformats.org/officeDocument/2006/relationships/image" Target="../media/image7.emf"/><Relationship Id="rId7" Type="http://schemas.openxmlformats.org/officeDocument/2006/relationships/image" Target="../media/image8.emf"/><Relationship Id="rId8" Type="http://schemas.openxmlformats.org/officeDocument/2006/relationships/image" Target="../media/image9.emf"/><Relationship Id="rId9" Type="http://schemas.openxmlformats.org/officeDocument/2006/relationships/image" Target="../media/image10.emf"/><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emf"/><Relationship Id="rId5" Type="http://schemas.openxmlformats.org/officeDocument/2006/relationships/image" Target="../media/image13.emf"/><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emf"/><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emf"/><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28.emf"/><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30.emf"/><Relationship Id="rId5" Type="http://schemas.openxmlformats.org/officeDocument/2006/relationships/image" Target="../media/image31.emf"/><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2.emf"/><Relationship Id="rId5" Type="http://schemas.openxmlformats.org/officeDocument/2006/relationships/image" Target="../media/image33.emf"/><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999" y="4343400"/>
            <a:ext cx="6731001" cy="1631216"/>
          </a:xfrm>
          <a:prstGeom prst="rect">
            <a:avLst/>
          </a:prstGeom>
        </p:spPr>
        <p:txBody>
          <a:bodyPr wrap="square">
            <a:spAutoFit/>
          </a:bodyPr>
          <a:lstStyle/>
          <a:p>
            <a:pPr eaLnBrk="0" hangingPunct="0">
              <a:defRPr/>
            </a:pPr>
            <a:r>
              <a:rPr lang="en-US" sz="2500" b="1" dirty="0" smtClean="0">
                <a:solidFill>
                  <a:srgbClr val="FFC000"/>
                </a:solidFill>
                <a:effectLst>
                  <a:outerShdw dist="38100" sx="1000" sy="1000" algn="tl">
                    <a:srgbClr val="C0C0C0"/>
                  </a:outerShdw>
                </a:effectLst>
                <a:latin typeface="Calibri" pitchFamily="34" charset="0"/>
              </a:rPr>
              <a:t>University of Tennessee Health Science Center</a:t>
            </a:r>
            <a:br>
              <a:rPr lang="en-US" sz="2500" b="1" dirty="0" smtClean="0">
                <a:solidFill>
                  <a:srgbClr val="FFC000"/>
                </a:solidFill>
                <a:effectLst>
                  <a:outerShdw dist="38100" sx="1000" sy="1000" algn="tl">
                    <a:srgbClr val="C0C0C0"/>
                  </a:outerShdw>
                </a:effectLst>
                <a:latin typeface="Calibri" pitchFamily="34" charset="0"/>
              </a:rPr>
            </a:br>
            <a:r>
              <a:rPr lang="en-US" sz="2500" b="1" dirty="0" smtClean="0">
                <a:solidFill>
                  <a:srgbClr val="FFC000"/>
                </a:solidFill>
                <a:effectLst>
                  <a:outerShdw dist="38100" sx="1000" sy="1000" algn="tl">
                    <a:srgbClr val="C0C0C0"/>
                  </a:outerShdw>
                </a:effectLst>
                <a:latin typeface="Calibri" pitchFamily="34" charset="0"/>
              </a:rPr>
              <a:t>Ramesh Narayanan, PhD</a:t>
            </a:r>
          </a:p>
          <a:p>
            <a:pPr eaLnBrk="0" hangingPunct="0">
              <a:defRPr/>
            </a:pPr>
            <a:r>
              <a:rPr lang="en-US" sz="2500" b="1" dirty="0" smtClean="0">
                <a:solidFill>
                  <a:srgbClr val="FFC000"/>
                </a:solidFill>
                <a:effectLst>
                  <a:outerShdw dist="38100" sx="1000" sy="1000" algn="tl">
                    <a:srgbClr val="C0C0C0"/>
                  </a:outerShdw>
                </a:effectLst>
                <a:latin typeface="Calibri" pitchFamily="34" charset="0"/>
              </a:rPr>
              <a:t>UTEN-01-15VW</a:t>
            </a:r>
            <a:br>
              <a:rPr lang="en-US" sz="2500" b="1" dirty="0" smtClean="0">
                <a:solidFill>
                  <a:srgbClr val="FFC000"/>
                </a:solidFill>
                <a:effectLst>
                  <a:outerShdw dist="38100" sx="1000" sy="1000" algn="tl">
                    <a:srgbClr val="C0C0C0"/>
                  </a:outerShdw>
                </a:effectLst>
                <a:latin typeface="Calibri" pitchFamily="34" charset="0"/>
              </a:rPr>
            </a:br>
            <a:r>
              <a:rPr lang="en-US" sz="2500" b="1" dirty="0" smtClean="0">
                <a:solidFill>
                  <a:srgbClr val="FFC000"/>
                </a:solidFill>
                <a:effectLst>
                  <a:outerShdw dist="38100" sx="1000" sy="1000" algn="tl">
                    <a:srgbClr val="C0C0C0"/>
                  </a:outerShdw>
                </a:effectLst>
                <a:latin typeface="Calibri" pitchFamily="34" charset="0"/>
              </a:rPr>
              <a:t>July 31, 2015</a:t>
            </a:r>
            <a:endParaRPr lang="en-US" sz="2500" b="1" dirty="0">
              <a:solidFill>
                <a:srgbClr val="FFC000"/>
              </a:solidFill>
              <a:effectLst>
                <a:outerShdw dist="38100" sx="1000" sy="1000" algn="tl">
                  <a:srgbClr val="C0C0C0"/>
                </a:outerShdw>
              </a:effectLst>
              <a:latin typeface="Calibri" pitchFamily="34" charset="0"/>
            </a:endParaRPr>
          </a:p>
        </p:txBody>
      </p:sp>
      <p:sp>
        <p:nvSpPr>
          <p:cNvPr id="3" name="Rectangle 2"/>
          <p:cNvSpPr txBox="1">
            <a:spLocks noChangeArrowheads="1"/>
          </p:cNvSpPr>
          <p:nvPr/>
        </p:nvSpPr>
        <p:spPr>
          <a:xfrm>
            <a:off x="304800" y="2057400"/>
            <a:ext cx="9572368" cy="1470025"/>
          </a:xfrm>
          <a:prstGeom prst="rect">
            <a:avLst/>
          </a:prstGeom>
          <a:effectLst>
            <a:outerShdw dist="35921" sx="1000" sy="1000" algn="ctr" rotWithShape="0">
              <a:schemeClr val="bg2"/>
            </a:outerShdw>
          </a:effectLst>
        </p:spPr>
        <p:txBody>
          <a:bodyPr/>
          <a:lstStyle/>
          <a:p>
            <a:pPr lvl="0">
              <a:lnSpc>
                <a:spcPct val="110000"/>
              </a:lnSpc>
              <a:spcBef>
                <a:spcPct val="0"/>
              </a:spcBef>
              <a:defRPr/>
            </a:pPr>
            <a:r>
              <a:rPr lang="en-US" sz="3300" b="1" dirty="0" smtClean="0">
                <a:solidFill>
                  <a:srgbClr val="FFC000"/>
                </a:solidFill>
                <a:latin typeface="Calibri" pitchFamily="34" charset="0"/>
                <a:ea typeface="+mj-ea"/>
                <a:cs typeface="+mj-cs"/>
              </a:rPr>
              <a:t>Metabolic changes associated with a </a:t>
            </a:r>
          </a:p>
          <a:p>
            <a:pPr lvl="0">
              <a:lnSpc>
                <a:spcPct val="110000"/>
              </a:lnSpc>
              <a:spcBef>
                <a:spcPct val="0"/>
              </a:spcBef>
              <a:defRPr/>
            </a:pPr>
            <a:r>
              <a:rPr lang="en-US" sz="3300" b="1" dirty="0" smtClean="0">
                <a:solidFill>
                  <a:srgbClr val="FFC000"/>
                </a:solidFill>
                <a:latin typeface="Calibri" pitchFamily="34" charset="0"/>
                <a:ea typeface="+mj-ea"/>
                <a:cs typeface="+mj-cs"/>
              </a:rPr>
              <a:t>mouse model of obesity and metabolic disease</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686800" cy="487362"/>
          </a:xfrm>
        </p:spPr>
        <p:txBody>
          <a:bodyPr>
            <a:normAutofit fontScale="90000"/>
          </a:bodyPr>
          <a:lstStyle/>
          <a:p>
            <a:r>
              <a:rPr lang="en-US" dirty="0" smtClean="0">
                <a:latin typeface="+mn-lt"/>
              </a:rPr>
              <a:t>Random Forest- HFD Veh vs. ND Veh (White Adipose Tissue)</a:t>
            </a:r>
            <a:endParaRPr lang="en-US" dirty="0">
              <a:latin typeface="+mn-lt"/>
            </a:endParaRPr>
          </a:p>
        </p:txBody>
      </p:sp>
      <p:grpSp>
        <p:nvGrpSpPr>
          <p:cNvPr id="18" name="Group 18"/>
          <p:cNvGrpSpPr/>
          <p:nvPr/>
        </p:nvGrpSpPr>
        <p:grpSpPr>
          <a:xfrm>
            <a:off x="-37717" y="1855898"/>
            <a:ext cx="386303" cy="4337021"/>
            <a:chOff x="3728496" y="1524001"/>
            <a:chExt cx="386303" cy="4337021"/>
          </a:xfrm>
        </p:grpSpPr>
        <p:sp>
          <p:nvSpPr>
            <p:cNvPr id="8" name="Text Box 6"/>
            <p:cNvSpPr txBox="1">
              <a:spLocks noChangeArrowheads="1"/>
            </p:cNvSpPr>
            <p:nvPr/>
          </p:nvSpPr>
          <p:spPr bwMode="auto">
            <a:xfrm rot="16200000">
              <a:off x="1753137" y="3499360"/>
              <a:ext cx="4337021" cy="386303"/>
            </a:xfrm>
            <a:prstGeom prst="rect">
              <a:avLst/>
            </a:prstGeom>
            <a:noFill/>
            <a:ln w="9525">
              <a:noFill/>
              <a:miter lim="800000"/>
              <a:headEnd/>
              <a:tailEnd/>
            </a:ln>
            <a:effectLst/>
          </p:spPr>
          <p:txBody>
            <a:bodyPr wrap="none">
              <a:spAutoFit/>
            </a:bodyPr>
            <a:lstStyle/>
            <a:p>
              <a:r>
                <a:rPr lang="en-US" dirty="0">
                  <a:solidFill>
                    <a:srgbClr val="1B5691"/>
                  </a:solidFill>
                </a:rPr>
                <a:t>Increasing Importance to Group Separation  </a:t>
              </a:r>
            </a:p>
          </p:txBody>
        </p:sp>
        <p:sp>
          <p:nvSpPr>
            <p:cNvPr id="17" name="Line 5"/>
            <p:cNvSpPr>
              <a:spLocks noChangeShapeType="1"/>
            </p:cNvSpPr>
            <p:nvPr/>
          </p:nvSpPr>
          <p:spPr bwMode="auto">
            <a:xfrm flipV="1">
              <a:off x="4058193" y="1851535"/>
              <a:ext cx="3669" cy="3981905"/>
            </a:xfrm>
            <a:prstGeom prst="line">
              <a:avLst/>
            </a:prstGeom>
            <a:noFill/>
            <a:ln w="19050">
              <a:solidFill>
                <a:srgbClr val="1B5691"/>
              </a:solidFill>
              <a:round/>
              <a:headEnd/>
              <a:tailEnd type="triangle" w="med" len="med"/>
            </a:ln>
            <a:effectLst/>
          </p:spPr>
          <p:txBody>
            <a:bodyPr/>
            <a:lstStyle/>
            <a:p>
              <a:endParaRPr lang="en-US" dirty="0">
                <a:solidFill>
                  <a:prstClr val="black"/>
                </a:solidFill>
              </a:endParaRPr>
            </a:p>
          </p:txBody>
        </p:sp>
      </p:grpSp>
      <p:sp>
        <p:nvSpPr>
          <p:cNvPr id="21" name="Content Placeholder 1"/>
          <p:cNvSpPr txBox="1">
            <a:spLocks/>
          </p:cNvSpPr>
          <p:nvPr/>
        </p:nvSpPr>
        <p:spPr>
          <a:xfrm>
            <a:off x="466725" y="725019"/>
            <a:ext cx="8229600" cy="584775"/>
          </a:xfrm>
          <a:prstGeom prst="rect">
            <a:avLst/>
          </a:prstGeom>
          <a:solidFill>
            <a:schemeClr val="accent1">
              <a:lumMod val="40000"/>
              <a:lumOff val="60000"/>
            </a:schemeClr>
          </a:solidFill>
        </p:spPr>
        <p:txBody>
          <a:bodyPr vert="horz" lIns="91440" tIns="45720" rIns="91440" bIns="45720"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Random Forest classification using named metabolites in the </a:t>
            </a:r>
            <a:r>
              <a:rPr lang="en-US" sz="1600" dirty="0" smtClean="0"/>
              <a:t>White Adipose Tissue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of the </a:t>
            </a:r>
            <a:r>
              <a:rPr lang="en-US" sz="1600" noProof="0" dirty="0" smtClean="0"/>
              <a:t>HFD</a:t>
            </a:r>
            <a:r>
              <a:rPr lang="en-US" sz="1600" noProof="0" dirty="0"/>
              <a:t> </a:t>
            </a:r>
            <a:r>
              <a:rPr lang="en-US" sz="1600" dirty="0" smtClean="0"/>
              <a:t>Veh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and </a:t>
            </a:r>
            <a:r>
              <a:rPr lang="en-US" sz="1600" noProof="0" dirty="0" smtClean="0"/>
              <a:t>N</a:t>
            </a:r>
            <a:r>
              <a:rPr lang="en-US" sz="1600" dirty="0" smtClean="0"/>
              <a:t>D Veh groups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resulted in a predictive accuracy of </a:t>
            </a:r>
            <a:r>
              <a:rPr lang="en-US" sz="1600" dirty="0" smtClean="0"/>
              <a:t>100</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extBox 14"/>
          <p:cNvSpPr txBox="1"/>
          <p:nvPr/>
        </p:nvSpPr>
        <p:spPr>
          <a:xfrm>
            <a:off x="2931872" y="6458710"/>
            <a:ext cx="2517292" cy="369332"/>
          </a:xfrm>
          <a:prstGeom prst="rect">
            <a:avLst/>
          </a:prstGeom>
          <a:noFill/>
        </p:spPr>
        <p:txBody>
          <a:bodyPr wrap="none" rtlCol="0">
            <a:spAutoFit/>
          </a:bodyPr>
          <a:lstStyle/>
          <a:p>
            <a:pPr algn="ctr"/>
            <a:r>
              <a:rPr lang="en-US" dirty="0">
                <a:solidFill>
                  <a:srgbClr val="1B5691"/>
                </a:solidFill>
              </a:rPr>
              <a:t>mean-decrease-accuracy</a:t>
            </a:r>
          </a:p>
        </p:txBody>
      </p:sp>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t="3987"/>
          <a:stretch/>
        </p:blipFill>
        <p:spPr>
          <a:xfrm>
            <a:off x="373153" y="1632391"/>
            <a:ext cx="5542473" cy="4779668"/>
          </a:xfrm>
          <a:prstGeom prst="rect">
            <a:avLst/>
          </a:prstGeom>
        </p:spPr>
      </p:pic>
      <p:pic>
        <p:nvPicPr>
          <p:cNvPr id="20" name="Picture 19"/>
          <p:cNvPicPr>
            <a:picLocks noChangeAspect="1"/>
          </p:cNvPicPr>
          <p:nvPr/>
        </p:nvPicPr>
        <p:blipFill rotWithShape="1">
          <a:blip r:embed="rId4">
            <a:extLst>
              <a:ext uri="{28A0092B-C50C-407E-A947-70E740481C1C}">
                <a14:useLocalDpi xmlns:a14="http://schemas.microsoft.com/office/drawing/2010/main" val="0"/>
              </a:ext>
            </a:extLst>
          </a:blip>
          <a:srcRect l="1273" t="1275" r="3259" b="2795"/>
          <a:stretch/>
        </p:blipFill>
        <p:spPr>
          <a:xfrm>
            <a:off x="4005374" y="4174384"/>
            <a:ext cx="1443790" cy="1090863"/>
          </a:xfrm>
          <a:prstGeom prst="rect">
            <a:avLst/>
          </a:prstGeom>
        </p:spPr>
      </p:pic>
      <p:pic>
        <p:nvPicPr>
          <p:cNvPr id="6" name="Picture 5"/>
          <p:cNvPicPr>
            <a:picLocks noChangeAspect="1"/>
          </p:cNvPicPr>
          <p:nvPr/>
        </p:nvPicPr>
        <p:blipFill>
          <a:blip r:embed="rId5"/>
          <a:stretch>
            <a:fillRect/>
          </a:stretch>
        </p:blipFill>
        <p:spPr>
          <a:xfrm>
            <a:off x="5940193" y="2865053"/>
            <a:ext cx="2976409" cy="1854762"/>
          </a:xfrm>
          <a:prstGeom prst="rect">
            <a:avLst/>
          </a:prstGeom>
        </p:spPr>
      </p:pic>
    </p:spTree>
    <p:extLst>
      <p:ext uri="{BB962C8B-B14F-4D97-AF65-F5344CB8AC3E}">
        <p14:creationId xmlns:p14="http://schemas.microsoft.com/office/powerpoint/2010/main" val="6536632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latin typeface="+mn-lt"/>
              </a:rPr>
              <a:t>Random Forest- HFD Tx vs. HFD Veh (Serum)</a:t>
            </a:r>
            <a:endParaRPr lang="en-US" dirty="0">
              <a:latin typeface="+mn-lt"/>
            </a:endParaRPr>
          </a:p>
        </p:txBody>
      </p:sp>
      <p:grpSp>
        <p:nvGrpSpPr>
          <p:cNvPr id="18" name="Group 18"/>
          <p:cNvGrpSpPr/>
          <p:nvPr/>
        </p:nvGrpSpPr>
        <p:grpSpPr>
          <a:xfrm>
            <a:off x="-37717" y="1855898"/>
            <a:ext cx="386303" cy="4337021"/>
            <a:chOff x="3728496" y="1524001"/>
            <a:chExt cx="386303" cy="4337021"/>
          </a:xfrm>
        </p:grpSpPr>
        <p:sp>
          <p:nvSpPr>
            <p:cNvPr id="8" name="Text Box 6"/>
            <p:cNvSpPr txBox="1">
              <a:spLocks noChangeArrowheads="1"/>
            </p:cNvSpPr>
            <p:nvPr/>
          </p:nvSpPr>
          <p:spPr bwMode="auto">
            <a:xfrm rot="16200000">
              <a:off x="1753137" y="3499360"/>
              <a:ext cx="4337021" cy="386303"/>
            </a:xfrm>
            <a:prstGeom prst="rect">
              <a:avLst/>
            </a:prstGeom>
            <a:noFill/>
            <a:ln w="9525">
              <a:noFill/>
              <a:miter lim="800000"/>
              <a:headEnd/>
              <a:tailEnd/>
            </a:ln>
            <a:effectLst/>
          </p:spPr>
          <p:txBody>
            <a:bodyPr wrap="none">
              <a:spAutoFit/>
            </a:bodyPr>
            <a:lstStyle/>
            <a:p>
              <a:r>
                <a:rPr lang="en-US" dirty="0">
                  <a:solidFill>
                    <a:srgbClr val="1B5691"/>
                  </a:solidFill>
                </a:rPr>
                <a:t>Increasing Importance to Group Separation  </a:t>
              </a:r>
            </a:p>
          </p:txBody>
        </p:sp>
        <p:sp>
          <p:nvSpPr>
            <p:cNvPr id="17" name="Line 5"/>
            <p:cNvSpPr>
              <a:spLocks noChangeShapeType="1"/>
            </p:cNvSpPr>
            <p:nvPr/>
          </p:nvSpPr>
          <p:spPr bwMode="auto">
            <a:xfrm flipV="1">
              <a:off x="4058193" y="1851535"/>
              <a:ext cx="3669" cy="3981905"/>
            </a:xfrm>
            <a:prstGeom prst="line">
              <a:avLst/>
            </a:prstGeom>
            <a:noFill/>
            <a:ln w="19050">
              <a:solidFill>
                <a:srgbClr val="1B5691"/>
              </a:solidFill>
              <a:round/>
              <a:headEnd/>
              <a:tailEnd type="triangle" w="med" len="med"/>
            </a:ln>
            <a:effectLst/>
          </p:spPr>
          <p:txBody>
            <a:bodyPr/>
            <a:lstStyle/>
            <a:p>
              <a:endParaRPr lang="en-US" dirty="0">
                <a:solidFill>
                  <a:prstClr val="black"/>
                </a:solidFill>
              </a:endParaRPr>
            </a:p>
          </p:txBody>
        </p:sp>
      </p:grpSp>
      <p:sp>
        <p:nvSpPr>
          <p:cNvPr id="21" name="Content Placeholder 1"/>
          <p:cNvSpPr txBox="1">
            <a:spLocks/>
          </p:cNvSpPr>
          <p:nvPr/>
        </p:nvSpPr>
        <p:spPr>
          <a:xfrm>
            <a:off x="466725" y="725019"/>
            <a:ext cx="8229600" cy="584775"/>
          </a:xfrm>
          <a:prstGeom prst="rect">
            <a:avLst/>
          </a:prstGeom>
          <a:solidFill>
            <a:schemeClr val="accent1">
              <a:lumMod val="40000"/>
              <a:lumOff val="60000"/>
            </a:schemeClr>
          </a:solidFill>
        </p:spPr>
        <p:txBody>
          <a:bodyPr vert="horz" lIns="91440" tIns="45720" rIns="91440" bIns="45720"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Random Forest classification using named metabolites in the </a:t>
            </a:r>
            <a:r>
              <a:rPr lang="en-US" sz="1600" dirty="0" smtClean="0"/>
              <a:t>Serum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of the </a:t>
            </a:r>
            <a:r>
              <a:rPr lang="en-US" sz="1600" dirty="0" smtClean="0"/>
              <a:t>HFD Tx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and </a:t>
            </a:r>
            <a:r>
              <a:rPr lang="en-US" sz="1600" dirty="0" smtClean="0"/>
              <a:t>HFD Veh groups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resulted in a predictive accuracy of </a:t>
            </a:r>
            <a:r>
              <a:rPr lang="en-US" sz="1600" dirty="0" smtClean="0"/>
              <a:t>100</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extBox 14"/>
          <p:cNvSpPr txBox="1"/>
          <p:nvPr/>
        </p:nvSpPr>
        <p:spPr>
          <a:xfrm>
            <a:off x="2931872" y="6458710"/>
            <a:ext cx="2517292" cy="369332"/>
          </a:xfrm>
          <a:prstGeom prst="rect">
            <a:avLst/>
          </a:prstGeom>
          <a:noFill/>
        </p:spPr>
        <p:txBody>
          <a:bodyPr wrap="none" rtlCol="0">
            <a:spAutoFit/>
          </a:bodyPr>
          <a:lstStyle/>
          <a:p>
            <a:pPr algn="ctr"/>
            <a:r>
              <a:rPr lang="en-US" dirty="0">
                <a:solidFill>
                  <a:srgbClr val="1B5691"/>
                </a:solidFill>
              </a:rPr>
              <a:t>mean-decrease-accuracy</a:t>
            </a: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t="3885"/>
          <a:stretch/>
        </p:blipFill>
        <p:spPr>
          <a:xfrm>
            <a:off x="386107" y="1581116"/>
            <a:ext cx="5660398" cy="4886584"/>
          </a:xfrm>
          <a:prstGeom prst="rect">
            <a:avLst/>
          </a:prstGeom>
        </p:spPr>
      </p:pic>
      <p:pic>
        <p:nvPicPr>
          <p:cNvPr id="4" name="Picture 3"/>
          <p:cNvPicPr>
            <a:picLocks noChangeAspect="1"/>
          </p:cNvPicPr>
          <p:nvPr/>
        </p:nvPicPr>
        <p:blipFill>
          <a:blip r:embed="rId4"/>
          <a:stretch>
            <a:fillRect/>
          </a:stretch>
        </p:blipFill>
        <p:spPr>
          <a:xfrm>
            <a:off x="5982426" y="2806553"/>
            <a:ext cx="2975363" cy="1853408"/>
          </a:xfrm>
          <a:prstGeom prst="rect">
            <a:avLst/>
          </a:prstGeom>
        </p:spPr>
      </p:pic>
      <p:pic>
        <p:nvPicPr>
          <p:cNvPr id="25" name="Picture 24"/>
          <p:cNvPicPr>
            <a:picLocks noChangeAspect="1"/>
          </p:cNvPicPr>
          <p:nvPr/>
        </p:nvPicPr>
        <p:blipFill rotWithShape="1">
          <a:blip r:embed="rId5">
            <a:extLst>
              <a:ext uri="{28A0092B-C50C-407E-A947-70E740481C1C}">
                <a14:useLocalDpi xmlns:a14="http://schemas.microsoft.com/office/drawing/2010/main" val="0"/>
              </a:ext>
            </a:extLst>
          </a:blip>
          <a:srcRect l="1685" t="1180" r="4967" b="2225"/>
          <a:stretch/>
        </p:blipFill>
        <p:spPr>
          <a:xfrm>
            <a:off x="4251158" y="4418510"/>
            <a:ext cx="1430810" cy="1269693"/>
          </a:xfrm>
          <a:prstGeom prst="rect">
            <a:avLst/>
          </a:prstGeom>
        </p:spPr>
      </p:pic>
    </p:spTree>
    <p:extLst>
      <p:ext uri="{BB962C8B-B14F-4D97-AF65-F5344CB8AC3E}">
        <p14:creationId xmlns:p14="http://schemas.microsoft.com/office/powerpoint/2010/main" val="1636729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latin typeface="+mn-lt"/>
              </a:rPr>
              <a:t>Random Forest- HFD Tx vs. HFD Veh (Liver)</a:t>
            </a:r>
            <a:endParaRPr lang="en-US" dirty="0">
              <a:latin typeface="+mn-lt"/>
            </a:endParaRPr>
          </a:p>
        </p:txBody>
      </p:sp>
      <p:grpSp>
        <p:nvGrpSpPr>
          <p:cNvPr id="18" name="Group 18"/>
          <p:cNvGrpSpPr/>
          <p:nvPr/>
        </p:nvGrpSpPr>
        <p:grpSpPr>
          <a:xfrm>
            <a:off x="-37717" y="1855898"/>
            <a:ext cx="386303" cy="4337021"/>
            <a:chOff x="3728496" y="1524001"/>
            <a:chExt cx="386303" cy="4337021"/>
          </a:xfrm>
        </p:grpSpPr>
        <p:sp>
          <p:nvSpPr>
            <p:cNvPr id="8" name="Text Box 6"/>
            <p:cNvSpPr txBox="1">
              <a:spLocks noChangeArrowheads="1"/>
            </p:cNvSpPr>
            <p:nvPr/>
          </p:nvSpPr>
          <p:spPr bwMode="auto">
            <a:xfrm rot="16200000">
              <a:off x="1753137" y="3499360"/>
              <a:ext cx="4337021" cy="386303"/>
            </a:xfrm>
            <a:prstGeom prst="rect">
              <a:avLst/>
            </a:prstGeom>
            <a:noFill/>
            <a:ln w="9525">
              <a:noFill/>
              <a:miter lim="800000"/>
              <a:headEnd/>
              <a:tailEnd/>
            </a:ln>
            <a:effectLst/>
          </p:spPr>
          <p:txBody>
            <a:bodyPr wrap="none">
              <a:spAutoFit/>
            </a:bodyPr>
            <a:lstStyle/>
            <a:p>
              <a:r>
                <a:rPr lang="en-US" dirty="0">
                  <a:solidFill>
                    <a:srgbClr val="1B5691"/>
                  </a:solidFill>
                </a:rPr>
                <a:t>Increasing Importance to Group Separation  </a:t>
              </a:r>
            </a:p>
          </p:txBody>
        </p:sp>
        <p:sp>
          <p:nvSpPr>
            <p:cNvPr id="17" name="Line 5"/>
            <p:cNvSpPr>
              <a:spLocks noChangeShapeType="1"/>
            </p:cNvSpPr>
            <p:nvPr/>
          </p:nvSpPr>
          <p:spPr bwMode="auto">
            <a:xfrm flipV="1">
              <a:off x="4058193" y="1851535"/>
              <a:ext cx="3669" cy="3981905"/>
            </a:xfrm>
            <a:prstGeom prst="line">
              <a:avLst/>
            </a:prstGeom>
            <a:noFill/>
            <a:ln w="19050">
              <a:solidFill>
                <a:srgbClr val="1B5691"/>
              </a:solidFill>
              <a:round/>
              <a:headEnd/>
              <a:tailEnd type="triangle" w="med" len="med"/>
            </a:ln>
            <a:effectLst/>
          </p:spPr>
          <p:txBody>
            <a:bodyPr/>
            <a:lstStyle/>
            <a:p>
              <a:endParaRPr lang="en-US" dirty="0">
                <a:solidFill>
                  <a:prstClr val="black"/>
                </a:solidFill>
              </a:endParaRPr>
            </a:p>
          </p:txBody>
        </p:sp>
      </p:grpSp>
      <p:sp>
        <p:nvSpPr>
          <p:cNvPr id="21" name="Content Placeholder 1"/>
          <p:cNvSpPr txBox="1">
            <a:spLocks/>
          </p:cNvSpPr>
          <p:nvPr/>
        </p:nvSpPr>
        <p:spPr>
          <a:xfrm>
            <a:off x="466725" y="725019"/>
            <a:ext cx="8229600" cy="584775"/>
          </a:xfrm>
          <a:prstGeom prst="rect">
            <a:avLst/>
          </a:prstGeom>
          <a:solidFill>
            <a:schemeClr val="accent1">
              <a:lumMod val="40000"/>
              <a:lumOff val="60000"/>
            </a:schemeClr>
          </a:solidFill>
        </p:spPr>
        <p:txBody>
          <a:bodyPr vert="horz" lIns="91440" tIns="45720" rIns="91440" bIns="45720"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Random Forest classification using named metabolites in the </a:t>
            </a:r>
            <a:r>
              <a:rPr lang="en-US" sz="1600" dirty="0" smtClean="0"/>
              <a:t>Liver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of the </a:t>
            </a:r>
            <a:r>
              <a:rPr lang="en-US" sz="1600" dirty="0" smtClean="0"/>
              <a:t>HFD Tx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and </a:t>
            </a:r>
            <a:r>
              <a:rPr lang="en-US" sz="1600" dirty="0" smtClean="0"/>
              <a:t>HFD Veh groups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resulted in a predictive accuracy of </a:t>
            </a:r>
            <a:r>
              <a:rPr lang="en-US" sz="1600" dirty="0" smtClean="0"/>
              <a:t>88</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extBox 14"/>
          <p:cNvSpPr txBox="1"/>
          <p:nvPr/>
        </p:nvSpPr>
        <p:spPr>
          <a:xfrm>
            <a:off x="2931872" y="6458710"/>
            <a:ext cx="2517292" cy="369332"/>
          </a:xfrm>
          <a:prstGeom prst="rect">
            <a:avLst/>
          </a:prstGeom>
          <a:noFill/>
        </p:spPr>
        <p:txBody>
          <a:bodyPr wrap="none" rtlCol="0">
            <a:spAutoFit/>
          </a:bodyPr>
          <a:lstStyle/>
          <a:p>
            <a:pPr algn="ctr"/>
            <a:r>
              <a:rPr lang="en-US" dirty="0">
                <a:solidFill>
                  <a:srgbClr val="1B5691"/>
                </a:solidFill>
              </a:rPr>
              <a:t>mean-decrease-accuracy</a:t>
            </a:r>
          </a:p>
        </p:txBody>
      </p:sp>
      <p:pic>
        <p:nvPicPr>
          <p:cNvPr id="4" name="Picture 3"/>
          <p:cNvPicPr>
            <a:picLocks noChangeAspect="1"/>
          </p:cNvPicPr>
          <p:nvPr/>
        </p:nvPicPr>
        <p:blipFill>
          <a:blip r:embed="rId3"/>
          <a:stretch>
            <a:fillRect/>
          </a:stretch>
        </p:blipFill>
        <p:spPr>
          <a:xfrm>
            <a:off x="6031089" y="2650245"/>
            <a:ext cx="2975363" cy="1853408"/>
          </a:xfrm>
          <a:prstGeom prst="rect">
            <a:avLst/>
          </a:prstGeom>
        </p:spPr>
      </p:pic>
      <p:pic>
        <p:nvPicPr>
          <p:cNvPr id="2" name="Picture 1"/>
          <p:cNvPicPr>
            <a:picLocks noChangeAspect="1"/>
          </p:cNvPicPr>
          <p:nvPr/>
        </p:nvPicPr>
        <p:blipFill rotWithShape="1">
          <a:blip r:embed="rId4"/>
          <a:srcRect t="4323"/>
          <a:stretch/>
        </p:blipFill>
        <p:spPr>
          <a:xfrm>
            <a:off x="498693" y="1558601"/>
            <a:ext cx="5532396" cy="4743544"/>
          </a:xfrm>
          <a:prstGeom prst="rect">
            <a:avLst/>
          </a:prstGeom>
        </p:spPr>
      </p:pic>
      <p:pic>
        <p:nvPicPr>
          <p:cNvPr id="16" name="Picture 15"/>
          <p:cNvPicPr>
            <a:picLocks noChangeAspect="1"/>
          </p:cNvPicPr>
          <p:nvPr/>
        </p:nvPicPr>
        <p:blipFill rotWithShape="1">
          <a:blip r:embed="rId5">
            <a:extLst>
              <a:ext uri="{28A0092B-C50C-407E-A947-70E740481C1C}">
                <a14:useLocalDpi xmlns:a14="http://schemas.microsoft.com/office/drawing/2010/main" val="0"/>
              </a:ext>
            </a:extLst>
          </a:blip>
          <a:srcRect l="1026" t="2632" r="4833" b="4489"/>
          <a:stretch/>
        </p:blipFill>
        <p:spPr>
          <a:xfrm>
            <a:off x="4130841" y="4398973"/>
            <a:ext cx="1442966" cy="920060"/>
          </a:xfrm>
          <a:prstGeom prst="rect">
            <a:avLst/>
          </a:prstGeom>
        </p:spPr>
      </p:pic>
    </p:spTree>
    <p:extLst>
      <p:ext uri="{BB962C8B-B14F-4D97-AF65-F5344CB8AC3E}">
        <p14:creationId xmlns:p14="http://schemas.microsoft.com/office/powerpoint/2010/main" val="21356298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274638"/>
            <a:ext cx="8602189" cy="487362"/>
          </a:xfrm>
        </p:spPr>
        <p:txBody>
          <a:bodyPr>
            <a:normAutofit fontScale="90000"/>
          </a:bodyPr>
          <a:lstStyle/>
          <a:p>
            <a:r>
              <a:rPr lang="en-US" dirty="0" smtClean="0">
                <a:latin typeface="+mn-lt"/>
              </a:rPr>
              <a:t>Random Forest- HFD Tx vs. HFD Veh (White Adipose Tissue)</a:t>
            </a:r>
            <a:endParaRPr lang="en-US" dirty="0">
              <a:latin typeface="+mn-lt"/>
            </a:endParaRPr>
          </a:p>
        </p:txBody>
      </p:sp>
      <p:grpSp>
        <p:nvGrpSpPr>
          <p:cNvPr id="18" name="Group 18"/>
          <p:cNvGrpSpPr/>
          <p:nvPr/>
        </p:nvGrpSpPr>
        <p:grpSpPr>
          <a:xfrm>
            <a:off x="-37717" y="1855898"/>
            <a:ext cx="386303" cy="4337021"/>
            <a:chOff x="3728496" y="1524001"/>
            <a:chExt cx="386303" cy="4337021"/>
          </a:xfrm>
        </p:grpSpPr>
        <p:sp>
          <p:nvSpPr>
            <p:cNvPr id="8" name="Text Box 6"/>
            <p:cNvSpPr txBox="1">
              <a:spLocks noChangeArrowheads="1"/>
            </p:cNvSpPr>
            <p:nvPr/>
          </p:nvSpPr>
          <p:spPr bwMode="auto">
            <a:xfrm rot="16200000">
              <a:off x="1753137" y="3499360"/>
              <a:ext cx="4337021" cy="386303"/>
            </a:xfrm>
            <a:prstGeom prst="rect">
              <a:avLst/>
            </a:prstGeom>
            <a:noFill/>
            <a:ln w="9525">
              <a:noFill/>
              <a:miter lim="800000"/>
              <a:headEnd/>
              <a:tailEnd/>
            </a:ln>
            <a:effectLst/>
          </p:spPr>
          <p:txBody>
            <a:bodyPr wrap="none">
              <a:spAutoFit/>
            </a:bodyPr>
            <a:lstStyle/>
            <a:p>
              <a:r>
                <a:rPr lang="en-US" dirty="0">
                  <a:solidFill>
                    <a:srgbClr val="1B5691"/>
                  </a:solidFill>
                </a:rPr>
                <a:t>Increasing Importance to Group Separation  </a:t>
              </a:r>
            </a:p>
          </p:txBody>
        </p:sp>
        <p:sp>
          <p:nvSpPr>
            <p:cNvPr id="17" name="Line 5"/>
            <p:cNvSpPr>
              <a:spLocks noChangeShapeType="1"/>
            </p:cNvSpPr>
            <p:nvPr/>
          </p:nvSpPr>
          <p:spPr bwMode="auto">
            <a:xfrm flipV="1">
              <a:off x="4058193" y="1851535"/>
              <a:ext cx="3669" cy="3981905"/>
            </a:xfrm>
            <a:prstGeom prst="line">
              <a:avLst/>
            </a:prstGeom>
            <a:noFill/>
            <a:ln w="19050">
              <a:solidFill>
                <a:srgbClr val="1B5691"/>
              </a:solidFill>
              <a:round/>
              <a:headEnd/>
              <a:tailEnd type="triangle" w="med" len="med"/>
            </a:ln>
            <a:effectLst/>
          </p:spPr>
          <p:txBody>
            <a:bodyPr/>
            <a:lstStyle/>
            <a:p>
              <a:endParaRPr lang="en-US" dirty="0">
                <a:solidFill>
                  <a:prstClr val="black"/>
                </a:solidFill>
              </a:endParaRPr>
            </a:p>
          </p:txBody>
        </p:sp>
      </p:grpSp>
      <p:sp>
        <p:nvSpPr>
          <p:cNvPr id="21" name="Content Placeholder 1"/>
          <p:cNvSpPr txBox="1">
            <a:spLocks/>
          </p:cNvSpPr>
          <p:nvPr/>
        </p:nvSpPr>
        <p:spPr>
          <a:xfrm>
            <a:off x="466725" y="725019"/>
            <a:ext cx="8229600" cy="584775"/>
          </a:xfrm>
          <a:prstGeom prst="rect">
            <a:avLst/>
          </a:prstGeom>
          <a:solidFill>
            <a:schemeClr val="accent1">
              <a:lumMod val="40000"/>
              <a:lumOff val="60000"/>
            </a:schemeClr>
          </a:solidFill>
        </p:spPr>
        <p:txBody>
          <a:bodyPr vert="horz" lIns="91440" tIns="45720" rIns="91440" bIns="45720"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Random Forest classification using named metabolites in the </a:t>
            </a:r>
            <a:r>
              <a:rPr lang="en-US" sz="1600" dirty="0" smtClean="0"/>
              <a:t>White Adipose Tissue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of the </a:t>
            </a:r>
            <a:r>
              <a:rPr lang="en-US" sz="1600" dirty="0" smtClean="0"/>
              <a:t>HFD Tx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and </a:t>
            </a:r>
            <a:r>
              <a:rPr lang="en-US" sz="1600" dirty="0" smtClean="0"/>
              <a:t>HFD Veh groups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resulted in a predictive accuracy of </a:t>
            </a:r>
            <a:r>
              <a:rPr lang="en-US" sz="1600" dirty="0" smtClean="0"/>
              <a:t>88</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extBox 14"/>
          <p:cNvSpPr txBox="1"/>
          <p:nvPr/>
        </p:nvSpPr>
        <p:spPr>
          <a:xfrm>
            <a:off x="2931872" y="6458710"/>
            <a:ext cx="2517292" cy="369332"/>
          </a:xfrm>
          <a:prstGeom prst="rect">
            <a:avLst/>
          </a:prstGeom>
          <a:noFill/>
        </p:spPr>
        <p:txBody>
          <a:bodyPr wrap="none" rtlCol="0">
            <a:spAutoFit/>
          </a:bodyPr>
          <a:lstStyle/>
          <a:p>
            <a:pPr algn="ctr"/>
            <a:r>
              <a:rPr lang="en-US" dirty="0">
                <a:solidFill>
                  <a:srgbClr val="1B5691"/>
                </a:solidFill>
              </a:rPr>
              <a:t>mean-decrease-accuracy</a:t>
            </a: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t="3861"/>
          <a:stretch/>
        </p:blipFill>
        <p:spPr>
          <a:xfrm>
            <a:off x="348586" y="1570941"/>
            <a:ext cx="5660398" cy="4887769"/>
          </a:xfrm>
          <a:prstGeom prst="rect">
            <a:avLst/>
          </a:prstGeom>
        </p:spPr>
      </p:pic>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1367" t="1734" r="1716" b="4376"/>
          <a:stretch/>
        </p:blipFill>
        <p:spPr>
          <a:xfrm>
            <a:off x="4190518" y="4276015"/>
            <a:ext cx="1420928" cy="778042"/>
          </a:xfrm>
          <a:prstGeom prst="rect">
            <a:avLst/>
          </a:prstGeom>
        </p:spPr>
      </p:pic>
      <p:pic>
        <p:nvPicPr>
          <p:cNvPr id="6" name="Picture 5"/>
          <p:cNvPicPr>
            <a:picLocks noChangeAspect="1"/>
          </p:cNvPicPr>
          <p:nvPr/>
        </p:nvPicPr>
        <p:blipFill>
          <a:blip r:embed="rId5"/>
          <a:stretch>
            <a:fillRect/>
          </a:stretch>
        </p:blipFill>
        <p:spPr>
          <a:xfrm>
            <a:off x="6008984" y="2912856"/>
            <a:ext cx="2977537" cy="1854762"/>
          </a:xfrm>
          <a:prstGeom prst="rect">
            <a:avLst/>
          </a:prstGeom>
        </p:spPr>
      </p:pic>
    </p:spTree>
    <p:extLst>
      <p:ext uri="{BB962C8B-B14F-4D97-AF65-F5344CB8AC3E}">
        <p14:creationId xmlns:p14="http://schemas.microsoft.com/office/powerpoint/2010/main" val="159172520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274638"/>
            <a:ext cx="8602189" cy="487362"/>
          </a:xfrm>
        </p:spPr>
        <p:txBody>
          <a:bodyPr>
            <a:normAutofit fontScale="90000"/>
          </a:bodyPr>
          <a:lstStyle/>
          <a:p>
            <a:r>
              <a:rPr lang="en-US" dirty="0" smtClean="0">
                <a:latin typeface="+mn-lt"/>
              </a:rPr>
              <a:t>Metabolite Levels Were Significant Lower in the Adipose Tissues of the HFD Veh Group</a:t>
            </a:r>
            <a:endParaRPr lang="en-US" dirty="0">
              <a:latin typeface="+mn-lt"/>
            </a:endParaRPr>
          </a:p>
        </p:txBody>
      </p:sp>
      <p:pic>
        <p:nvPicPr>
          <p:cNvPr id="5" name="Picture 4"/>
          <p:cNvPicPr>
            <a:picLocks/>
          </p:cNvPicPr>
          <p:nvPr/>
        </p:nvPicPr>
        <p:blipFill>
          <a:blip r:embed="rId3">
            <a:extLst>
              <a:ext uri="{28A0092B-C50C-407E-A947-70E740481C1C}">
                <a14:useLocalDpi xmlns:a14="http://schemas.microsoft.com/office/drawing/2010/main" val="0"/>
              </a:ext>
            </a:extLst>
          </a:blip>
          <a:stretch>
            <a:fillRect/>
          </a:stretch>
        </p:blipFill>
        <p:spPr>
          <a:xfrm>
            <a:off x="0" y="1231006"/>
            <a:ext cx="7458656" cy="4229100"/>
          </a:xfrm>
          <a:prstGeom prst="rect">
            <a:avLst/>
          </a:prstGeom>
        </p:spPr>
      </p:pic>
      <p:pic>
        <p:nvPicPr>
          <p:cNvPr id="6" name="Picture 5"/>
          <p:cNvPicPr>
            <a:picLocks/>
          </p:cNvPicPr>
          <p:nvPr/>
        </p:nvPicPr>
        <p:blipFill rotWithShape="1">
          <a:blip r:embed="rId4">
            <a:extLst>
              <a:ext uri="{28A0092B-C50C-407E-A947-70E740481C1C}">
                <a14:useLocalDpi xmlns:a14="http://schemas.microsoft.com/office/drawing/2010/main" val="0"/>
              </a:ext>
            </a:extLst>
          </a:blip>
          <a:srcRect t="37645" r="6219" b="2174"/>
          <a:stretch/>
        </p:blipFill>
        <p:spPr>
          <a:xfrm>
            <a:off x="7530841" y="2751014"/>
            <a:ext cx="1434761" cy="1376079"/>
          </a:xfrm>
          <a:prstGeom prst="rect">
            <a:avLst/>
          </a:prstGeom>
        </p:spPr>
      </p:pic>
      <p:pic>
        <p:nvPicPr>
          <p:cNvPr id="7" name="Picture 6"/>
          <p:cNvPicPr>
            <a:picLocks/>
          </p:cNvPicPr>
          <p:nvPr/>
        </p:nvPicPr>
        <p:blipFill rotWithShape="1">
          <a:blip r:embed="rId4">
            <a:extLst>
              <a:ext uri="{28A0092B-C50C-407E-A947-70E740481C1C}">
                <a14:useLocalDpi xmlns:a14="http://schemas.microsoft.com/office/drawing/2010/main" val="0"/>
              </a:ext>
            </a:extLst>
          </a:blip>
          <a:srcRect t="11156" r="6219" b="62184"/>
          <a:stretch/>
        </p:blipFill>
        <p:spPr>
          <a:xfrm>
            <a:off x="3255108" y="5542208"/>
            <a:ext cx="1434761" cy="609601"/>
          </a:xfrm>
          <a:prstGeom prst="rect">
            <a:avLst/>
          </a:prstGeom>
        </p:spPr>
      </p:pic>
      <p:pic>
        <p:nvPicPr>
          <p:cNvPr id="8" name="Picture 7"/>
          <p:cNvPicPr>
            <a:picLocks/>
          </p:cNvPicPr>
          <p:nvPr/>
        </p:nvPicPr>
        <p:blipFill rotWithShape="1">
          <a:blip r:embed="rId4">
            <a:extLst>
              <a:ext uri="{28A0092B-C50C-407E-A947-70E740481C1C}">
                <a14:useLocalDpi xmlns:a14="http://schemas.microsoft.com/office/drawing/2010/main" val="0"/>
              </a:ext>
            </a:extLst>
          </a:blip>
          <a:srcRect t="1439" r="6219" b="88161"/>
          <a:stretch/>
        </p:blipFill>
        <p:spPr>
          <a:xfrm>
            <a:off x="7530840" y="2310018"/>
            <a:ext cx="1434761" cy="237798"/>
          </a:xfrm>
          <a:prstGeom prst="rect">
            <a:avLst/>
          </a:prstGeom>
        </p:spPr>
      </p:pic>
      <p:sp>
        <p:nvSpPr>
          <p:cNvPr id="2" name="TextBox 1"/>
          <p:cNvSpPr txBox="1"/>
          <p:nvPr/>
        </p:nvSpPr>
        <p:spPr>
          <a:xfrm>
            <a:off x="62524" y="6215514"/>
            <a:ext cx="6385168" cy="600164"/>
          </a:xfrm>
          <a:prstGeom prst="rect">
            <a:avLst/>
          </a:prstGeom>
          <a:noFill/>
        </p:spPr>
        <p:txBody>
          <a:bodyPr wrap="square" rtlCol="0">
            <a:spAutoFit/>
          </a:bodyPr>
          <a:lstStyle/>
          <a:p>
            <a:r>
              <a:rPr lang="en-US" sz="1100" i="1" dirty="0" smtClean="0"/>
              <a:t>Note</a:t>
            </a:r>
            <a:r>
              <a:rPr lang="en-US" sz="1100" dirty="0" smtClean="0"/>
              <a:t>: Metabolite levels were significantly lower in one of the HFD TX samples as well.  This sample has been indicated with an arrow in the heatmap above and corresponds to the sample with the client ID 215_WAT.   The effect of the treatment on adipose metabolism </a:t>
            </a:r>
            <a:r>
              <a:rPr lang="en-US" sz="1100" i="1" dirty="0" smtClean="0"/>
              <a:t>may</a:t>
            </a:r>
            <a:r>
              <a:rPr lang="en-US" sz="1100" dirty="0" smtClean="0"/>
              <a:t> have differed therefore in this particular mouse.</a:t>
            </a:r>
            <a:endParaRPr lang="en-US" sz="1100" dirty="0"/>
          </a:p>
        </p:txBody>
      </p:sp>
      <p:sp>
        <p:nvSpPr>
          <p:cNvPr id="9" name="Rectangle 8"/>
          <p:cNvSpPr/>
          <p:nvPr/>
        </p:nvSpPr>
        <p:spPr>
          <a:xfrm>
            <a:off x="15630" y="5296620"/>
            <a:ext cx="99679" cy="409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Up Arrow 3"/>
          <p:cNvSpPr/>
          <p:nvPr/>
        </p:nvSpPr>
        <p:spPr>
          <a:xfrm flipH="1">
            <a:off x="5072183" y="5471145"/>
            <a:ext cx="250093" cy="469098"/>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 name="TextBox 9"/>
          <p:cNvSpPr txBox="1"/>
          <p:nvPr/>
        </p:nvSpPr>
        <p:spPr>
          <a:xfrm>
            <a:off x="4853354" y="5924299"/>
            <a:ext cx="1211384" cy="276999"/>
          </a:xfrm>
          <a:prstGeom prst="rect">
            <a:avLst/>
          </a:prstGeom>
          <a:noFill/>
        </p:spPr>
        <p:txBody>
          <a:bodyPr wrap="square" rtlCol="0">
            <a:spAutoFit/>
          </a:bodyPr>
          <a:lstStyle/>
          <a:p>
            <a:r>
              <a:rPr lang="en-US" sz="1200" dirty="0" smtClean="0"/>
              <a:t>215_WAT</a:t>
            </a:r>
            <a:endParaRPr lang="en-US" sz="1200" dirty="0"/>
          </a:p>
        </p:txBody>
      </p:sp>
    </p:spTree>
    <p:extLst>
      <p:ext uri="{BB962C8B-B14F-4D97-AF65-F5344CB8AC3E}">
        <p14:creationId xmlns:p14="http://schemas.microsoft.com/office/powerpoint/2010/main" val="49067021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274638"/>
            <a:ext cx="8602189" cy="487362"/>
          </a:xfrm>
        </p:spPr>
        <p:txBody>
          <a:bodyPr>
            <a:normAutofit fontScale="90000"/>
          </a:bodyPr>
          <a:lstStyle/>
          <a:p>
            <a:r>
              <a:rPr lang="en-US" dirty="0" smtClean="0">
                <a:latin typeface="+mn-lt"/>
              </a:rPr>
              <a:t>Notable Increases in the HFD VEH vs. ND VEH Comparison (Adipose Tissue)</a:t>
            </a:r>
            <a:endParaRPr lang="en-US" dirty="0">
              <a:latin typeface="+mn-lt"/>
            </a:endParaRPr>
          </a:p>
        </p:txBody>
      </p:sp>
      <p:pic>
        <p:nvPicPr>
          <p:cNvPr id="11" name="Picture 10" descr="f944cd1db1993118.emf"/>
          <p:cNvPicPr>
            <a:picLocks noChangeAspect="1"/>
          </p:cNvPicPr>
          <p:nvPr/>
        </p:nvPicPr>
        <p:blipFill>
          <a:blip r:embed="rId3" cstate="print"/>
          <a:stretch>
            <a:fillRect/>
          </a:stretch>
        </p:blipFill>
        <p:spPr>
          <a:xfrm>
            <a:off x="358517" y="1663930"/>
            <a:ext cx="2629368" cy="1735992"/>
          </a:xfrm>
          <a:prstGeom prst="rect">
            <a:avLst/>
          </a:prstGeom>
        </p:spPr>
      </p:pic>
      <p:pic>
        <p:nvPicPr>
          <p:cNvPr id="14" name="Picture 13" descr="6b32343037b4a838.emf"/>
          <p:cNvPicPr>
            <a:picLocks noChangeAspect="1"/>
          </p:cNvPicPr>
          <p:nvPr/>
        </p:nvPicPr>
        <p:blipFill>
          <a:blip r:embed="rId4" cstate="print"/>
          <a:stretch>
            <a:fillRect/>
          </a:stretch>
        </p:blipFill>
        <p:spPr>
          <a:xfrm>
            <a:off x="3140022" y="1663930"/>
            <a:ext cx="2629368" cy="1735992"/>
          </a:xfrm>
          <a:prstGeom prst="rect">
            <a:avLst/>
          </a:prstGeom>
        </p:spPr>
      </p:pic>
      <p:pic>
        <p:nvPicPr>
          <p:cNvPr id="16" name="Picture 15" descr="2f6598103ae00f80.emf"/>
          <p:cNvPicPr>
            <a:picLocks noChangeAspect="1"/>
          </p:cNvPicPr>
          <p:nvPr/>
        </p:nvPicPr>
        <p:blipFill>
          <a:blip r:embed="rId5" cstate="print"/>
          <a:stretch>
            <a:fillRect/>
          </a:stretch>
        </p:blipFill>
        <p:spPr>
          <a:xfrm>
            <a:off x="6066037" y="1663930"/>
            <a:ext cx="2629368" cy="1735992"/>
          </a:xfrm>
          <a:prstGeom prst="rect">
            <a:avLst/>
          </a:prstGeom>
        </p:spPr>
      </p:pic>
      <p:pic>
        <p:nvPicPr>
          <p:cNvPr id="19" name="Picture 18" descr="2ee667b3a7eb49f7.emf"/>
          <p:cNvPicPr>
            <a:picLocks noChangeAspect="1"/>
          </p:cNvPicPr>
          <p:nvPr/>
        </p:nvPicPr>
        <p:blipFill>
          <a:blip r:embed="rId6" cstate="print"/>
          <a:stretch>
            <a:fillRect/>
          </a:stretch>
        </p:blipFill>
        <p:spPr>
          <a:xfrm>
            <a:off x="358517" y="4155579"/>
            <a:ext cx="2629368" cy="1735992"/>
          </a:xfrm>
          <a:prstGeom prst="rect">
            <a:avLst/>
          </a:prstGeom>
        </p:spPr>
      </p:pic>
      <p:pic>
        <p:nvPicPr>
          <p:cNvPr id="20" name="Picture 19" descr="779aab5555f2616d.emf"/>
          <p:cNvPicPr>
            <a:picLocks noChangeAspect="1"/>
          </p:cNvPicPr>
          <p:nvPr/>
        </p:nvPicPr>
        <p:blipFill>
          <a:blip r:embed="rId7" cstate="print"/>
          <a:stretch>
            <a:fillRect/>
          </a:stretch>
        </p:blipFill>
        <p:spPr>
          <a:xfrm>
            <a:off x="3140022" y="4155579"/>
            <a:ext cx="2629368" cy="1735992"/>
          </a:xfrm>
          <a:prstGeom prst="rect">
            <a:avLst/>
          </a:prstGeom>
        </p:spPr>
      </p:pic>
      <p:pic>
        <p:nvPicPr>
          <p:cNvPr id="22" name="Picture 21" descr="24504db91df81837.emf"/>
          <p:cNvPicPr>
            <a:picLocks noChangeAspect="1"/>
          </p:cNvPicPr>
          <p:nvPr/>
        </p:nvPicPr>
        <p:blipFill>
          <a:blip r:embed="rId8" cstate="print"/>
          <a:stretch>
            <a:fillRect/>
          </a:stretch>
        </p:blipFill>
        <p:spPr>
          <a:xfrm>
            <a:off x="6066037" y="4155579"/>
            <a:ext cx="2629368" cy="1735992"/>
          </a:xfrm>
          <a:prstGeom prst="rect">
            <a:avLst/>
          </a:prstGeom>
        </p:spPr>
      </p:pic>
      <p:sp>
        <p:nvSpPr>
          <p:cNvPr id="2" name="Left Brace 1"/>
          <p:cNvSpPr/>
          <p:nvPr/>
        </p:nvSpPr>
        <p:spPr>
          <a:xfrm rot="5400000">
            <a:off x="4385443" y="-2657033"/>
            <a:ext cx="403352" cy="845720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4" name="TextBox 3"/>
          <p:cNvSpPr txBox="1"/>
          <p:nvPr/>
        </p:nvSpPr>
        <p:spPr>
          <a:xfrm>
            <a:off x="3715643" y="1136038"/>
            <a:ext cx="2815390" cy="253916"/>
          </a:xfrm>
          <a:prstGeom prst="rect">
            <a:avLst/>
          </a:prstGeom>
          <a:noFill/>
        </p:spPr>
        <p:txBody>
          <a:bodyPr wrap="square" rtlCol="0">
            <a:spAutoFit/>
          </a:bodyPr>
          <a:lstStyle/>
          <a:p>
            <a:r>
              <a:rPr lang="en-US" sz="1050" b="1" dirty="0" smtClean="0"/>
              <a:t>Nucleotide monophosphates</a:t>
            </a:r>
            <a:endParaRPr lang="en-US" sz="1050" b="1" dirty="0"/>
          </a:p>
        </p:txBody>
      </p:sp>
      <p:sp>
        <p:nvSpPr>
          <p:cNvPr id="23" name="Left Brace 22"/>
          <p:cNvSpPr/>
          <p:nvPr/>
        </p:nvSpPr>
        <p:spPr>
          <a:xfrm rot="5400000">
            <a:off x="4385443" y="-165384"/>
            <a:ext cx="403352" cy="845720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24" name="TextBox 23"/>
          <p:cNvSpPr txBox="1"/>
          <p:nvPr/>
        </p:nvSpPr>
        <p:spPr>
          <a:xfrm>
            <a:off x="3955625" y="3546940"/>
            <a:ext cx="2815390" cy="253916"/>
          </a:xfrm>
          <a:prstGeom prst="rect">
            <a:avLst/>
          </a:prstGeom>
          <a:noFill/>
        </p:spPr>
        <p:txBody>
          <a:bodyPr wrap="square" rtlCol="0">
            <a:spAutoFit/>
          </a:bodyPr>
          <a:lstStyle/>
          <a:p>
            <a:r>
              <a:rPr lang="en-US" sz="1050" b="1" dirty="0" smtClean="0"/>
              <a:t>Fat Soluble Vitamins</a:t>
            </a:r>
            <a:endParaRPr lang="en-US" sz="1050" b="1" dirty="0"/>
          </a:p>
        </p:txBody>
      </p:sp>
      <p:sp>
        <p:nvSpPr>
          <p:cNvPr id="5" name="TextBox 4"/>
          <p:cNvSpPr txBox="1"/>
          <p:nvPr/>
        </p:nvSpPr>
        <p:spPr>
          <a:xfrm>
            <a:off x="2050625" y="4177465"/>
            <a:ext cx="1905000" cy="230832"/>
          </a:xfrm>
          <a:prstGeom prst="rect">
            <a:avLst/>
          </a:prstGeom>
          <a:noFill/>
        </p:spPr>
        <p:txBody>
          <a:bodyPr wrap="square" rtlCol="0">
            <a:spAutoFit/>
          </a:bodyPr>
          <a:lstStyle/>
          <a:p>
            <a:r>
              <a:rPr lang="en-US" sz="900" b="1" dirty="0" smtClean="0"/>
              <a:t>(vitamin E)</a:t>
            </a:r>
            <a:endParaRPr lang="en-US" sz="900" b="1" dirty="0"/>
          </a:p>
        </p:txBody>
      </p:sp>
      <p:sp>
        <p:nvSpPr>
          <p:cNvPr id="25" name="TextBox 24"/>
          <p:cNvSpPr txBox="1"/>
          <p:nvPr/>
        </p:nvSpPr>
        <p:spPr>
          <a:xfrm>
            <a:off x="5243405" y="4177465"/>
            <a:ext cx="1905000" cy="230832"/>
          </a:xfrm>
          <a:prstGeom prst="rect">
            <a:avLst/>
          </a:prstGeom>
          <a:noFill/>
        </p:spPr>
        <p:txBody>
          <a:bodyPr wrap="square" rtlCol="0">
            <a:spAutoFit/>
          </a:bodyPr>
          <a:lstStyle/>
          <a:p>
            <a:r>
              <a:rPr lang="en-US" sz="900" b="1" dirty="0" smtClean="0"/>
              <a:t>(vitamin E)</a:t>
            </a:r>
            <a:endParaRPr lang="en-US" sz="900" b="1" dirty="0"/>
          </a:p>
        </p:txBody>
      </p:sp>
    </p:spTree>
    <p:extLst>
      <p:ext uri="{BB962C8B-B14F-4D97-AF65-F5344CB8AC3E}">
        <p14:creationId xmlns:p14="http://schemas.microsoft.com/office/powerpoint/2010/main" val="379823977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latin typeface="+mn-lt"/>
              </a:rPr>
              <a:t>Dietary and Drug-Dependent </a:t>
            </a:r>
            <a:r>
              <a:rPr lang="en-US" dirty="0">
                <a:latin typeface="+mn-lt"/>
              </a:rPr>
              <a:t>C</a:t>
            </a:r>
            <a:r>
              <a:rPr lang="en-US" dirty="0" smtClean="0">
                <a:latin typeface="+mn-lt"/>
              </a:rPr>
              <a:t>hanges in Fatty Acid Levels and Metabolism (Serum and Liver)</a:t>
            </a:r>
            <a:endParaRPr lang="en-US" dirty="0">
              <a:solidFill>
                <a:schemeClr val="tx2"/>
              </a:solidFill>
              <a:latin typeface="+mn-lt"/>
            </a:endParaRPr>
          </a:p>
        </p:txBody>
      </p:sp>
      <p:cxnSp>
        <p:nvCxnSpPr>
          <p:cNvPr id="78" name="Straight Connector 77"/>
          <p:cNvCxnSpPr/>
          <p:nvPr/>
        </p:nvCxnSpPr>
        <p:spPr>
          <a:xfrm flipH="1" flipV="1">
            <a:off x="4925680" y="2235254"/>
            <a:ext cx="1919007" cy="992505"/>
          </a:xfrm>
          <a:prstGeom prst="line">
            <a:avLst/>
          </a:prstGeom>
          <a:ln w="12700">
            <a:solidFill>
              <a:srgbClr val="00B050"/>
            </a:solidFill>
            <a:prstDash val="sysDash"/>
          </a:ln>
        </p:spPr>
        <p:style>
          <a:lnRef idx="1">
            <a:schemeClr val="accent1"/>
          </a:lnRef>
          <a:fillRef idx="0">
            <a:schemeClr val="accent1"/>
          </a:fillRef>
          <a:effectRef idx="0">
            <a:schemeClr val="accent1"/>
          </a:effectRef>
          <a:fontRef idx="minor">
            <a:schemeClr val="tx1"/>
          </a:fontRef>
        </p:style>
      </p:cxnSp>
      <p:pic>
        <p:nvPicPr>
          <p:cNvPr id="79" name="Picture 78" descr="ce3647da509f2037.emf"/>
          <p:cNvPicPr>
            <a:picLocks noChangeAspect="1"/>
          </p:cNvPicPr>
          <p:nvPr/>
        </p:nvPicPr>
        <p:blipFill>
          <a:blip r:embed="rId3" cstate="print"/>
          <a:stretch>
            <a:fillRect/>
          </a:stretch>
        </p:blipFill>
        <p:spPr>
          <a:xfrm>
            <a:off x="7030473" y="4896484"/>
            <a:ext cx="1972026" cy="1294380"/>
          </a:xfrm>
          <a:prstGeom prst="rect">
            <a:avLst/>
          </a:prstGeom>
        </p:spPr>
      </p:pic>
      <p:pic>
        <p:nvPicPr>
          <p:cNvPr id="80" name="Picture 79" descr="df5f6791de8ab15d.emf"/>
          <p:cNvPicPr>
            <a:picLocks noChangeAspect="1"/>
          </p:cNvPicPr>
          <p:nvPr/>
        </p:nvPicPr>
        <p:blipFill>
          <a:blip r:embed="rId4" cstate="print"/>
          <a:stretch>
            <a:fillRect/>
          </a:stretch>
        </p:blipFill>
        <p:spPr>
          <a:xfrm>
            <a:off x="3315910" y="4948712"/>
            <a:ext cx="1840558" cy="1208088"/>
          </a:xfrm>
          <a:prstGeom prst="rect">
            <a:avLst/>
          </a:prstGeom>
        </p:spPr>
      </p:pic>
      <p:pic>
        <p:nvPicPr>
          <p:cNvPr id="5" name="Picture 4"/>
          <p:cNvPicPr>
            <a:picLocks noChangeAspect="1"/>
          </p:cNvPicPr>
          <p:nvPr/>
        </p:nvPicPr>
        <p:blipFill>
          <a:blip r:embed="rId5"/>
          <a:stretch>
            <a:fillRect/>
          </a:stretch>
        </p:blipFill>
        <p:spPr>
          <a:xfrm>
            <a:off x="3282463" y="1187944"/>
            <a:ext cx="3562224" cy="3317502"/>
          </a:xfrm>
          <a:prstGeom prst="rect">
            <a:avLst/>
          </a:prstGeom>
        </p:spPr>
      </p:pic>
      <p:cxnSp>
        <p:nvCxnSpPr>
          <p:cNvPr id="84" name="Straight Connector 83"/>
          <p:cNvCxnSpPr/>
          <p:nvPr/>
        </p:nvCxnSpPr>
        <p:spPr>
          <a:xfrm flipH="1" flipV="1">
            <a:off x="2258646" y="1321603"/>
            <a:ext cx="2020548" cy="41268"/>
          </a:xfrm>
          <a:prstGeom prst="line">
            <a:avLst/>
          </a:prstGeom>
          <a:ln w="1270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781531" y="1187944"/>
            <a:ext cx="2815390" cy="253916"/>
          </a:xfrm>
          <a:prstGeom prst="rect">
            <a:avLst/>
          </a:prstGeom>
          <a:noFill/>
        </p:spPr>
        <p:txBody>
          <a:bodyPr wrap="square" rtlCol="0">
            <a:spAutoFit/>
          </a:bodyPr>
          <a:lstStyle/>
          <a:p>
            <a:r>
              <a:rPr lang="en-US" sz="1050" b="1" dirty="0" smtClean="0"/>
              <a:t>Free Fatty Acids (Serum)</a:t>
            </a:r>
            <a:endParaRPr lang="en-US" sz="1050" b="1" dirty="0"/>
          </a:p>
        </p:txBody>
      </p:sp>
      <p:cxnSp>
        <p:nvCxnSpPr>
          <p:cNvPr id="89" name="Straight Connector 88"/>
          <p:cNvCxnSpPr/>
          <p:nvPr/>
        </p:nvCxnSpPr>
        <p:spPr>
          <a:xfrm>
            <a:off x="6056964" y="4058468"/>
            <a:ext cx="997324" cy="970877"/>
          </a:xfrm>
          <a:prstGeom prst="line">
            <a:avLst/>
          </a:prstGeom>
          <a:ln w="127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4665785" y="4505446"/>
            <a:ext cx="585283" cy="523899"/>
          </a:xfrm>
          <a:prstGeom prst="line">
            <a:avLst/>
          </a:prstGeom>
          <a:ln w="12700">
            <a:solidFill>
              <a:srgbClr val="00B050"/>
            </a:solidFill>
            <a:prstDash val="sysDash"/>
          </a:ln>
        </p:spPr>
        <p:style>
          <a:lnRef idx="1">
            <a:schemeClr val="accent1"/>
          </a:lnRef>
          <a:fillRef idx="0">
            <a:schemeClr val="accent1"/>
          </a:fillRef>
          <a:effectRef idx="0">
            <a:schemeClr val="accent1"/>
          </a:effectRef>
          <a:fontRef idx="minor">
            <a:schemeClr val="tx1"/>
          </a:fontRef>
        </p:style>
      </p:cxnSp>
      <p:pic>
        <p:nvPicPr>
          <p:cNvPr id="93" name="Picture 92" descr="1f594d1aa41b1b50.emf"/>
          <p:cNvPicPr>
            <a:picLocks noChangeAspect="1"/>
          </p:cNvPicPr>
          <p:nvPr/>
        </p:nvPicPr>
        <p:blipFill>
          <a:blip r:embed="rId6" cstate="print"/>
          <a:stretch>
            <a:fillRect/>
          </a:stretch>
        </p:blipFill>
        <p:spPr>
          <a:xfrm>
            <a:off x="6882491" y="609389"/>
            <a:ext cx="1972026" cy="1294380"/>
          </a:xfrm>
          <a:prstGeom prst="rect">
            <a:avLst/>
          </a:prstGeom>
        </p:spPr>
      </p:pic>
      <p:cxnSp>
        <p:nvCxnSpPr>
          <p:cNvPr id="94" name="Straight Connector 93"/>
          <p:cNvCxnSpPr>
            <a:endCxn id="93" idx="1"/>
          </p:cNvCxnSpPr>
          <p:nvPr/>
        </p:nvCxnSpPr>
        <p:spPr>
          <a:xfrm flipV="1">
            <a:off x="5435600" y="1256579"/>
            <a:ext cx="1446891" cy="395665"/>
          </a:xfrm>
          <a:prstGeom prst="line">
            <a:avLst/>
          </a:prstGeom>
          <a:ln w="12700">
            <a:solidFill>
              <a:srgbClr val="00B050"/>
            </a:solidFill>
            <a:prstDash val="sysDash"/>
          </a:ln>
        </p:spPr>
        <p:style>
          <a:lnRef idx="1">
            <a:schemeClr val="accent1"/>
          </a:lnRef>
          <a:fillRef idx="0">
            <a:schemeClr val="accent1"/>
          </a:fillRef>
          <a:effectRef idx="0">
            <a:schemeClr val="accent1"/>
          </a:effectRef>
          <a:fontRef idx="minor">
            <a:schemeClr val="tx1"/>
          </a:fontRef>
        </p:style>
      </p:cxnSp>
      <p:pic>
        <p:nvPicPr>
          <p:cNvPr id="96" name="Picture 95" descr="fc8ee6d525adda19.emf"/>
          <p:cNvPicPr>
            <a:picLocks noChangeAspect="1"/>
          </p:cNvPicPr>
          <p:nvPr/>
        </p:nvPicPr>
        <p:blipFill>
          <a:blip r:embed="rId7" cstate="print"/>
          <a:stretch>
            <a:fillRect/>
          </a:stretch>
        </p:blipFill>
        <p:spPr>
          <a:xfrm>
            <a:off x="5210177" y="4948712"/>
            <a:ext cx="1844111" cy="1222301"/>
          </a:xfrm>
          <a:prstGeom prst="rect">
            <a:avLst/>
          </a:prstGeom>
        </p:spPr>
      </p:pic>
      <p:cxnSp>
        <p:nvCxnSpPr>
          <p:cNvPr id="99" name="Straight Connector 98"/>
          <p:cNvCxnSpPr>
            <a:endCxn id="96" idx="0"/>
          </p:cNvCxnSpPr>
          <p:nvPr/>
        </p:nvCxnSpPr>
        <p:spPr>
          <a:xfrm>
            <a:off x="5696388" y="4505446"/>
            <a:ext cx="435845" cy="443266"/>
          </a:xfrm>
          <a:prstGeom prst="line">
            <a:avLst/>
          </a:prstGeom>
          <a:ln w="12700">
            <a:solidFill>
              <a:srgbClr val="00B050"/>
            </a:solidFill>
            <a:prstDash val="sysDash"/>
          </a:ln>
        </p:spPr>
        <p:style>
          <a:lnRef idx="1">
            <a:schemeClr val="accent1"/>
          </a:lnRef>
          <a:fillRef idx="0">
            <a:schemeClr val="accent1"/>
          </a:fillRef>
          <a:effectRef idx="0">
            <a:schemeClr val="accent1"/>
          </a:effectRef>
          <a:fontRef idx="minor">
            <a:schemeClr val="tx1"/>
          </a:fontRef>
        </p:style>
      </p:cxnSp>
      <p:pic>
        <p:nvPicPr>
          <p:cNvPr id="92" name="Picture 91"/>
          <p:cNvPicPr>
            <a:picLocks noChangeAspect="1"/>
          </p:cNvPicPr>
          <p:nvPr/>
        </p:nvPicPr>
        <p:blipFill>
          <a:blip r:embed="rId8"/>
          <a:stretch>
            <a:fillRect/>
          </a:stretch>
        </p:blipFill>
        <p:spPr>
          <a:xfrm>
            <a:off x="6939287" y="2151454"/>
            <a:ext cx="2063212" cy="2686323"/>
          </a:xfrm>
          <a:prstGeom prst="rect">
            <a:avLst/>
          </a:prstGeom>
        </p:spPr>
      </p:pic>
      <p:sp>
        <p:nvSpPr>
          <p:cNvPr id="102" name="TextBox 101"/>
          <p:cNvSpPr txBox="1"/>
          <p:nvPr/>
        </p:nvSpPr>
        <p:spPr>
          <a:xfrm>
            <a:off x="7216217" y="1868185"/>
            <a:ext cx="2815390" cy="253916"/>
          </a:xfrm>
          <a:prstGeom prst="rect">
            <a:avLst/>
          </a:prstGeom>
          <a:noFill/>
        </p:spPr>
        <p:txBody>
          <a:bodyPr wrap="square" rtlCol="0">
            <a:spAutoFit/>
          </a:bodyPr>
          <a:lstStyle/>
          <a:p>
            <a:r>
              <a:rPr lang="en-US" sz="1050" b="1" dirty="0" smtClean="0"/>
              <a:t>Acylcarnitines (Serum)</a:t>
            </a:r>
            <a:endParaRPr lang="en-US" sz="1050" b="1" dirty="0"/>
          </a:p>
        </p:txBody>
      </p:sp>
      <p:pic>
        <p:nvPicPr>
          <p:cNvPr id="100" name="Picture 99"/>
          <p:cNvPicPr>
            <a:picLocks noChangeAspect="1"/>
          </p:cNvPicPr>
          <p:nvPr/>
        </p:nvPicPr>
        <p:blipFill>
          <a:blip r:embed="rId9"/>
          <a:stretch>
            <a:fillRect/>
          </a:stretch>
        </p:blipFill>
        <p:spPr>
          <a:xfrm>
            <a:off x="162077" y="1496530"/>
            <a:ext cx="2990372" cy="5266816"/>
          </a:xfrm>
          <a:prstGeom prst="rect">
            <a:avLst/>
          </a:prstGeom>
        </p:spPr>
      </p:pic>
    </p:spTree>
    <p:extLst>
      <p:ext uri="{BB962C8B-B14F-4D97-AF65-F5344CB8AC3E}">
        <p14:creationId xmlns:p14="http://schemas.microsoft.com/office/powerpoint/2010/main" val="12289815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latin typeface="+mn-lt"/>
              </a:rPr>
              <a:t>Dietary and Drug-Dependent Changes in Glycerophospholipid Metabolism (Serum and Liver)</a:t>
            </a:r>
            <a:endParaRPr lang="en-US" dirty="0">
              <a:solidFill>
                <a:schemeClr val="tx2"/>
              </a:solidFill>
              <a:latin typeface="+mn-lt"/>
            </a:endParaRPr>
          </a:p>
        </p:txBody>
      </p:sp>
      <p:sp>
        <p:nvSpPr>
          <p:cNvPr id="9" name="TextBox 8"/>
          <p:cNvSpPr txBox="1"/>
          <p:nvPr/>
        </p:nvSpPr>
        <p:spPr>
          <a:xfrm>
            <a:off x="148011" y="1121823"/>
            <a:ext cx="4273678" cy="307777"/>
          </a:xfrm>
          <a:prstGeom prst="rect">
            <a:avLst/>
          </a:prstGeom>
          <a:noFill/>
        </p:spPr>
        <p:txBody>
          <a:bodyPr wrap="square" rtlCol="0">
            <a:spAutoFit/>
          </a:bodyPr>
          <a:lstStyle/>
          <a:p>
            <a:r>
              <a:rPr lang="en-US" sz="1400" b="1" dirty="0" smtClean="0"/>
              <a:t> Phospholipid metabolism (Serum)</a:t>
            </a:r>
            <a:endParaRPr lang="en-US" sz="900" b="1" dirty="0"/>
          </a:p>
        </p:txBody>
      </p:sp>
      <p:pic>
        <p:nvPicPr>
          <p:cNvPr id="2" name="Picture 1"/>
          <p:cNvPicPr>
            <a:picLocks noChangeAspect="1"/>
          </p:cNvPicPr>
          <p:nvPr/>
        </p:nvPicPr>
        <p:blipFill>
          <a:blip r:embed="rId3"/>
          <a:stretch>
            <a:fillRect/>
          </a:stretch>
        </p:blipFill>
        <p:spPr>
          <a:xfrm>
            <a:off x="6282787" y="1390302"/>
            <a:ext cx="2861213" cy="4211189"/>
          </a:xfrm>
          <a:prstGeom prst="rect">
            <a:avLst/>
          </a:prstGeom>
        </p:spPr>
      </p:pic>
      <p:pic>
        <p:nvPicPr>
          <p:cNvPr id="4" name="Picture 3"/>
          <p:cNvPicPr>
            <a:picLocks noChangeAspect="1"/>
          </p:cNvPicPr>
          <p:nvPr/>
        </p:nvPicPr>
        <p:blipFill>
          <a:blip r:embed="rId4"/>
          <a:stretch>
            <a:fillRect/>
          </a:stretch>
        </p:blipFill>
        <p:spPr>
          <a:xfrm>
            <a:off x="3166192" y="1182888"/>
            <a:ext cx="2924090" cy="5636342"/>
          </a:xfrm>
          <a:prstGeom prst="rect">
            <a:avLst/>
          </a:prstGeom>
        </p:spPr>
      </p:pic>
      <p:pic>
        <p:nvPicPr>
          <p:cNvPr id="5" name="Picture 4"/>
          <p:cNvPicPr>
            <a:picLocks noChangeAspect="1"/>
          </p:cNvPicPr>
          <p:nvPr/>
        </p:nvPicPr>
        <p:blipFill>
          <a:blip r:embed="rId5"/>
          <a:stretch>
            <a:fillRect/>
          </a:stretch>
        </p:blipFill>
        <p:spPr>
          <a:xfrm>
            <a:off x="148011" y="1491155"/>
            <a:ext cx="2825676" cy="4954654"/>
          </a:xfrm>
          <a:prstGeom prst="rect">
            <a:avLst/>
          </a:prstGeom>
        </p:spPr>
      </p:pic>
      <p:sp>
        <p:nvSpPr>
          <p:cNvPr id="15" name="TextBox 14"/>
          <p:cNvSpPr txBox="1"/>
          <p:nvPr/>
        </p:nvSpPr>
        <p:spPr>
          <a:xfrm>
            <a:off x="3272211" y="902613"/>
            <a:ext cx="4273678" cy="307777"/>
          </a:xfrm>
          <a:prstGeom prst="rect">
            <a:avLst/>
          </a:prstGeom>
          <a:noFill/>
        </p:spPr>
        <p:txBody>
          <a:bodyPr wrap="square" rtlCol="0">
            <a:spAutoFit/>
          </a:bodyPr>
          <a:lstStyle/>
          <a:p>
            <a:r>
              <a:rPr lang="en-US" sz="1400" b="1" dirty="0" smtClean="0"/>
              <a:t> Phospholipid metabolism (Liver)</a:t>
            </a:r>
            <a:endParaRPr lang="en-US" sz="900" b="1" dirty="0"/>
          </a:p>
        </p:txBody>
      </p:sp>
    </p:spTree>
    <p:extLst>
      <p:ext uri="{BB962C8B-B14F-4D97-AF65-F5344CB8AC3E}">
        <p14:creationId xmlns:p14="http://schemas.microsoft.com/office/powerpoint/2010/main" val="35954123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686800" cy="487362"/>
          </a:xfrm>
        </p:spPr>
        <p:txBody>
          <a:bodyPr>
            <a:noAutofit/>
          </a:bodyPr>
          <a:lstStyle/>
          <a:p>
            <a:r>
              <a:rPr lang="en-US" dirty="0" smtClean="0">
                <a:latin typeface="+mn-lt"/>
              </a:rPr>
              <a:t>Dietary and Drug-Dependent </a:t>
            </a:r>
            <a:r>
              <a:rPr lang="en-US" dirty="0">
                <a:latin typeface="+mn-lt"/>
              </a:rPr>
              <a:t>C</a:t>
            </a:r>
            <a:r>
              <a:rPr lang="en-US" dirty="0" smtClean="0">
                <a:latin typeface="+mn-lt"/>
              </a:rPr>
              <a:t>hanges in Sphingolipid Metabolism (Serum and Liver)</a:t>
            </a:r>
            <a:endParaRPr lang="en-US" dirty="0">
              <a:solidFill>
                <a:schemeClr val="tx2"/>
              </a:solidFill>
              <a:latin typeface="+mn-lt"/>
            </a:endParaRPr>
          </a:p>
        </p:txBody>
      </p:sp>
      <p:pic>
        <p:nvPicPr>
          <p:cNvPr id="14" name="Picture 13"/>
          <p:cNvPicPr>
            <a:picLocks noChangeAspect="1"/>
          </p:cNvPicPr>
          <p:nvPr/>
        </p:nvPicPr>
        <p:blipFill>
          <a:blip r:embed="rId3"/>
          <a:stretch>
            <a:fillRect/>
          </a:stretch>
        </p:blipFill>
        <p:spPr>
          <a:xfrm>
            <a:off x="106778" y="1269835"/>
            <a:ext cx="3336929" cy="4990648"/>
          </a:xfrm>
          <a:prstGeom prst="rect">
            <a:avLst/>
          </a:prstGeom>
        </p:spPr>
      </p:pic>
      <p:pic>
        <p:nvPicPr>
          <p:cNvPr id="16" name="Picture 15"/>
          <p:cNvPicPr>
            <a:picLocks noChangeAspect="1"/>
          </p:cNvPicPr>
          <p:nvPr/>
        </p:nvPicPr>
        <p:blipFill>
          <a:blip r:embed="rId4"/>
          <a:stretch>
            <a:fillRect/>
          </a:stretch>
        </p:blipFill>
        <p:spPr>
          <a:xfrm>
            <a:off x="3736609" y="1269835"/>
            <a:ext cx="3034010" cy="3759568"/>
          </a:xfrm>
          <a:prstGeom prst="rect">
            <a:avLst/>
          </a:prstGeom>
        </p:spPr>
      </p:pic>
      <p:pic>
        <p:nvPicPr>
          <p:cNvPr id="17" name="Picture 16"/>
          <p:cNvPicPr>
            <a:picLocks noChangeAspect="1"/>
          </p:cNvPicPr>
          <p:nvPr/>
        </p:nvPicPr>
        <p:blipFill>
          <a:blip r:embed="rId5"/>
          <a:stretch>
            <a:fillRect/>
          </a:stretch>
        </p:blipFill>
        <p:spPr>
          <a:xfrm>
            <a:off x="4965422" y="4004164"/>
            <a:ext cx="4513323" cy="2338392"/>
          </a:xfrm>
          <a:prstGeom prst="rect">
            <a:avLst/>
          </a:prstGeom>
        </p:spPr>
      </p:pic>
      <p:sp>
        <p:nvSpPr>
          <p:cNvPr id="31" name="TextBox 30"/>
          <p:cNvSpPr txBox="1"/>
          <p:nvPr/>
        </p:nvSpPr>
        <p:spPr>
          <a:xfrm>
            <a:off x="1389175" y="954355"/>
            <a:ext cx="2815390" cy="369332"/>
          </a:xfrm>
          <a:prstGeom prst="rect">
            <a:avLst/>
          </a:prstGeom>
          <a:noFill/>
        </p:spPr>
        <p:txBody>
          <a:bodyPr wrap="square" rtlCol="0">
            <a:spAutoFit/>
          </a:bodyPr>
          <a:lstStyle/>
          <a:p>
            <a:r>
              <a:rPr lang="en-US" b="1" dirty="0" smtClean="0"/>
              <a:t>Serum</a:t>
            </a:r>
            <a:endParaRPr lang="en-US" sz="1050" b="1" dirty="0"/>
          </a:p>
        </p:txBody>
      </p:sp>
      <p:sp>
        <p:nvSpPr>
          <p:cNvPr id="32" name="TextBox 31"/>
          <p:cNvSpPr txBox="1"/>
          <p:nvPr/>
        </p:nvSpPr>
        <p:spPr>
          <a:xfrm>
            <a:off x="4965422" y="927429"/>
            <a:ext cx="2815390" cy="369332"/>
          </a:xfrm>
          <a:prstGeom prst="rect">
            <a:avLst/>
          </a:prstGeom>
          <a:noFill/>
        </p:spPr>
        <p:txBody>
          <a:bodyPr wrap="square" rtlCol="0">
            <a:spAutoFit/>
          </a:bodyPr>
          <a:lstStyle/>
          <a:p>
            <a:r>
              <a:rPr lang="en-US" b="1" dirty="0" smtClean="0"/>
              <a:t>Liver</a:t>
            </a:r>
            <a:endParaRPr lang="en-US" sz="1050" b="1" dirty="0"/>
          </a:p>
        </p:txBody>
      </p:sp>
    </p:spTree>
    <p:extLst>
      <p:ext uri="{BB962C8B-B14F-4D97-AF65-F5344CB8AC3E}">
        <p14:creationId xmlns:p14="http://schemas.microsoft.com/office/powerpoint/2010/main" val="6651804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7581900" cy="487362"/>
          </a:xfrm>
        </p:spPr>
        <p:txBody>
          <a:bodyPr>
            <a:noAutofit/>
          </a:bodyPr>
          <a:lstStyle/>
          <a:p>
            <a:r>
              <a:rPr lang="en-US" dirty="0" smtClean="0">
                <a:latin typeface="+mn-lt"/>
              </a:rPr>
              <a:t>Alterations in Food-Derived Metabolites in the HFD-Fed Mice (Serum)</a:t>
            </a:r>
            <a:endParaRPr lang="en-US" dirty="0">
              <a:solidFill>
                <a:schemeClr val="tx2"/>
              </a:solidFill>
              <a:latin typeface="+mn-lt"/>
            </a:endParaRPr>
          </a:p>
        </p:txBody>
      </p:sp>
      <p:pic>
        <p:nvPicPr>
          <p:cNvPr id="4" name="Picture 3"/>
          <p:cNvPicPr>
            <a:picLocks noChangeAspect="1"/>
          </p:cNvPicPr>
          <p:nvPr/>
        </p:nvPicPr>
        <p:blipFill>
          <a:blip r:embed="rId3"/>
          <a:stretch>
            <a:fillRect/>
          </a:stretch>
        </p:blipFill>
        <p:spPr>
          <a:xfrm>
            <a:off x="3549794" y="1416106"/>
            <a:ext cx="5263151" cy="1923415"/>
          </a:xfrm>
          <a:prstGeom prst="rect">
            <a:avLst/>
          </a:prstGeom>
        </p:spPr>
      </p:pic>
      <p:pic>
        <p:nvPicPr>
          <p:cNvPr id="5" name="Picture 4"/>
          <p:cNvPicPr>
            <a:picLocks noChangeAspect="1"/>
          </p:cNvPicPr>
          <p:nvPr/>
        </p:nvPicPr>
        <p:blipFill>
          <a:blip r:embed="rId4"/>
          <a:stretch>
            <a:fillRect/>
          </a:stretch>
        </p:blipFill>
        <p:spPr>
          <a:xfrm>
            <a:off x="2565324" y="3979582"/>
            <a:ext cx="3867846" cy="2802208"/>
          </a:xfrm>
          <a:prstGeom prst="rect">
            <a:avLst/>
          </a:prstGeom>
        </p:spPr>
      </p:pic>
      <p:cxnSp>
        <p:nvCxnSpPr>
          <p:cNvPr id="101" name="Straight Connector 100"/>
          <p:cNvCxnSpPr/>
          <p:nvPr/>
        </p:nvCxnSpPr>
        <p:spPr>
          <a:xfrm flipV="1">
            <a:off x="4021811" y="2517777"/>
            <a:ext cx="1617794" cy="588172"/>
          </a:xfrm>
          <a:prstGeom prst="line">
            <a:avLst/>
          </a:prstGeom>
          <a:ln w="12700">
            <a:solidFill>
              <a:srgbClr val="00B050"/>
            </a:solidFill>
            <a:prstDash val="sysDash"/>
          </a:ln>
        </p:spPr>
        <p:style>
          <a:lnRef idx="1">
            <a:schemeClr val="accent1"/>
          </a:lnRef>
          <a:fillRef idx="0">
            <a:schemeClr val="accent1"/>
          </a:fillRef>
          <a:effectRef idx="0">
            <a:schemeClr val="accent1"/>
          </a:effectRef>
          <a:fontRef idx="minor">
            <a:schemeClr val="tx1"/>
          </a:fontRef>
        </p:style>
      </p:cxnSp>
      <p:pic>
        <p:nvPicPr>
          <p:cNvPr id="106" name="Picture 105"/>
          <p:cNvPicPr>
            <a:picLocks noChangeAspect="1"/>
          </p:cNvPicPr>
          <p:nvPr/>
        </p:nvPicPr>
        <p:blipFill>
          <a:blip r:embed="rId5"/>
          <a:stretch>
            <a:fillRect/>
          </a:stretch>
        </p:blipFill>
        <p:spPr>
          <a:xfrm>
            <a:off x="6725006" y="3921424"/>
            <a:ext cx="1830867" cy="1292937"/>
          </a:xfrm>
          <a:prstGeom prst="rect">
            <a:avLst/>
          </a:prstGeom>
        </p:spPr>
      </p:pic>
      <p:cxnSp>
        <p:nvCxnSpPr>
          <p:cNvPr id="108" name="Straight Connector 107"/>
          <p:cNvCxnSpPr/>
          <p:nvPr/>
        </p:nvCxnSpPr>
        <p:spPr>
          <a:xfrm flipV="1">
            <a:off x="5879225" y="4348860"/>
            <a:ext cx="845781" cy="438066"/>
          </a:xfrm>
          <a:prstGeom prst="line">
            <a:avLst/>
          </a:prstGeom>
          <a:ln w="127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endCxn id="4" idx="1"/>
          </p:cNvCxnSpPr>
          <p:nvPr/>
        </p:nvCxnSpPr>
        <p:spPr>
          <a:xfrm flipV="1">
            <a:off x="2068355" y="2377814"/>
            <a:ext cx="1481439" cy="2640"/>
          </a:xfrm>
          <a:prstGeom prst="line">
            <a:avLst/>
          </a:prstGeom>
          <a:ln w="12700">
            <a:solidFill>
              <a:srgbClr val="00B050"/>
            </a:solidFill>
            <a:prstDash val="sysDash"/>
          </a:ln>
        </p:spPr>
        <p:style>
          <a:lnRef idx="1">
            <a:schemeClr val="accent1"/>
          </a:lnRef>
          <a:fillRef idx="0">
            <a:schemeClr val="accent1"/>
          </a:fillRef>
          <a:effectRef idx="0">
            <a:schemeClr val="accent1"/>
          </a:effectRef>
          <a:fontRef idx="minor">
            <a:schemeClr val="tx1"/>
          </a:fontRef>
        </p:style>
      </p:cxnSp>
      <p:pic>
        <p:nvPicPr>
          <p:cNvPr id="117" name="Picture 116" descr="b031a5aa3c407c20.emf"/>
          <p:cNvPicPr>
            <a:picLocks noChangeAspect="1"/>
          </p:cNvPicPr>
          <p:nvPr/>
        </p:nvPicPr>
        <p:blipFill>
          <a:blip r:embed="rId6" cstate="print"/>
          <a:stretch>
            <a:fillRect/>
          </a:stretch>
        </p:blipFill>
        <p:spPr>
          <a:xfrm>
            <a:off x="96329" y="1656748"/>
            <a:ext cx="1972026" cy="1294380"/>
          </a:xfrm>
          <a:prstGeom prst="rect">
            <a:avLst/>
          </a:prstGeom>
        </p:spPr>
      </p:pic>
      <p:pic>
        <p:nvPicPr>
          <p:cNvPr id="118" name="Picture 117" descr="83b06ce6e3917c20.emf"/>
          <p:cNvPicPr>
            <a:picLocks noChangeAspect="1"/>
          </p:cNvPicPr>
          <p:nvPr/>
        </p:nvPicPr>
        <p:blipFill>
          <a:blip r:embed="rId7" cstate="print"/>
          <a:stretch>
            <a:fillRect/>
          </a:stretch>
        </p:blipFill>
        <p:spPr>
          <a:xfrm>
            <a:off x="2084075" y="2564175"/>
            <a:ext cx="1972026" cy="1294380"/>
          </a:xfrm>
          <a:prstGeom prst="rect">
            <a:avLst/>
          </a:prstGeom>
        </p:spPr>
      </p:pic>
      <p:pic>
        <p:nvPicPr>
          <p:cNvPr id="121" name="Picture 120" descr="e772f526901b8bdb.emf"/>
          <p:cNvPicPr>
            <a:picLocks noChangeAspect="1"/>
          </p:cNvPicPr>
          <p:nvPr/>
        </p:nvPicPr>
        <p:blipFill>
          <a:blip r:embed="rId8" cstate="print"/>
          <a:stretch>
            <a:fillRect/>
          </a:stretch>
        </p:blipFill>
        <p:spPr>
          <a:xfrm>
            <a:off x="137160" y="5590549"/>
            <a:ext cx="1972026" cy="1294380"/>
          </a:xfrm>
          <a:prstGeom prst="rect">
            <a:avLst/>
          </a:prstGeom>
        </p:spPr>
      </p:pic>
      <p:pic>
        <p:nvPicPr>
          <p:cNvPr id="122" name="Picture 121" descr="4d83481135fc5dcb.emf"/>
          <p:cNvPicPr>
            <a:picLocks noChangeAspect="1"/>
          </p:cNvPicPr>
          <p:nvPr/>
        </p:nvPicPr>
        <p:blipFill>
          <a:blip r:embed="rId9" cstate="print"/>
          <a:stretch>
            <a:fillRect/>
          </a:stretch>
        </p:blipFill>
        <p:spPr>
          <a:xfrm>
            <a:off x="137160" y="3982706"/>
            <a:ext cx="1972026" cy="1294380"/>
          </a:xfrm>
          <a:prstGeom prst="rect">
            <a:avLst/>
          </a:prstGeom>
        </p:spPr>
      </p:pic>
      <p:cxnSp>
        <p:nvCxnSpPr>
          <p:cNvPr id="124" name="Straight Connector 123"/>
          <p:cNvCxnSpPr/>
          <p:nvPr/>
        </p:nvCxnSpPr>
        <p:spPr>
          <a:xfrm flipH="1">
            <a:off x="2185386" y="6147180"/>
            <a:ext cx="462569" cy="180558"/>
          </a:xfrm>
          <a:prstGeom prst="line">
            <a:avLst/>
          </a:prstGeom>
          <a:ln w="127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2109186" y="4765982"/>
            <a:ext cx="656874" cy="824567"/>
          </a:xfrm>
          <a:prstGeom prst="line">
            <a:avLst/>
          </a:prstGeom>
          <a:ln w="12700">
            <a:solidFill>
              <a:srgbClr val="00B050"/>
            </a:solidFill>
            <a:prstDash val="sysDash"/>
          </a:ln>
        </p:spPr>
        <p:style>
          <a:lnRef idx="1">
            <a:schemeClr val="accent1"/>
          </a:lnRef>
          <a:fillRef idx="0">
            <a:schemeClr val="accent1"/>
          </a:fillRef>
          <a:effectRef idx="0">
            <a:schemeClr val="accent1"/>
          </a:effectRef>
          <a:fontRef idx="minor">
            <a:schemeClr val="tx1"/>
          </a:fontRef>
        </p:style>
      </p:cxnSp>
      <p:pic>
        <p:nvPicPr>
          <p:cNvPr id="130" name="Picture 129" descr="661175806833874d.emf"/>
          <p:cNvPicPr>
            <a:picLocks noChangeAspect="1"/>
          </p:cNvPicPr>
          <p:nvPr/>
        </p:nvPicPr>
        <p:blipFill>
          <a:blip r:embed="rId10" cstate="print"/>
          <a:stretch>
            <a:fillRect/>
          </a:stretch>
        </p:blipFill>
        <p:spPr>
          <a:xfrm>
            <a:off x="2416670" y="1005754"/>
            <a:ext cx="1972026" cy="1294380"/>
          </a:xfrm>
          <a:prstGeom prst="rect">
            <a:avLst/>
          </a:prstGeom>
        </p:spPr>
      </p:pic>
      <p:cxnSp>
        <p:nvCxnSpPr>
          <p:cNvPr id="133" name="Straight Connector 132"/>
          <p:cNvCxnSpPr/>
          <p:nvPr/>
        </p:nvCxnSpPr>
        <p:spPr>
          <a:xfrm>
            <a:off x="4293749" y="1492549"/>
            <a:ext cx="536959" cy="443325"/>
          </a:xfrm>
          <a:prstGeom prst="line">
            <a:avLst/>
          </a:prstGeom>
          <a:ln w="12700">
            <a:solidFill>
              <a:srgbClr val="00B05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2067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7"/>
          <p:cNvSpPr txBox="1">
            <a:spLocks noGrp="1"/>
          </p:cNvSpPr>
          <p:nvPr>
            <p:ph type="title"/>
          </p:nvPr>
        </p:nvSpPr>
        <p:spPr>
          <a:prstGeom prst="rect">
            <a:avLst/>
          </a:prstGeom>
        </p:spPr>
        <p:txBody>
          <a:bodyPr vert="horz" lIns="91440" tIns="45720" rIns="91440" bIns="45720" rtlCol="0" anchor="ctr">
            <a:noAutofit/>
          </a:bodyPr>
          <a:lstStyle/>
          <a:p>
            <a:pPr marR="0" lvl="0" algn="l" defTabSz="457200" rtl="0" eaLnBrk="1" fontAlgn="auto" latinLnBrk="0" hangingPunct="1">
              <a:lnSpc>
                <a:spcPct val="100000"/>
              </a:lnSpc>
              <a:spcBef>
                <a:spcPct val="0"/>
              </a:spcBef>
              <a:spcAft>
                <a:spcPts val="0"/>
              </a:spcAft>
              <a:buClrTx/>
              <a:buSzTx/>
              <a:buFontTx/>
              <a:buNone/>
              <a:tabLst/>
              <a:defRPr/>
            </a:pPr>
            <a:r>
              <a:rPr lang="en-US" sz="3000" noProof="0" dirty="0" smtClean="0">
                <a:solidFill>
                  <a:schemeClr val="tx2"/>
                </a:solidFill>
                <a:latin typeface="Calibri" pitchFamily="34" charset="0"/>
              </a:rPr>
              <a:t>Study Overview</a:t>
            </a:r>
            <a:endParaRPr kumimoji="0" lang="en-US" sz="3000" i="0" u="none" strike="noStrike" kern="1200" cap="none" spc="0" normalizeH="0" baseline="0" noProof="0" dirty="0">
              <a:ln>
                <a:noFill/>
              </a:ln>
              <a:solidFill>
                <a:schemeClr val="tx2"/>
              </a:solidFill>
              <a:effectLst/>
              <a:uLnTx/>
              <a:uFillTx/>
              <a:latin typeface="Calibri" pitchFamily="34" charset="0"/>
              <a:cs typeface="Arial" pitchFamily="34" charset="0"/>
            </a:endParaRPr>
          </a:p>
        </p:txBody>
      </p:sp>
      <p:sp>
        <p:nvSpPr>
          <p:cNvPr id="17" name="Rectangle 3"/>
          <p:cNvSpPr txBox="1">
            <a:spLocks noChangeArrowheads="1"/>
          </p:cNvSpPr>
          <p:nvPr/>
        </p:nvSpPr>
        <p:spPr>
          <a:xfrm>
            <a:off x="-214346" y="857232"/>
            <a:ext cx="7868603" cy="4297680"/>
          </a:xfrm>
          <a:prstGeom prst="rect">
            <a:avLst/>
          </a:prstGeom>
        </p:spPr>
        <p:txBody>
          <a:bodyPr/>
          <a:lstStyle/>
          <a:p>
            <a:pPr marL="231775" marR="0" lvl="0" indent="-231775" algn="l" defTabSz="914400" rtl="0" eaLnBrk="1" fontAlgn="base" latinLnBrk="0" hangingPunct="1">
              <a:lnSpc>
                <a:spcPct val="100000"/>
              </a:lnSpc>
              <a:spcBef>
                <a:spcPct val="30000"/>
              </a:spcBef>
              <a:spcAft>
                <a:spcPct val="0"/>
              </a:spcAft>
              <a:buClr>
                <a:schemeClr val="accent6"/>
              </a:buClr>
              <a:buSzTx/>
              <a:buFont typeface="Wingdings" pitchFamily="2" charset="2"/>
              <a:buChar char="§"/>
              <a:tabLst/>
              <a:defRPr/>
            </a:pPr>
            <a:endParaRPr kumimoji="0" lang="en-US" sz="2400" i="0" u="none" strike="noStrike" kern="0" cap="none" spc="0" normalizeH="0" baseline="0" noProof="0" dirty="0" smtClean="0">
              <a:ln>
                <a:noFill/>
              </a:ln>
              <a:solidFill>
                <a:srgbClr val="3C4096"/>
              </a:solidFill>
              <a:effectLst/>
              <a:uLnTx/>
              <a:uFillTx/>
              <a:latin typeface="Corbel" pitchFamily="34" charset="0"/>
            </a:endParaRPr>
          </a:p>
        </p:txBody>
      </p:sp>
      <p:sp>
        <p:nvSpPr>
          <p:cNvPr id="13" name="TextBox 12"/>
          <p:cNvSpPr txBox="1"/>
          <p:nvPr/>
        </p:nvSpPr>
        <p:spPr>
          <a:xfrm>
            <a:off x="481530" y="2120721"/>
            <a:ext cx="1713931" cy="369332"/>
          </a:xfrm>
          <a:prstGeom prst="rect">
            <a:avLst/>
          </a:prstGeom>
          <a:noFill/>
        </p:spPr>
        <p:txBody>
          <a:bodyPr wrap="none" rtlCol="0">
            <a:spAutoFit/>
          </a:bodyPr>
          <a:lstStyle/>
          <a:p>
            <a:r>
              <a:rPr lang="en-US" sz="1800" b="1" dirty="0" smtClean="0">
                <a:solidFill>
                  <a:schemeClr val="tx2"/>
                </a:solidFill>
                <a:latin typeface="+mn-lt"/>
              </a:rPr>
              <a:t>Study Design</a:t>
            </a:r>
            <a:endParaRPr lang="en-US" sz="1800" b="1" dirty="0">
              <a:solidFill>
                <a:schemeClr val="tx2"/>
              </a:solidFill>
              <a:latin typeface="+mn-lt"/>
            </a:endParaRPr>
          </a:p>
        </p:txBody>
      </p:sp>
      <p:sp>
        <p:nvSpPr>
          <p:cNvPr id="20" name="TextBox 19"/>
          <p:cNvSpPr txBox="1"/>
          <p:nvPr/>
        </p:nvSpPr>
        <p:spPr>
          <a:xfrm>
            <a:off x="482803" y="781872"/>
            <a:ext cx="2023311" cy="369332"/>
          </a:xfrm>
          <a:prstGeom prst="rect">
            <a:avLst/>
          </a:prstGeom>
          <a:noFill/>
        </p:spPr>
        <p:txBody>
          <a:bodyPr wrap="none" rtlCol="0">
            <a:spAutoFit/>
          </a:bodyPr>
          <a:lstStyle/>
          <a:p>
            <a:r>
              <a:rPr lang="en-US" sz="1800" b="1" dirty="0" smtClean="0">
                <a:solidFill>
                  <a:schemeClr val="tx2"/>
                </a:solidFill>
                <a:latin typeface="+mj-lt"/>
              </a:rPr>
              <a:t>Study Objective</a:t>
            </a:r>
            <a:endParaRPr lang="en-US" sz="1800" b="1" dirty="0">
              <a:solidFill>
                <a:schemeClr val="tx2"/>
              </a:solidFill>
              <a:latin typeface="+mj-lt"/>
            </a:endParaRPr>
          </a:p>
        </p:txBody>
      </p:sp>
      <p:sp>
        <p:nvSpPr>
          <p:cNvPr id="21" name="TextBox 20"/>
          <p:cNvSpPr txBox="1"/>
          <p:nvPr/>
        </p:nvSpPr>
        <p:spPr>
          <a:xfrm>
            <a:off x="821262" y="1066800"/>
            <a:ext cx="7611537" cy="830997"/>
          </a:xfrm>
          <a:prstGeom prst="rect">
            <a:avLst/>
          </a:prstGeom>
          <a:noFill/>
        </p:spPr>
        <p:txBody>
          <a:bodyPr wrap="square" rtlCol="0">
            <a:spAutoFit/>
          </a:bodyPr>
          <a:lstStyle/>
          <a:p>
            <a:pPr algn="just"/>
            <a:r>
              <a:rPr lang="en-US" sz="1600" dirty="0" smtClean="0">
                <a:solidFill>
                  <a:schemeClr val="tx2"/>
                </a:solidFill>
              </a:rPr>
              <a:t>The goal of this study was to interrogate biochemical profiles manifested in mouse serum, liver tissue and white adipose tissue with the aim of characterizing metabolic migration associated with diet and an undefined drug treatment.</a:t>
            </a:r>
            <a:endParaRPr lang="en-US" sz="1600" dirty="0">
              <a:solidFill>
                <a:schemeClr val="tx2"/>
              </a:solidFill>
              <a:latin typeface="+mn-lt"/>
            </a:endParaRPr>
          </a:p>
        </p:txBody>
      </p:sp>
      <p:sp>
        <p:nvSpPr>
          <p:cNvPr id="22" name="TextBox 21"/>
          <p:cNvSpPr txBox="1"/>
          <p:nvPr/>
        </p:nvSpPr>
        <p:spPr>
          <a:xfrm>
            <a:off x="825583" y="2442771"/>
            <a:ext cx="7768084" cy="1077218"/>
          </a:xfrm>
          <a:prstGeom prst="rect">
            <a:avLst/>
          </a:prstGeom>
          <a:noFill/>
        </p:spPr>
        <p:txBody>
          <a:bodyPr wrap="square" rtlCol="0">
            <a:spAutoFit/>
          </a:bodyPr>
          <a:lstStyle/>
          <a:p>
            <a:pPr algn="just"/>
            <a:r>
              <a:rPr lang="en-US" sz="1600" dirty="0" smtClean="0">
                <a:solidFill>
                  <a:schemeClr val="tx2"/>
                </a:solidFill>
              </a:rPr>
              <a:t>Global biochemical profiles were determined in mouse serum, liver tissue and white adipose tissue collected from the treatment groups shown below.  Treatment duration was nine weeks; animal age was not provided and treatment compound identity was not disclosed. </a:t>
            </a:r>
            <a:endParaRPr lang="en-US" sz="1600" dirty="0">
              <a:solidFill>
                <a:schemeClr val="tx2"/>
              </a:solidFill>
              <a:latin typeface="+mn-lt"/>
            </a:endParaRPr>
          </a:p>
        </p:txBody>
      </p:sp>
      <p:graphicFrame>
        <p:nvGraphicFramePr>
          <p:cNvPr id="11" name="Table 10"/>
          <p:cNvGraphicFramePr>
            <a:graphicFrameLocks noGrp="1"/>
          </p:cNvGraphicFramePr>
          <p:nvPr/>
        </p:nvGraphicFramePr>
        <p:xfrm>
          <a:off x="1820173" y="3578684"/>
          <a:ext cx="5434643" cy="2011680"/>
        </p:xfrm>
        <a:graphic>
          <a:graphicData uri="http://schemas.openxmlformats.org/drawingml/2006/table">
            <a:tbl>
              <a:tblPr>
                <a:effectLst>
                  <a:innerShdw blurRad="114300">
                    <a:prstClr val="black"/>
                  </a:innerShdw>
                </a:effectLst>
              </a:tblPr>
              <a:tblGrid>
                <a:gridCol w="915048"/>
                <a:gridCol w="629513"/>
                <a:gridCol w="629513"/>
                <a:gridCol w="629513"/>
                <a:gridCol w="2631056"/>
              </a:tblGrid>
              <a:tr h="274320">
                <a:tc rowSpan="2">
                  <a:txBody>
                    <a:bodyPr/>
                    <a:lstStyle/>
                    <a:p>
                      <a:pPr marL="0" marR="0" algn="ctr">
                        <a:spcBef>
                          <a:spcPts val="0"/>
                        </a:spcBef>
                        <a:spcAft>
                          <a:spcPts val="0"/>
                        </a:spcAft>
                      </a:pPr>
                      <a:r>
                        <a:rPr lang="en-US" sz="1600" b="1" dirty="0">
                          <a:solidFill>
                            <a:srgbClr val="FFDA65"/>
                          </a:solidFill>
                          <a:latin typeface="Calibri"/>
                          <a:ea typeface="Times New Roman"/>
                          <a:cs typeface="Arial"/>
                        </a:rPr>
                        <a:t>Group</a:t>
                      </a:r>
                      <a:endParaRPr lang="en-US" sz="1600" dirty="0">
                        <a:solidFill>
                          <a:srgbClr val="FFDA65"/>
                        </a:solidFill>
                        <a:latin typeface="Times New Roman"/>
                        <a:ea typeface="Times New Roman"/>
                        <a:cs typeface="Times New Roman"/>
                      </a:endParaRPr>
                    </a:p>
                  </a:txBody>
                  <a:tcPr marL="68580" marR="68580" marT="0" marB="0" anchor="ctr">
                    <a:lnL>
                      <a:noFill/>
                    </a:lnL>
                    <a:lnR w="63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accent1"/>
                    </a:solidFill>
                  </a:tcPr>
                </a:tc>
                <a:tc gridSpan="3">
                  <a:txBody>
                    <a:bodyPr/>
                    <a:lstStyle/>
                    <a:p>
                      <a:pPr marL="0" marR="0" algn="ctr">
                        <a:spcBef>
                          <a:spcPts val="0"/>
                        </a:spcBef>
                        <a:spcAft>
                          <a:spcPts val="0"/>
                        </a:spcAft>
                      </a:pPr>
                      <a:r>
                        <a:rPr lang="en-US" sz="1600" b="1" dirty="0" smtClean="0">
                          <a:solidFill>
                            <a:srgbClr val="FFDA65"/>
                          </a:solidFill>
                          <a:latin typeface="Calibri"/>
                          <a:ea typeface="Times New Roman"/>
                          <a:cs typeface="Arial"/>
                        </a:rPr>
                        <a:t>n</a:t>
                      </a:r>
                      <a:endParaRPr lang="en-US" sz="1600" dirty="0">
                        <a:solidFill>
                          <a:srgbClr val="FFDA65"/>
                        </a:solidFill>
                        <a:latin typeface="Times New Roman"/>
                        <a:ea typeface="Times New Roman"/>
                        <a:cs typeface="Times New Roman"/>
                      </a:endParaRPr>
                    </a:p>
                  </a:txBody>
                  <a:tcPr marL="68580" marR="6858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600" b="1" dirty="0">
                          <a:solidFill>
                            <a:srgbClr val="FFDA65"/>
                          </a:solidFill>
                          <a:latin typeface="Calibri"/>
                          <a:ea typeface="Times New Roman"/>
                          <a:cs typeface="Arial"/>
                        </a:rPr>
                        <a:t>Description</a:t>
                      </a:r>
                      <a:endParaRPr lang="en-US" sz="1600" dirty="0">
                        <a:solidFill>
                          <a:srgbClr val="FFDA65"/>
                        </a:solidFill>
                        <a:latin typeface="Times New Roman"/>
                        <a:ea typeface="Times New Roman"/>
                        <a:cs typeface="Times New Roman"/>
                      </a:endParaRPr>
                    </a:p>
                  </a:txBody>
                  <a:tcPr marL="68580" marR="68580" marT="0" marB="0" anchor="ctr">
                    <a:lnL w="6350" cap="flat" cmpd="sng" algn="ctr">
                      <a:solidFill>
                        <a:schemeClr val="tx2"/>
                      </a:solidFill>
                      <a:prstDash val="solid"/>
                      <a:round/>
                      <a:headEnd type="none" w="med" len="med"/>
                      <a:tailEnd type="none" w="med" len="med"/>
                    </a:lnL>
                    <a:lnR>
                      <a:noFill/>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accent1"/>
                    </a:solidFill>
                  </a:tcPr>
                </a:tc>
              </a:tr>
              <a:tr h="274320">
                <a:tc vMerge="1">
                  <a:txBody>
                    <a:bodyPr/>
                    <a:lstStyle/>
                    <a:p>
                      <a:endParaRPr lang="en-US"/>
                    </a:p>
                  </a:txBody>
                  <a:tcPr/>
                </a:tc>
                <a:tc>
                  <a:txBody>
                    <a:bodyPr/>
                    <a:lstStyle/>
                    <a:p>
                      <a:pPr marL="0" marR="0" algn="ctr">
                        <a:spcBef>
                          <a:spcPts val="0"/>
                        </a:spcBef>
                        <a:spcAft>
                          <a:spcPts val="0"/>
                        </a:spcAft>
                      </a:pPr>
                      <a:r>
                        <a:rPr lang="en-US" sz="1400" b="1" dirty="0">
                          <a:solidFill>
                            <a:srgbClr val="FFDA65"/>
                          </a:solidFill>
                          <a:latin typeface="Calibri"/>
                          <a:ea typeface="Times New Roman"/>
                          <a:cs typeface="Arial"/>
                        </a:rPr>
                        <a:t>Serum</a:t>
                      </a:r>
                      <a:endParaRPr lang="en-US" sz="1400" dirty="0">
                        <a:solidFill>
                          <a:srgbClr val="FFDA65"/>
                        </a:solidFill>
                        <a:latin typeface="Times New Roman"/>
                        <a:ea typeface="Times New Roman"/>
                        <a:cs typeface="Times New Roman"/>
                      </a:endParaRPr>
                    </a:p>
                  </a:txBody>
                  <a:tcPr marL="68580" marR="6858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400" b="1" dirty="0">
                          <a:solidFill>
                            <a:srgbClr val="FFDA65"/>
                          </a:solidFill>
                          <a:latin typeface="Calibri"/>
                          <a:ea typeface="Times New Roman"/>
                          <a:cs typeface="Arial"/>
                        </a:rPr>
                        <a:t>Liver</a:t>
                      </a:r>
                      <a:endParaRPr lang="en-US" sz="1400" dirty="0">
                        <a:solidFill>
                          <a:srgbClr val="FFDA65"/>
                        </a:solidFill>
                        <a:latin typeface="Times New Roman"/>
                        <a:ea typeface="Times New Roman"/>
                        <a:cs typeface="Times New Roman"/>
                      </a:endParaRPr>
                    </a:p>
                  </a:txBody>
                  <a:tcPr marL="68580" marR="6858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accent1"/>
                    </a:solidFill>
                  </a:tcPr>
                </a:tc>
                <a:tc>
                  <a:txBody>
                    <a:bodyPr/>
                    <a:lstStyle/>
                    <a:p>
                      <a:pPr marL="0" marR="0" algn="ctr">
                        <a:spcBef>
                          <a:spcPts val="0"/>
                        </a:spcBef>
                        <a:spcAft>
                          <a:spcPts val="0"/>
                        </a:spcAft>
                      </a:pPr>
                      <a:r>
                        <a:rPr lang="en-US" sz="1400" b="1" dirty="0">
                          <a:solidFill>
                            <a:srgbClr val="FFDA65"/>
                          </a:solidFill>
                          <a:latin typeface="Calibri"/>
                          <a:ea typeface="Times New Roman"/>
                          <a:cs typeface="Arial"/>
                        </a:rPr>
                        <a:t>WAT</a:t>
                      </a:r>
                      <a:endParaRPr lang="en-US" sz="1400" dirty="0">
                        <a:solidFill>
                          <a:srgbClr val="FFDA65"/>
                        </a:solidFill>
                        <a:latin typeface="Times New Roman"/>
                        <a:ea typeface="Times New Roman"/>
                        <a:cs typeface="Times New Roman"/>
                      </a:endParaRPr>
                    </a:p>
                  </a:txBody>
                  <a:tcPr marL="68580" marR="6858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accent1"/>
                    </a:solidFill>
                  </a:tcPr>
                </a:tc>
                <a:tc vMerge="1">
                  <a:txBody>
                    <a:bodyPr/>
                    <a:lstStyle/>
                    <a:p>
                      <a:endParaRPr lang="en-US"/>
                    </a:p>
                  </a:txBody>
                  <a:tcPr/>
                </a:tc>
              </a:tr>
              <a:tr h="365760">
                <a:tc>
                  <a:txBody>
                    <a:bodyPr/>
                    <a:lstStyle/>
                    <a:p>
                      <a:pPr marL="0" marR="0" algn="ctr">
                        <a:spcBef>
                          <a:spcPts val="0"/>
                        </a:spcBef>
                        <a:spcAft>
                          <a:spcPts val="0"/>
                        </a:spcAft>
                      </a:pPr>
                      <a:r>
                        <a:rPr lang="en-US" sz="1400" dirty="0">
                          <a:solidFill>
                            <a:schemeClr val="tx2"/>
                          </a:solidFill>
                          <a:latin typeface="Calibri"/>
                          <a:ea typeface="Times New Roman"/>
                          <a:cs typeface="Arial"/>
                        </a:rPr>
                        <a:t>Bsl</a:t>
                      </a:r>
                      <a:endParaRPr lang="en-US" sz="1400" dirty="0">
                        <a:solidFill>
                          <a:schemeClr val="tx2"/>
                        </a:solidFill>
                        <a:latin typeface="Times New Roman"/>
                        <a:ea typeface="Times New Roman"/>
                        <a:cs typeface="Times New Roman"/>
                      </a:endParaRPr>
                    </a:p>
                  </a:txBody>
                  <a:tcPr marL="68580" marR="68580" marT="0" marB="0" anchor="ctr">
                    <a:lnL>
                      <a:noFill/>
                    </a:lnL>
                    <a:lnR w="63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400" dirty="0">
                          <a:solidFill>
                            <a:schemeClr val="tx2"/>
                          </a:solidFill>
                          <a:latin typeface="Calibri"/>
                          <a:ea typeface="Times New Roman"/>
                          <a:cs typeface="Arial"/>
                        </a:rPr>
                        <a:t>4</a:t>
                      </a:r>
                      <a:endParaRPr lang="en-US" sz="1400" dirty="0">
                        <a:solidFill>
                          <a:schemeClr val="tx2"/>
                        </a:solidFill>
                        <a:latin typeface="Times New Roman"/>
                        <a:ea typeface="Times New Roman"/>
                        <a:cs typeface="Times New Roman"/>
                      </a:endParaRPr>
                    </a:p>
                  </a:txBody>
                  <a:tcPr marL="68580" marR="6858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400" dirty="0">
                          <a:solidFill>
                            <a:schemeClr val="tx2"/>
                          </a:solidFill>
                          <a:latin typeface="Calibri"/>
                          <a:ea typeface="Times New Roman"/>
                          <a:cs typeface="Arial"/>
                        </a:rPr>
                        <a:t>---</a:t>
                      </a:r>
                      <a:endParaRPr lang="en-US" sz="1400" dirty="0">
                        <a:solidFill>
                          <a:schemeClr val="tx2"/>
                        </a:solidFill>
                        <a:latin typeface="Times New Roman"/>
                        <a:ea typeface="Times New Roman"/>
                        <a:cs typeface="Times New Roman"/>
                      </a:endParaRPr>
                    </a:p>
                  </a:txBody>
                  <a:tcPr marL="68580" marR="6858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400" dirty="0">
                          <a:solidFill>
                            <a:schemeClr val="tx2"/>
                          </a:solidFill>
                          <a:latin typeface="Calibri"/>
                          <a:ea typeface="Times New Roman"/>
                          <a:cs typeface="Arial"/>
                        </a:rPr>
                        <a:t>---</a:t>
                      </a:r>
                      <a:endParaRPr lang="en-US" sz="1400" dirty="0">
                        <a:solidFill>
                          <a:schemeClr val="tx2"/>
                        </a:solidFill>
                        <a:latin typeface="Times New Roman"/>
                        <a:ea typeface="Times New Roman"/>
                        <a:cs typeface="Times New Roman"/>
                      </a:endParaRPr>
                    </a:p>
                  </a:txBody>
                  <a:tcPr marL="68580" marR="6858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400" dirty="0">
                          <a:solidFill>
                            <a:schemeClr val="tx2"/>
                          </a:solidFill>
                          <a:latin typeface="Calibri"/>
                          <a:ea typeface="Times New Roman"/>
                          <a:cs typeface="Arial"/>
                        </a:rPr>
                        <a:t>Baseline sample</a:t>
                      </a:r>
                      <a:endParaRPr lang="en-US" sz="1400" dirty="0">
                        <a:solidFill>
                          <a:schemeClr val="tx2"/>
                        </a:solidFill>
                        <a:latin typeface="Times New Roman"/>
                        <a:ea typeface="Times New Roman"/>
                        <a:cs typeface="Times New Roman"/>
                      </a:endParaRPr>
                    </a:p>
                  </a:txBody>
                  <a:tcPr marL="68580" marR="68580" marT="0" marB="0" anchor="ctr">
                    <a:lnL w="6350" cap="flat" cmpd="sng" algn="ctr">
                      <a:solidFill>
                        <a:schemeClr val="tx2"/>
                      </a:solidFill>
                      <a:prstDash val="solid"/>
                      <a:round/>
                      <a:headEnd type="none" w="med" len="med"/>
                      <a:tailEnd type="none" w="med" len="med"/>
                    </a:lnL>
                    <a:lnR>
                      <a:noFill/>
                    </a:lnR>
                    <a:lnT w="190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r>
              <a:tr h="365760">
                <a:tc>
                  <a:txBody>
                    <a:bodyPr/>
                    <a:lstStyle/>
                    <a:p>
                      <a:pPr marL="0" marR="0" algn="ctr">
                        <a:spcBef>
                          <a:spcPts val="0"/>
                        </a:spcBef>
                        <a:spcAft>
                          <a:spcPts val="0"/>
                        </a:spcAft>
                      </a:pPr>
                      <a:r>
                        <a:rPr lang="en-US" sz="1400" dirty="0">
                          <a:solidFill>
                            <a:schemeClr val="tx2"/>
                          </a:solidFill>
                          <a:latin typeface="Calibri"/>
                          <a:ea typeface="Times New Roman"/>
                          <a:cs typeface="Arial"/>
                        </a:rPr>
                        <a:t>ND Veh</a:t>
                      </a:r>
                      <a:endParaRPr lang="en-US" sz="1400" dirty="0">
                        <a:solidFill>
                          <a:schemeClr val="tx2"/>
                        </a:solidFill>
                        <a:latin typeface="Times New Roman"/>
                        <a:ea typeface="Times New Roman"/>
                        <a:cs typeface="Times New Roman"/>
                      </a:endParaRPr>
                    </a:p>
                  </a:txBody>
                  <a:tcPr marL="68580" marR="68580" marT="0" marB="0" anchor="ctr">
                    <a:lnL>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400" dirty="0">
                          <a:solidFill>
                            <a:schemeClr val="tx2"/>
                          </a:solidFill>
                          <a:latin typeface="Calibri"/>
                          <a:ea typeface="Times New Roman"/>
                          <a:cs typeface="Arial"/>
                        </a:rPr>
                        <a:t>4</a:t>
                      </a:r>
                      <a:endParaRPr lang="en-US" sz="1400" dirty="0">
                        <a:solidFill>
                          <a:schemeClr val="tx2"/>
                        </a:solidFill>
                        <a:latin typeface="Times New Roman"/>
                        <a:ea typeface="Times New Roman"/>
                        <a:cs typeface="Times New Roman"/>
                      </a:endParaRPr>
                    </a:p>
                  </a:txBody>
                  <a:tcPr marL="68580" marR="6858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400" dirty="0">
                          <a:solidFill>
                            <a:schemeClr val="tx2"/>
                          </a:solidFill>
                          <a:latin typeface="Calibri"/>
                          <a:ea typeface="Times New Roman"/>
                          <a:cs typeface="Arial"/>
                        </a:rPr>
                        <a:t>4</a:t>
                      </a:r>
                      <a:endParaRPr lang="en-US" sz="1400" dirty="0">
                        <a:solidFill>
                          <a:schemeClr val="tx2"/>
                        </a:solidFill>
                        <a:latin typeface="Times New Roman"/>
                        <a:ea typeface="Times New Roman"/>
                        <a:cs typeface="Times New Roman"/>
                      </a:endParaRPr>
                    </a:p>
                  </a:txBody>
                  <a:tcPr marL="68580" marR="6858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400" dirty="0">
                          <a:solidFill>
                            <a:schemeClr val="tx2"/>
                          </a:solidFill>
                          <a:latin typeface="Calibri"/>
                          <a:ea typeface="Times New Roman"/>
                          <a:cs typeface="Arial"/>
                        </a:rPr>
                        <a:t>4</a:t>
                      </a:r>
                      <a:endParaRPr lang="en-US" sz="1400" dirty="0">
                        <a:solidFill>
                          <a:schemeClr val="tx2"/>
                        </a:solidFill>
                        <a:latin typeface="Times New Roman"/>
                        <a:ea typeface="Times New Roman"/>
                        <a:cs typeface="Times New Roman"/>
                      </a:endParaRPr>
                    </a:p>
                  </a:txBody>
                  <a:tcPr marL="68580" marR="6858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400" dirty="0">
                          <a:solidFill>
                            <a:schemeClr val="tx2"/>
                          </a:solidFill>
                          <a:latin typeface="Calibri"/>
                          <a:ea typeface="Times New Roman"/>
                          <a:cs typeface="Arial"/>
                        </a:rPr>
                        <a:t>Normal diet, vehicle treated</a:t>
                      </a:r>
                      <a:endParaRPr lang="en-US" sz="1400" dirty="0">
                        <a:solidFill>
                          <a:schemeClr val="tx2"/>
                        </a:solidFill>
                        <a:latin typeface="Times New Roman"/>
                        <a:ea typeface="Times New Roman"/>
                        <a:cs typeface="Times New Roman"/>
                      </a:endParaRPr>
                    </a:p>
                  </a:txBody>
                  <a:tcPr marL="68580" marR="68580" marT="0"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r>
              <a:tr h="365760">
                <a:tc>
                  <a:txBody>
                    <a:bodyPr/>
                    <a:lstStyle/>
                    <a:p>
                      <a:pPr marL="0" marR="0" algn="ctr">
                        <a:spcBef>
                          <a:spcPts val="0"/>
                        </a:spcBef>
                        <a:spcAft>
                          <a:spcPts val="0"/>
                        </a:spcAft>
                      </a:pPr>
                      <a:r>
                        <a:rPr lang="en-US" sz="1400" dirty="0">
                          <a:solidFill>
                            <a:schemeClr val="tx2"/>
                          </a:solidFill>
                          <a:latin typeface="Calibri"/>
                          <a:ea typeface="Times New Roman"/>
                          <a:cs typeface="Arial"/>
                        </a:rPr>
                        <a:t>HFD Veh</a:t>
                      </a:r>
                      <a:endParaRPr lang="en-US" sz="1400" dirty="0">
                        <a:solidFill>
                          <a:schemeClr val="tx2"/>
                        </a:solidFill>
                        <a:latin typeface="Times New Roman"/>
                        <a:ea typeface="Times New Roman"/>
                        <a:cs typeface="Times New Roman"/>
                      </a:endParaRPr>
                    </a:p>
                  </a:txBody>
                  <a:tcPr marL="68580" marR="68580" marT="0" marB="0" anchor="ctr">
                    <a:lnL>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400" dirty="0">
                          <a:solidFill>
                            <a:schemeClr val="tx2"/>
                          </a:solidFill>
                          <a:latin typeface="Calibri"/>
                          <a:ea typeface="Times New Roman"/>
                          <a:cs typeface="Arial"/>
                        </a:rPr>
                        <a:t>4</a:t>
                      </a:r>
                      <a:endParaRPr lang="en-US" sz="1400" dirty="0">
                        <a:solidFill>
                          <a:schemeClr val="tx2"/>
                        </a:solidFill>
                        <a:latin typeface="Times New Roman"/>
                        <a:ea typeface="Times New Roman"/>
                        <a:cs typeface="Times New Roman"/>
                      </a:endParaRPr>
                    </a:p>
                  </a:txBody>
                  <a:tcPr marL="68580" marR="6858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400" dirty="0">
                          <a:solidFill>
                            <a:schemeClr val="tx2"/>
                          </a:solidFill>
                          <a:latin typeface="Calibri"/>
                          <a:ea typeface="Times New Roman"/>
                          <a:cs typeface="Arial"/>
                        </a:rPr>
                        <a:t>4</a:t>
                      </a:r>
                      <a:endParaRPr lang="en-US" sz="1400" dirty="0">
                        <a:solidFill>
                          <a:schemeClr val="tx2"/>
                        </a:solidFill>
                        <a:latin typeface="Times New Roman"/>
                        <a:ea typeface="Times New Roman"/>
                        <a:cs typeface="Times New Roman"/>
                      </a:endParaRPr>
                    </a:p>
                  </a:txBody>
                  <a:tcPr marL="68580" marR="6858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400" dirty="0">
                          <a:solidFill>
                            <a:schemeClr val="tx2"/>
                          </a:solidFill>
                          <a:latin typeface="Calibri"/>
                          <a:ea typeface="Times New Roman"/>
                          <a:cs typeface="Arial"/>
                        </a:rPr>
                        <a:t>4</a:t>
                      </a:r>
                      <a:endParaRPr lang="en-US" sz="1400" dirty="0">
                        <a:solidFill>
                          <a:schemeClr val="tx2"/>
                        </a:solidFill>
                        <a:latin typeface="Times New Roman"/>
                        <a:ea typeface="Times New Roman"/>
                        <a:cs typeface="Times New Roman"/>
                      </a:endParaRPr>
                    </a:p>
                  </a:txBody>
                  <a:tcPr marL="68580" marR="6858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400" dirty="0">
                          <a:solidFill>
                            <a:schemeClr val="tx2"/>
                          </a:solidFill>
                          <a:latin typeface="Calibri"/>
                          <a:ea typeface="Times New Roman"/>
                          <a:cs typeface="Arial"/>
                        </a:rPr>
                        <a:t>High fat diet, vehicle treated</a:t>
                      </a:r>
                      <a:endParaRPr lang="en-US" sz="1400" dirty="0">
                        <a:solidFill>
                          <a:schemeClr val="tx2"/>
                        </a:solidFill>
                        <a:latin typeface="Times New Roman"/>
                        <a:ea typeface="Times New Roman"/>
                        <a:cs typeface="Times New Roman"/>
                      </a:endParaRPr>
                    </a:p>
                  </a:txBody>
                  <a:tcPr marL="68580" marR="68580" marT="0"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r>
              <a:tr h="365760">
                <a:tc>
                  <a:txBody>
                    <a:bodyPr/>
                    <a:lstStyle/>
                    <a:p>
                      <a:pPr marL="0" marR="0" algn="ctr">
                        <a:spcBef>
                          <a:spcPts val="0"/>
                        </a:spcBef>
                        <a:spcAft>
                          <a:spcPts val="0"/>
                        </a:spcAft>
                      </a:pPr>
                      <a:r>
                        <a:rPr lang="en-US" sz="1400" dirty="0">
                          <a:solidFill>
                            <a:schemeClr val="tx2"/>
                          </a:solidFill>
                          <a:latin typeface="Calibri"/>
                          <a:ea typeface="Times New Roman"/>
                          <a:cs typeface="Arial"/>
                        </a:rPr>
                        <a:t>HFD Tx</a:t>
                      </a:r>
                      <a:endParaRPr lang="en-US" sz="1400" dirty="0">
                        <a:solidFill>
                          <a:schemeClr val="tx2"/>
                        </a:solidFill>
                        <a:latin typeface="Times New Roman"/>
                        <a:ea typeface="Times New Roman"/>
                        <a:cs typeface="Times New Roman"/>
                      </a:endParaRPr>
                    </a:p>
                  </a:txBody>
                  <a:tcPr marL="68580" marR="68580" marT="0" marB="0" anchor="ctr">
                    <a:lnL>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400" dirty="0">
                          <a:solidFill>
                            <a:schemeClr val="tx2"/>
                          </a:solidFill>
                          <a:latin typeface="Calibri"/>
                          <a:ea typeface="Times New Roman"/>
                          <a:cs typeface="Arial"/>
                        </a:rPr>
                        <a:t>4</a:t>
                      </a:r>
                      <a:endParaRPr lang="en-US" sz="1400" dirty="0">
                        <a:solidFill>
                          <a:schemeClr val="tx2"/>
                        </a:solidFill>
                        <a:latin typeface="Times New Roman"/>
                        <a:ea typeface="Times New Roman"/>
                        <a:cs typeface="Times New Roman"/>
                      </a:endParaRPr>
                    </a:p>
                  </a:txBody>
                  <a:tcPr marL="68580" marR="6858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400" dirty="0">
                          <a:solidFill>
                            <a:schemeClr val="tx2"/>
                          </a:solidFill>
                          <a:latin typeface="Calibri"/>
                          <a:ea typeface="Times New Roman"/>
                          <a:cs typeface="Arial"/>
                        </a:rPr>
                        <a:t>4</a:t>
                      </a:r>
                      <a:endParaRPr lang="en-US" sz="1400" dirty="0">
                        <a:solidFill>
                          <a:schemeClr val="tx2"/>
                        </a:solidFill>
                        <a:latin typeface="Times New Roman"/>
                        <a:ea typeface="Times New Roman"/>
                        <a:cs typeface="Times New Roman"/>
                      </a:endParaRPr>
                    </a:p>
                  </a:txBody>
                  <a:tcPr marL="68580" marR="6858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400" dirty="0">
                          <a:solidFill>
                            <a:schemeClr val="tx2"/>
                          </a:solidFill>
                          <a:latin typeface="Calibri"/>
                          <a:ea typeface="Times New Roman"/>
                          <a:cs typeface="Arial"/>
                        </a:rPr>
                        <a:t>4</a:t>
                      </a:r>
                      <a:endParaRPr lang="en-US" sz="1400" dirty="0">
                        <a:solidFill>
                          <a:schemeClr val="tx2"/>
                        </a:solidFill>
                        <a:latin typeface="Times New Roman"/>
                        <a:ea typeface="Times New Roman"/>
                        <a:cs typeface="Times New Roman"/>
                      </a:endParaRPr>
                    </a:p>
                  </a:txBody>
                  <a:tcPr marL="68580" marR="68580" marT="0" marB="0"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400" dirty="0">
                          <a:solidFill>
                            <a:schemeClr val="tx2"/>
                          </a:solidFill>
                          <a:latin typeface="Calibri"/>
                          <a:ea typeface="Times New Roman"/>
                          <a:cs typeface="Arial"/>
                        </a:rPr>
                        <a:t>High fat diet, drug treated</a:t>
                      </a:r>
                      <a:endParaRPr lang="en-US" sz="1400" dirty="0">
                        <a:solidFill>
                          <a:schemeClr val="tx2"/>
                        </a:solidFill>
                        <a:latin typeface="Times New Roman"/>
                        <a:ea typeface="Times New Roman"/>
                        <a:cs typeface="Times New Roman"/>
                      </a:endParaRPr>
                    </a:p>
                  </a:txBody>
                  <a:tcPr marL="68580" marR="68580" marT="0"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r>
            </a:tbl>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7581900" cy="487362"/>
          </a:xfrm>
        </p:spPr>
        <p:txBody>
          <a:bodyPr>
            <a:noAutofit/>
          </a:bodyPr>
          <a:lstStyle/>
          <a:p>
            <a:r>
              <a:rPr lang="en-US" dirty="0" smtClean="0">
                <a:latin typeface="+mn-lt"/>
              </a:rPr>
              <a:t>Alterations in Food-Derived Metabolites in the HFD-Fed Mice (Serum and Liver)</a:t>
            </a:r>
            <a:endParaRPr lang="en-US" dirty="0">
              <a:solidFill>
                <a:schemeClr val="tx2"/>
              </a:solidFill>
              <a:latin typeface="+mn-lt"/>
            </a:endParaRPr>
          </a:p>
        </p:txBody>
      </p:sp>
      <p:pic>
        <p:nvPicPr>
          <p:cNvPr id="59" name="Picture 58" descr="abe98bca8a865c22.emf"/>
          <p:cNvPicPr>
            <a:picLocks noChangeAspect="1"/>
          </p:cNvPicPr>
          <p:nvPr/>
        </p:nvPicPr>
        <p:blipFill>
          <a:blip r:embed="rId3" cstate="print"/>
          <a:stretch>
            <a:fillRect/>
          </a:stretch>
        </p:blipFill>
        <p:spPr>
          <a:xfrm>
            <a:off x="4091712" y="2719922"/>
            <a:ext cx="2300697" cy="1510110"/>
          </a:xfrm>
          <a:prstGeom prst="rect">
            <a:avLst/>
          </a:prstGeom>
        </p:spPr>
      </p:pic>
      <p:pic>
        <p:nvPicPr>
          <p:cNvPr id="60" name="Picture 59" descr="38abf698014c9e1d.emf"/>
          <p:cNvPicPr>
            <a:picLocks noChangeAspect="1"/>
          </p:cNvPicPr>
          <p:nvPr/>
        </p:nvPicPr>
        <p:blipFill>
          <a:blip r:embed="rId4" cstate="print"/>
          <a:stretch>
            <a:fillRect/>
          </a:stretch>
        </p:blipFill>
        <p:spPr>
          <a:xfrm>
            <a:off x="6499288" y="2744390"/>
            <a:ext cx="2300697" cy="1510110"/>
          </a:xfrm>
          <a:prstGeom prst="rect">
            <a:avLst/>
          </a:prstGeom>
        </p:spPr>
      </p:pic>
      <p:sp>
        <p:nvSpPr>
          <p:cNvPr id="61" name="Left Brace 60"/>
          <p:cNvSpPr/>
          <p:nvPr/>
        </p:nvSpPr>
        <p:spPr>
          <a:xfrm rot="5400000">
            <a:off x="6173404" y="245740"/>
            <a:ext cx="446207" cy="480695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62" name="TextBox 61"/>
          <p:cNvSpPr txBox="1"/>
          <p:nvPr/>
        </p:nvSpPr>
        <p:spPr>
          <a:xfrm>
            <a:off x="4622405" y="2087562"/>
            <a:ext cx="3753765" cy="338554"/>
          </a:xfrm>
          <a:prstGeom prst="rect">
            <a:avLst/>
          </a:prstGeom>
          <a:noFill/>
        </p:spPr>
        <p:txBody>
          <a:bodyPr wrap="square" rtlCol="0">
            <a:spAutoFit/>
          </a:bodyPr>
          <a:lstStyle/>
          <a:p>
            <a:r>
              <a:rPr lang="en-US" sz="1600" b="1" dirty="0" smtClean="0"/>
              <a:t>Plant Derived Sterols (Serum and Liver)</a:t>
            </a:r>
            <a:endParaRPr lang="en-US" sz="1600" b="1" dirty="0"/>
          </a:p>
        </p:txBody>
      </p:sp>
      <p:pic>
        <p:nvPicPr>
          <p:cNvPr id="99" name="Picture 98"/>
          <p:cNvPicPr>
            <a:picLocks noChangeAspect="1"/>
          </p:cNvPicPr>
          <p:nvPr/>
        </p:nvPicPr>
        <p:blipFill>
          <a:blip r:embed="rId5"/>
          <a:stretch>
            <a:fillRect/>
          </a:stretch>
        </p:blipFill>
        <p:spPr>
          <a:xfrm>
            <a:off x="737137" y="1543519"/>
            <a:ext cx="2862441" cy="4889500"/>
          </a:xfrm>
          <a:prstGeom prst="rect">
            <a:avLst/>
          </a:prstGeom>
        </p:spPr>
      </p:pic>
      <p:sp>
        <p:nvSpPr>
          <p:cNvPr id="16" name="TextBox 15"/>
          <p:cNvSpPr txBox="1"/>
          <p:nvPr/>
        </p:nvSpPr>
        <p:spPr>
          <a:xfrm>
            <a:off x="1916302" y="1224726"/>
            <a:ext cx="2815390" cy="369332"/>
          </a:xfrm>
          <a:prstGeom prst="rect">
            <a:avLst/>
          </a:prstGeom>
          <a:noFill/>
        </p:spPr>
        <p:txBody>
          <a:bodyPr wrap="square" rtlCol="0">
            <a:spAutoFit/>
          </a:bodyPr>
          <a:lstStyle/>
          <a:p>
            <a:r>
              <a:rPr lang="en-US" b="1" dirty="0" smtClean="0"/>
              <a:t>Serum</a:t>
            </a:r>
            <a:endParaRPr lang="en-US" sz="1050" b="1" dirty="0"/>
          </a:p>
        </p:txBody>
      </p:sp>
      <p:pic>
        <p:nvPicPr>
          <p:cNvPr id="18" name="Picture 17" descr="7415c6da681543e1.emf"/>
          <p:cNvPicPr>
            <a:picLocks noChangeAspect="1"/>
          </p:cNvPicPr>
          <p:nvPr/>
        </p:nvPicPr>
        <p:blipFill>
          <a:blip r:embed="rId6" cstate="print"/>
          <a:stretch>
            <a:fillRect/>
          </a:stretch>
        </p:blipFill>
        <p:spPr>
          <a:xfrm>
            <a:off x="4087270" y="4254500"/>
            <a:ext cx="2305139" cy="1527876"/>
          </a:xfrm>
          <a:prstGeom prst="rect">
            <a:avLst/>
          </a:prstGeom>
        </p:spPr>
      </p:pic>
    </p:spTree>
    <p:extLst>
      <p:ext uri="{BB962C8B-B14F-4D97-AF65-F5344CB8AC3E}">
        <p14:creationId xmlns:p14="http://schemas.microsoft.com/office/powerpoint/2010/main" val="15521241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ppt_bkgd_lowres"/>
          <p:cNvPicPr>
            <a:picLocks noChangeAspect="1" noChangeArrowheads="1"/>
          </p:cNvPicPr>
          <p:nvPr/>
        </p:nvPicPr>
        <p:blipFill>
          <a:blip r:embed="rId3" cstate="print"/>
          <a:srcRect/>
          <a:stretch>
            <a:fillRect/>
          </a:stretch>
        </p:blipFill>
        <p:spPr bwMode="auto">
          <a:xfrm>
            <a:off x="0" y="0"/>
            <a:ext cx="9145588" cy="6859588"/>
          </a:xfrm>
          <a:prstGeom prst="rect">
            <a:avLst/>
          </a:prstGeom>
          <a:noFill/>
        </p:spPr>
      </p:pic>
      <p:pic>
        <p:nvPicPr>
          <p:cNvPr id="3" name="Picture 2" descr="large_icon.png"/>
          <p:cNvPicPr>
            <a:picLocks noChangeAspect="1"/>
          </p:cNvPicPr>
          <p:nvPr/>
        </p:nvPicPr>
        <p:blipFill>
          <a:blip r:embed="rId4" cstate="print"/>
          <a:stretch>
            <a:fillRect/>
          </a:stretch>
        </p:blipFill>
        <p:spPr>
          <a:xfrm>
            <a:off x="1734501" y="573402"/>
            <a:ext cx="5674998" cy="5674998"/>
          </a:xfrm>
          <a:prstGeom prst="rect">
            <a:avLst/>
          </a:prstGeom>
          <a:effectLst>
            <a:outerShdw blurRad="190500" dist="76200" dir="2700000">
              <a:srgbClr val="000000">
                <a:alpha val="44000"/>
              </a:srgbClr>
            </a:outerShdw>
          </a:effectLst>
        </p:spPr>
      </p:pic>
      <p:sp>
        <p:nvSpPr>
          <p:cNvPr id="7" name="Title 17"/>
          <p:cNvSpPr txBox="1">
            <a:spLocks/>
          </p:cNvSpPr>
          <p:nvPr/>
        </p:nvSpPr>
        <p:spPr>
          <a:xfrm>
            <a:off x="457200" y="428604"/>
            <a:ext cx="8543956" cy="428628"/>
          </a:xfrm>
          <a:prstGeom prst="rect">
            <a:avLst/>
          </a:prstGeom>
        </p:spPr>
        <p:txBody>
          <a:bodyPr>
            <a:noAutofit/>
          </a:bodyPr>
          <a:lstStyle/>
          <a:p>
            <a:pPr marL="0" marR="0" lvl="0" indent="0" defTabSz="457200" rtl="0" eaLnBrk="1" fontAlgn="auto" latinLnBrk="0" hangingPunct="1">
              <a:lnSpc>
                <a:spcPct val="100000"/>
              </a:lnSpc>
              <a:spcBef>
                <a:spcPct val="0"/>
              </a:spcBef>
              <a:spcAft>
                <a:spcPts val="0"/>
              </a:spcAft>
              <a:buClrTx/>
              <a:buSzTx/>
              <a:buFontTx/>
              <a:buNone/>
              <a:tabLst/>
              <a:defRPr/>
            </a:pPr>
            <a:endParaRPr kumimoji="0" lang="en-US" sz="2900" b="0" i="0" u="none" strike="noStrike" kern="1200" cap="none" spc="0" normalizeH="0" baseline="0" noProof="0" dirty="0">
              <a:ln>
                <a:noFill/>
              </a:ln>
              <a:solidFill>
                <a:srgbClr val="E58524"/>
              </a:solidFill>
              <a:effectLst/>
              <a:uLnTx/>
              <a:uFillTx/>
              <a:latin typeface="+mj-lt"/>
              <a:ea typeface="+mj-ea"/>
              <a:cs typeface="+mj-cs"/>
            </a:endParaRPr>
          </a:p>
        </p:txBody>
      </p:sp>
      <p:pic>
        <p:nvPicPr>
          <p:cNvPr id="6" name="Picture 5" descr="Metabolon_logo_reverse.png"/>
          <p:cNvPicPr>
            <a:picLocks noChangeAspect="1"/>
          </p:cNvPicPr>
          <p:nvPr/>
        </p:nvPicPr>
        <p:blipFill>
          <a:blip r:embed="rId5" cstate="print"/>
          <a:stretch>
            <a:fillRect/>
          </a:stretch>
        </p:blipFill>
        <p:spPr>
          <a:xfrm>
            <a:off x="4637422" y="5760290"/>
            <a:ext cx="4363734" cy="66910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Autofit/>
          </a:bodyPr>
          <a:lstStyle/>
          <a:p>
            <a:r>
              <a:rPr lang="en-US" sz="3000" dirty="0" smtClean="0">
                <a:solidFill>
                  <a:schemeClr val="tx2"/>
                </a:solidFill>
                <a:latin typeface="Calibri" pitchFamily="34" charset="0"/>
              </a:rPr>
              <a:t>Statistical Summary</a:t>
            </a:r>
          </a:p>
        </p:txBody>
      </p:sp>
      <p:sp>
        <p:nvSpPr>
          <p:cNvPr id="8195" name="Line 5"/>
          <p:cNvSpPr>
            <a:spLocks noChangeShapeType="1"/>
          </p:cNvSpPr>
          <p:nvPr/>
        </p:nvSpPr>
        <p:spPr bwMode="auto">
          <a:xfrm>
            <a:off x="3505200" y="4162425"/>
            <a:ext cx="0" cy="0"/>
          </a:xfrm>
          <a:prstGeom prst="line">
            <a:avLst/>
          </a:prstGeom>
          <a:noFill/>
          <a:ln w="12700" cap="rnd">
            <a:solidFill>
              <a:srgbClr val="000000"/>
            </a:solidFill>
            <a:round/>
            <a:headEnd/>
            <a:tailEnd/>
          </a:ln>
        </p:spPr>
        <p:txBody>
          <a:bodyPr/>
          <a:lstStyle/>
          <a:p>
            <a:endParaRPr lang="en-US" dirty="0"/>
          </a:p>
        </p:txBody>
      </p:sp>
      <p:sp>
        <p:nvSpPr>
          <p:cNvPr id="7" name="Rounded Rectangle 6"/>
          <p:cNvSpPr/>
          <p:nvPr/>
        </p:nvSpPr>
        <p:spPr>
          <a:xfrm>
            <a:off x="2410367" y="5384521"/>
            <a:ext cx="4323265" cy="817245"/>
          </a:xfrm>
          <a:prstGeom prst="roundRect">
            <a:avLst/>
          </a:prstGeom>
          <a:solidFill>
            <a:srgbClr val="F0F5FA"/>
          </a:solidFill>
          <a:effectLst>
            <a:outerShdw blurRad="50800" dist="38100" dir="5400000" algn="t" rotWithShape="0">
              <a:prstClr val="black">
                <a:alpha val="40000"/>
              </a:prstClr>
            </a:outerShdw>
          </a:effectLst>
        </p:spPr>
        <p:txBody>
          <a:bodyPr wrap="square" tIns="91440" bIns="0" anchor="ctr" anchorCtr="1">
            <a:spAutoFit/>
          </a:bodyPr>
          <a:lstStyle/>
          <a:p>
            <a:pPr algn="ctr"/>
            <a:r>
              <a:rPr lang="en-US" sz="1400" i="1" dirty="0" smtClean="0">
                <a:solidFill>
                  <a:schemeClr val="tx2"/>
                </a:solidFill>
                <a:latin typeface="+mn-lt"/>
              </a:rPr>
              <a:t>From a total of 569</a:t>
            </a:r>
            <a:r>
              <a:rPr lang="en-US" sz="1400" i="1" dirty="0" smtClean="0">
                <a:solidFill>
                  <a:schemeClr val="tx2"/>
                </a:solidFill>
              </a:rPr>
              <a:t> </a:t>
            </a:r>
            <a:r>
              <a:rPr lang="en-US" sz="1400" i="1" dirty="0" smtClean="0">
                <a:solidFill>
                  <a:schemeClr val="tx2"/>
                </a:solidFill>
                <a:latin typeface="+mn-lt"/>
              </a:rPr>
              <a:t>named biochemicals in serum, </a:t>
            </a:r>
          </a:p>
          <a:p>
            <a:pPr algn="ctr"/>
            <a:r>
              <a:rPr lang="en-US" sz="1400" i="1" dirty="0" smtClean="0">
                <a:solidFill>
                  <a:schemeClr val="tx2"/>
                </a:solidFill>
                <a:latin typeface="+mn-lt"/>
              </a:rPr>
              <a:t>560 in liver, and 481 in white adipose tissue</a:t>
            </a:r>
            <a:r>
              <a:rPr lang="en-US" sz="1400" i="1" dirty="0">
                <a:solidFill>
                  <a:schemeClr val="tx2"/>
                </a:solidFill>
              </a:rPr>
              <a:t>.</a:t>
            </a:r>
            <a:r>
              <a:rPr lang="en-US" sz="1400" i="1" dirty="0" smtClean="0">
                <a:solidFill>
                  <a:schemeClr val="tx2"/>
                </a:solidFill>
                <a:latin typeface="+mn-lt"/>
              </a:rPr>
              <a:t/>
            </a:r>
            <a:br>
              <a:rPr lang="en-US" sz="1400" i="1" dirty="0" smtClean="0">
                <a:solidFill>
                  <a:schemeClr val="tx2"/>
                </a:solidFill>
                <a:latin typeface="+mn-lt"/>
              </a:rPr>
            </a:br>
            <a:endParaRPr lang="en-US" sz="1400" i="1" dirty="0">
              <a:solidFill>
                <a:schemeClr val="tx2"/>
              </a:solidFill>
              <a:latin typeface="+mn-lt"/>
            </a:endParaRPr>
          </a:p>
        </p:txBody>
      </p:sp>
      <p:graphicFrame>
        <p:nvGraphicFramePr>
          <p:cNvPr id="11" name="Table 10"/>
          <p:cNvGraphicFramePr>
            <a:graphicFrameLocks noGrp="1"/>
          </p:cNvGraphicFramePr>
          <p:nvPr>
            <p:extLst>
              <p:ext uri="{D42A27DB-BD31-4B8C-83A1-F6EECF244321}">
                <p14:modId xmlns:p14="http://schemas.microsoft.com/office/powerpoint/2010/main" val="875593078"/>
              </p:ext>
            </p:extLst>
          </p:nvPr>
        </p:nvGraphicFramePr>
        <p:xfrm>
          <a:off x="2310025" y="860299"/>
          <a:ext cx="4480560" cy="4393833"/>
        </p:xfrm>
        <a:graphic>
          <a:graphicData uri="http://schemas.openxmlformats.org/drawingml/2006/table">
            <a:tbl>
              <a:tblPr>
                <a:effectLst>
                  <a:innerShdw blurRad="114300">
                    <a:prstClr val="black"/>
                  </a:innerShdw>
                </a:effectLst>
              </a:tblPr>
              <a:tblGrid>
                <a:gridCol w="640080"/>
                <a:gridCol w="548640"/>
                <a:gridCol w="822960"/>
                <a:gridCol w="822960"/>
                <a:gridCol w="822960"/>
                <a:gridCol w="822960"/>
              </a:tblGrid>
              <a:tr h="457200">
                <a:tc gridSpan="6">
                  <a:txBody>
                    <a:bodyPr/>
                    <a:lstStyle/>
                    <a:p>
                      <a:pPr algn="ctr" fontAlgn="ctr"/>
                      <a:r>
                        <a:rPr lang="en-US" sz="1600" b="1" i="0" u="none" strike="noStrike" dirty="0">
                          <a:solidFill>
                            <a:srgbClr val="FFDA65"/>
                          </a:solidFill>
                          <a:latin typeface="Calibri"/>
                        </a:rPr>
                        <a:t>Statistical Comparisons</a:t>
                      </a:r>
                      <a:br>
                        <a:rPr lang="en-US" sz="1600" b="1" i="0" u="none" strike="noStrike" dirty="0">
                          <a:solidFill>
                            <a:srgbClr val="FFDA65"/>
                          </a:solidFill>
                          <a:latin typeface="Calibri"/>
                        </a:rPr>
                      </a:br>
                      <a:r>
                        <a:rPr lang="en-US" sz="1200" b="1" i="0" u="none" strike="noStrike" dirty="0">
                          <a:solidFill>
                            <a:srgbClr val="FFDA65"/>
                          </a:solidFill>
                          <a:latin typeface="Calibri"/>
                        </a:rPr>
                        <a:t>Welch's Two-Sample t-Test</a:t>
                      </a:r>
                    </a:p>
                  </a:txBody>
                  <a:tcPr marL="6651" marR="6651" marT="6651" marB="0" anchor="ctr">
                    <a:lnL w="6350" cap="flat" cmpd="sng" algn="ctr">
                      <a:noFill/>
                      <a:prstDash val="solid"/>
                      <a:round/>
                      <a:headEnd type="none" w="med" len="med"/>
                      <a:tailEnd type="none" w="med" len="med"/>
                    </a:lnL>
                    <a:lnR>
                      <a:noFill/>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2">
                  <a:txBody>
                    <a:bodyPr/>
                    <a:lstStyle/>
                    <a:p>
                      <a:pPr algn="ctr" fontAlgn="ctr"/>
                      <a:r>
                        <a:rPr lang="en-US" sz="1000" b="1" i="1" u="none" strike="noStrike" dirty="0">
                          <a:solidFill>
                            <a:schemeClr val="tx2"/>
                          </a:solidFill>
                          <a:latin typeface="Calibri"/>
                        </a:rPr>
                        <a:t>Significantly Altered Biochemicals </a:t>
                      </a:r>
                    </a:p>
                  </a:txBody>
                  <a:tcPr marL="6651" marR="6651" marT="6651" marB="0" anchor="ctr">
                    <a:lnL>
                      <a:noFill/>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rgbClr val="D8D8D8"/>
                    </a:solidFill>
                  </a:tcPr>
                </a:tc>
                <a:tc hMerge="1">
                  <a:txBody>
                    <a:bodyPr/>
                    <a:lstStyle/>
                    <a:p>
                      <a:endParaRPr lang="en-US"/>
                    </a:p>
                  </a:txBody>
                  <a:tcPr/>
                </a:tc>
                <a:tc>
                  <a:txBody>
                    <a:bodyPr/>
                    <a:lstStyle/>
                    <a:p>
                      <a:pPr algn="ctr" fontAlgn="ctr"/>
                      <a:r>
                        <a:rPr lang="en-US" sz="1050" b="0" i="0" u="none" strike="noStrike" dirty="0">
                          <a:solidFill>
                            <a:schemeClr val="tx2"/>
                          </a:solidFill>
                          <a:latin typeface="Calibri"/>
                        </a:rPr>
                        <a:t>Total biochemicals </a:t>
                      </a:r>
                      <a:r>
                        <a:rPr lang="en-US" sz="1050" b="0" i="1" u="none" strike="noStrike" dirty="0">
                          <a:solidFill>
                            <a:schemeClr val="tx2"/>
                          </a:solidFill>
                          <a:latin typeface="Calibri"/>
                        </a:rPr>
                        <a:t>p</a:t>
                      </a:r>
                      <a:r>
                        <a:rPr lang="en-US" sz="1050" b="0" i="0" u="none" strike="noStrike" dirty="0">
                          <a:solidFill>
                            <a:schemeClr val="tx2"/>
                          </a:solidFill>
                          <a:latin typeface="Calibri"/>
                        </a:rPr>
                        <a:t>≤0.05</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lumMod val="95000"/>
                      </a:schemeClr>
                    </a:solidFill>
                  </a:tcPr>
                </a:tc>
                <a:tc>
                  <a:txBody>
                    <a:bodyPr/>
                    <a:lstStyle/>
                    <a:p>
                      <a:pPr algn="ctr" fontAlgn="ctr"/>
                      <a:r>
                        <a:rPr lang="en-US" sz="1050" b="0" i="0" u="none" strike="noStrike" dirty="0">
                          <a:solidFill>
                            <a:schemeClr val="tx2"/>
                          </a:solidFill>
                          <a:latin typeface="Calibri"/>
                        </a:rPr>
                        <a:t>Biochemicals </a:t>
                      </a:r>
                      <a:br>
                        <a:rPr lang="en-US" sz="1050" b="0" i="0" u="none" strike="noStrike" dirty="0">
                          <a:solidFill>
                            <a:schemeClr val="tx2"/>
                          </a:solidFill>
                          <a:latin typeface="Calibri"/>
                        </a:rPr>
                      </a:br>
                      <a:r>
                        <a:rPr lang="en-US" sz="1050" b="0" i="0" u="none" strike="noStrike" dirty="0">
                          <a:solidFill>
                            <a:schemeClr val="tx2"/>
                          </a:solidFill>
                          <a:latin typeface="Calibri"/>
                        </a:rPr>
                        <a:t>(</a:t>
                      </a:r>
                      <a:r>
                        <a:rPr lang="en-US" sz="1050" b="0" i="0" u="none" strike="noStrike" dirty="0">
                          <a:solidFill>
                            <a:srgbClr val="FF0000"/>
                          </a:solidFill>
                          <a:latin typeface="Calibri"/>
                        </a:rPr>
                        <a:t>↑</a:t>
                      </a:r>
                      <a:r>
                        <a:rPr lang="en-US" sz="1050" b="0" i="0" u="none" strike="noStrike" dirty="0">
                          <a:solidFill>
                            <a:srgbClr val="00B050"/>
                          </a:solidFill>
                          <a:latin typeface="Calibri"/>
                        </a:rPr>
                        <a:t>↓</a:t>
                      </a:r>
                      <a:r>
                        <a:rPr lang="en-US" sz="1050" b="0" i="0" u="none" strike="noStrike" dirty="0">
                          <a:solidFill>
                            <a:schemeClr val="tx2"/>
                          </a:solidFill>
                          <a:latin typeface="Calibri"/>
                        </a:rPr>
                        <a:t>)</a:t>
                      </a:r>
                    </a:p>
                  </a:txBody>
                  <a:tcPr marL="6651" marR="6651" marT="6651" marB="0" anchor="ctr">
                    <a:lnL w="63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lumMod val="95000"/>
                      </a:schemeClr>
                    </a:solidFill>
                  </a:tcPr>
                </a:tc>
                <a:tc>
                  <a:txBody>
                    <a:bodyPr/>
                    <a:lstStyle/>
                    <a:p>
                      <a:pPr algn="ctr" fontAlgn="ctr"/>
                      <a:r>
                        <a:rPr lang="en-US" sz="1050" b="0" i="0" u="none" strike="noStrike" dirty="0">
                          <a:solidFill>
                            <a:schemeClr val="tx2"/>
                          </a:solidFill>
                          <a:latin typeface="Calibri"/>
                        </a:rPr>
                        <a:t>Total biochemicals 0.05&lt;</a:t>
                      </a:r>
                      <a:r>
                        <a:rPr lang="en-US" sz="1050" b="0" i="1" u="none" strike="noStrike" dirty="0">
                          <a:solidFill>
                            <a:schemeClr val="tx2"/>
                          </a:solidFill>
                          <a:latin typeface="Calibri"/>
                        </a:rPr>
                        <a:t>p</a:t>
                      </a:r>
                      <a:r>
                        <a:rPr lang="en-US" sz="1050" b="0" i="0" u="none" strike="noStrike" dirty="0">
                          <a:solidFill>
                            <a:schemeClr val="tx2"/>
                          </a:solidFill>
                          <a:latin typeface="Calibri"/>
                        </a:rPr>
                        <a:t>&lt;0.10</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lumMod val="95000"/>
                      </a:schemeClr>
                    </a:solidFill>
                  </a:tcPr>
                </a:tc>
                <a:tc>
                  <a:txBody>
                    <a:bodyPr/>
                    <a:lstStyle/>
                    <a:p>
                      <a:pPr algn="ctr" fontAlgn="ctr"/>
                      <a:r>
                        <a:rPr lang="en-US" sz="1050" b="0" i="0" u="none" strike="noStrike" dirty="0">
                          <a:solidFill>
                            <a:schemeClr val="tx2"/>
                          </a:solidFill>
                          <a:latin typeface="Calibri"/>
                        </a:rPr>
                        <a:t>Biochemicals </a:t>
                      </a:r>
                      <a:br>
                        <a:rPr lang="en-US" sz="1050" b="0" i="0" u="none" strike="noStrike" dirty="0">
                          <a:solidFill>
                            <a:schemeClr val="tx2"/>
                          </a:solidFill>
                          <a:latin typeface="Calibri"/>
                        </a:rPr>
                      </a:br>
                      <a:r>
                        <a:rPr lang="en-US" sz="1050" b="0" i="0" u="none" strike="noStrike" dirty="0">
                          <a:solidFill>
                            <a:schemeClr val="tx2"/>
                          </a:solidFill>
                          <a:latin typeface="Calibri"/>
                        </a:rPr>
                        <a:t>(</a:t>
                      </a:r>
                      <a:r>
                        <a:rPr lang="en-US" sz="1050" b="0" i="0" u="none" strike="noStrike" dirty="0">
                          <a:solidFill>
                            <a:srgbClr val="FF0000"/>
                          </a:solidFill>
                          <a:latin typeface="Calibri"/>
                        </a:rPr>
                        <a:t>↑</a:t>
                      </a:r>
                      <a:r>
                        <a:rPr lang="en-US" sz="1050" b="0" i="0" u="none" strike="noStrike" dirty="0">
                          <a:solidFill>
                            <a:srgbClr val="00B050"/>
                          </a:solidFill>
                          <a:latin typeface="Calibri"/>
                        </a:rPr>
                        <a:t>↓</a:t>
                      </a:r>
                      <a:r>
                        <a:rPr lang="en-US" sz="1050" b="0" i="0" u="none" strike="noStrike" dirty="0">
                          <a:solidFill>
                            <a:schemeClr val="tx2"/>
                          </a:solidFill>
                          <a:latin typeface="Calibri"/>
                        </a:rPr>
                        <a:t>)</a:t>
                      </a:r>
                    </a:p>
                  </a:txBody>
                  <a:tcPr marL="6651" marR="6651" marT="6651" marB="0" anchor="ctr">
                    <a:lnL w="6350" cap="flat" cmpd="sng" algn="ctr">
                      <a:solidFill>
                        <a:schemeClr val="tx2"/>
                      </a:solidFill>
                      <a:prstDash val="solid"/>
                      <a:round/>
                      <a:headEnd type="none" w="med" len="med"/>
                      <a:tailEnd type="none" w="med" len="med"/>
                    </a:lnL>
                    <a:lnR>
                      <a:noFill/>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lumMod val="95000"/>
                      </a:schemeClr>
                    </a:solidFill>
                  </a:tcPr>
                </a:tc>
              </a:tr>
              <a:tr h="0">
                <a:tc gridSpan="6">
                  <a:txBody>
                    <a:bodyPr/>
                    <a:lstStyle/>
                    <a:p>
                      <a:pPr algn="ctr" fontAlgn="ctr"/>
                      <a:r>
                        <a:rPr lang="en-US" sz="100" b="1" i="1" u="none" strike="noStrike" dirty="0">
                          <a:solidFill>
                            <a:schemeClr val="tx2"/>
                          </a:solidFill>
                          <a:latin typeface="Calibri"/>
                        </a:rPr>
                        <a:t> </a:t>
                      </a:r>
                    </a:p>
                  </a:txBody>
                  <a:tcPr marL="6651" marR="6651" marT="6651" marB="0" anchor="ctr">
                    <a:lnL>
                      <a:noFill/>
                    </a:lnL>
                    <a:lnR>
                      <a:noFill/>
                    </a:lnR>
                    <a:lnT w="19050" cap="flat" cmpd="sng" algn="ctr">
                      <a:solidFill>
                        <a:schemeClr val="tx2"/>
                      </a:solidFill>
                      <a:prstDash val="solid"/>
                      <a:round/>
                      <a:headEnd type="none" w="med" len="med"/>
                      <a:tailEnd type="none" w="med" len="med"/>
                    </a:lnT>
                    <a:lnB>
                      <a:noFill/>
                    </a:lnB>
                    <a:solidFill>
                      <a:srgbClr val="DBE5F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4320">
                <a:tc rowSpan="6">
                  <a:txBody>
                    <a:bodyPr/>
                    <a:lstStyle/>
                    <a:p>
                      <a:pPr algn="ctr" fontAlgn="ctr"/>
                      <a:r>
                        <a:rPr lang="en-US" sz="900" b="1" i="1" u="none" strike="noStrike" dirty="0">
                          <a:solidFill>
                            <a:schemeClr val="tx2"/>
                          </a:solidFill>
                          <a:latin typeface="Calibri"/>
                        </a:rPr>
                        <a:t>Serum</a:t>
                      </a:r>
                    </a:p>
                  </a:txBody>
                  <a:tcPr marL="6651" marR="6651" marT="6651" marB="0" anchor="ctr">
                    <a:lnL>
                      <a:noFill/>
                    </a:lnL>
                    <a:lnR w="6350" cap="flat" cmpd="sng" algn="ctr">
                      <a:noFill/>
                      <a:prstDash val="solid"/>
                      <a:round/>
                      <a:headEnd type="none" w="med" len="med"/>
                      <a:tailEnd type="none" w="med" len="med"/>
                    </a:lnR>
                    <a:lnT>
                      <a:noFill/>
                    </a:lnT>
                    <a:lnB w="19050" cap="flat" cmpd="sng" algn="ctr">
                      <a:solidFill>
                        <a:schemeClr val="tx2"/>
                      </a:solidFill>
                      <a:prstDash val="solid"/>
                      <a:round/>
                      <a:headEnd type="none" w="med" len="med"/>
                      <a:tailEnd type="none" w="med" len="med"/>
                    </a:lnB>
                    <a:solidFill>
                      <a:schemeClr val="bg1">
                        <a:lumMod val="95000"/>
                      </a:schemeClr>
                    </a:solidFill>
                  </a:tcPr>
                </a:tc>
                <a:tc>
                  <a:txBody>
                    <a:bodyPr/>
                    <a:lstStyle/>
                    <a:p>
                      <a:pPr algn="ctr" fontAlgn="ctr"/>
                      <a:r>
                        <a:rPr lang="en-US" sz="800" b="1" i="1" u="sng" strike="noStrike" dirty="0">
                          <a:solidFill>
                            <a:schemeClr val="tx2"/>
                          </a:solidFill>
                          <a:latin typeface="Calibri"/>
                        </a:rPr>
                        <a:t>ND Veh</a:t>
                      </a:r>
                      <a:r>
                        <a:rPr lang="en-US" sz="800" b="1" i="1" u="none" strike="noStrike" dirty="0">
                          <a:solidFill>
                            <a:schemeClr val="tx2"/>
                          </a:solidFill>
                          <a:latin typeface="Calibri"/>
                        </a:rPr>
                        <a:t/>
                      </a:r>
                      <a:br>
                        <a:rPr lang="en-US" sz="800" b="1" i="1" u="none" strike="noStrike" dirty="0">
                          <a:solidFill>
                            <a:schemeClr val="tx2"/>
                          </a:solidFill>
                          <a:latin typeface="Calibri"/>
                        </a:rPr>
                      </a:br>
                      <a:r>
                        <a:rPr lang="en-US" sz="800" b="1" i="1" u="none" strike="noStrike" dirty="0">
                          <a:solidFill>
                            <a:schemeClr val="tx2"/>
                          </a:solidFill>
                          <a:latin typeface="Calibri"/>
                        </a:rPr>
                        <a:t>Bsl</a:t>
                      </a:r>
                    </a:p>
                  </a:txBody>
                  <a:tcPr marL="6651" marR="6651" marT="6651" marB="0" anchor="ctr">
                    <a:lnL w="635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solidFill>
                      <a:schemeClr val="bg1">
                        <a:lumMod val="95000"/>
                      </a:schemeClr>
                    </a:solidFill>
                  </a:tcPr>
                </a:tc>
                <a:tc>
                  <a:txBody>
                    <a:bodyPr/>
                    <a:lstStyle/>
                    <a:p>
                      <a:pPr algn="ctr" fontAlgn="ctr"/>
                      <a:r>
                        <a:rPr lang="en-US" sz="1200" b="0" i="0" u="none" strike="noStrike" dirty="0">
                          <a:solidFill>
                            <a:schemeClr val="tx2"/>
                          </a:solidFill>
                          <a:latin typeface="Calibri"/>
                        </a:rPr>
                        <a:t>228</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FF0000"/>
                          </a:solidFill>
                          <a:latin typeface="Calibri"/>
                        </a:rPr>
                        <a:t>196</a:t>
                      </a:r>
                      <a:r>
                        <a:rPr lang="en-US" sz="1200" b="0" i="0" u="none" strike="noStrike" dirty="0">
                          <a:solidFill>
                            <a:schemeClr val="tx2"/>
                          </a:solidFill>
                          <a:latin typeface="Calibri"/>
                        </a:rPr>
                        <a:t>|</a:t>
                      </a:r>
                      <a:r>
                        <a:rPr lang="en-US" sz="1200" b="0" i="0" u="none" strike="noStrike" dirty="0">
                          <a:solidFill>
                            <a:srgbClr val="008000"/>
                          </a:solidFill>
                          <a:latin typeface="Calibri"/>
                        </a:rPr>
                        <a:t>32</a:t>
                      </a:r>
                      <a:endParaRPr lang="en-US" sz="1200" b="0" i="0" u="none" strike="noStrike" dirty="0">
                        <a:solidFill>
                          <a:srgbClr val="FF0000"/>
                        </a:solidFill>
                        <a:latin typeface="Calibri"/>
                      </a:endParaRPr>
                    </a:p>
                  </a:txBody>
                  <a:tcPr marL="6651" marR="6651" marT="6651" marB="0" anchor="ctr">
                    <a:lnL w="63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chemeClr val="tx2"/>
                          </a:solidFill>
                          <a:latin typeface="Calibri"/>
                        </a:rPr>
                        <a:t>67</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FF0000"/>
                          </a:solidFill>
                          <a:latin typeface="Calibri"/>
                        </a:rPr>
                        <a:t>61</a:t>
                      </a:r>
                      <a:r>
                        <a:rPr lang="en-US" sz="1200" b="0" i="0" u="none" strike="noStrike" dirty="0">
                          <a:solidFill>
                            <a:schemeClr val="tx2"/>
                          </a:solidFill>
                          <a:latin typeface="Calibri"/>
                        </a:rPr>
                        <a:t>|</a:t>
                      </a:r>
                      <a:r>
                        <a:rPr lang="en-US" sz="1200" b="0" i="0" u="none" strike="noStrike" dirty="0">
                          <a:solidFill>
                            <a:srgbClr val="008000"/>
                          </a:solidFill>
                          <a:latin typeface="Calibri"/>
                        </a:rPr>
                        <a:t>6</a:t>
                      </a:r>
                      <a:endParaRPr lang="en-US" sz="1200" b="0" i="0" u="none" strike="noStrike" dirty="0">
                        <a:solidFill>
                          <a:srgbClr val="FF0000"/>
                        </a:solidFill>
                        <a:latin typeface="Calibri"/>
                      </a:endParaRPr>
                    </a:p>
                  </a:txBody>
                  <a:tcPr marL="6651" marR="6651" marT="6651" marB="0" anchor="ctr">
                    <a:lnL w="6350" cap="flat" cmpd="sng" algn="ctr">
                      <a:solidFill>
                        <a:schemeClr val="tx2"/>
                      </a:solidFill>
                      <a:prstDash val="solid"/>
                      <a:round/>
                      <a:headEnd type="none" w="med" len="med"/>
                      <a:tailEnd type="none" w="med" len="med"/>
                    </a:lnL>
                    <a:lnR>
                      <a:noFill/>
                    </a:lnR>
                    <a:lnT>
                      <a:noFill/>
                    </a:lnT>
                    <a:lnB w="6350" cap="flat" cmpd="sng" algn="ctr">
                      <a:solidFill>
                        <a:schemeClr val="tx2"/>
                      </a:solidFill>
                      <a:prstDash val="solid"/>
                      <a:round/>
                      <a:headEnd type="none" w="med" len="med"/>
                      <a:tailEnd type="none" w="med" len="med"/>
                    </a:lnB>
                    <a:solidFill>
                      <a:schemeClr val="bg1"/>
                    </a:solidFill>
                  </a:tcPr>
                </a:tc>
              </a:tr>
              <a:tr h="274320">
                <a:tc vMerge="1">
                  <a:txBody>
                    <a:bodyPr/>
                    <a:lstStyle/>
                    <a:p>
                      <a:endParaRPr lang="en-US"/>
                    </a:p>
                  </a:txBody>
                  <a:tcPr/>
                </a:tc>
                <a:tc>
                  <a:txBody>
                    <a:bodyPr/>
                    <a:lstStyle/>
                    <a:p>
                      <a:pPr algn="ctr" fontAlgn="ctr"/>
                      <a:r>
                        <a:rPr lang="en-US" sz="800" b="1" i="1" u="sng" strike="noStrike" dirty="0">
                          <a:solidFill>
                            <a:schemeClr val="tx2"/>
                          </a:solidFill>
                          <a:latin typeface="Calibri"/>
                        </a:rPr>
                        <a:t>HFD Veh</a:t>
                      </a:r>
                      <a:r>
                        <a:rPr lang="en-US" sz="800" b="1" i="1" u="none" strike="noStrike" dirty="0">
                          <a:solidFill>
                            <a:schemeClr val="tx2"/>
                          </a:solidFill>
                          <a:latin typeface="Calibri"/>
                        </a:rPr>
                        <a:t/>
                      </a:r>
                      <a:br>
                        <a:rPr lang="en-US" sz="800" b="1" i="1" u="none" strike="noStrike" dirty="0">
                          <a:solidFill>
                            <a:schemeClr val="tx2"/>
                          </a:solidFill>
                          <a:latin typeface="Calibri"/>
                        </a:rPr>
                      </a:br>
                      <a:r>
                        <a:rPr lang="en-US" sz="800" b="1" i="1" u="none" strike="noStrike" dirty="0">
                          <a:solidFill>
                            <a:schemeClr val="tx2"/>
                          </a:solidFill>
                          <a:latin typeface="Calibri"/>
                        </a:rPr>
                        <a:t>Bsl</a:t>
                      </a:r>
                    </a:p>
                  </a:txBody>
                  <a:tcPr marL="6651" marR="6651" marT="6651" marB="0" anchor="ctr">
                    <a:lnL w="635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lumMod val="95000"/>
                      </a:schemeClr>
                    </a:solidFill>
                  </a:tcPr>
                </a:tc>
                <a:tc>
                  <a:txBody>
                    <a:bodyPr/>
                    <a:lstStyle/>
                    <a:p>
                      <a:pPr algn="ctr" fontAlgn="ctr"/>
                      <a:r>
                        <a:rPr lang="en-US" sz="1200" b="0" i="0" u="none" strike="noStrike" dirty="0">
                          <a:solidFill>
                            <a:schemeClr val="tx2"/>
                          </a:solidFill>
                          <a:latin typeface="Calibri"/>
                        </a:rPr>
                        <a:t>306</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FF0000"/>
                          </a:solidFill>
                          <a:latin typeface="Calibri"/>
                        </a:rPr>
                        <a:t>248</a:t>
                      </a:r>
                      <a:r>
                        <a:rPr lang="en-US" sz="1200" b="0" i="0" u="none" strike="noStrike" dirty="0">
                          <a:solidFill>
                            <a:schemeClr val="tx2"/>
                          </a:solidFill>
                          <a:latin typeface="Calibri"/>
                        </a:rPr>
                        <a:t>|</a:t>
                      </a:r>
                      <a:r>
                        <a:rPr lang="en-US" sz="1200" b="0" i="0" u="none" strike="noStrike" dirty="0">
                          <a:solidFill>
                            <a:srgbClr val="008000"/>
                          </a:solidFill>
                          <a:latin typeface="Calibri"/>
                        </a:rPr>
                        <a:t>58</a:t>
                      </a:r>
                      <a:endParaRPr lang="en-US" sz="1200" b="0" i="0" u="none" strike="noStrike" dirty="0">
                        <a:solidFill>
                          <a:srgbClr val="FF0000"/>
                        </a:solidFill>
                        <a:latin typeface="Calibri"/>
                      </a:endParaRPr>
                    </a:p>
                  </a:txBody>
                  <a:tcPr marL="6651" marR="6651" marT="6651" marB="0" anchor="ctr">
                    <a:lnL w="63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chemeClr val="tx2"/>
                          </a:solidFill>
                          <a:latin typeface="Calibri"/>
                        </a:rPr>
                        <a:t>48</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FF0000"/>
                          </a:solidFill>
                          <a:latin typeface="Calibri"/>
                        </a:rPr>
                        <a:t>38</a:t>
                      </a:r>
                      <a:r>
                        <a:rPr lang="en-US" sz="1200" b="0" i="0" u="none" strike="noStrike" dirty="0">
                          <a:solidFill>
                            <a:schemeClr val="tx2"/>
                          </a:solidFill>
                          <a:latin typeface="Calibri"/>
                        </a:rPr>
                        <a:t>|</a:t>
                      </a:r>
                      <a:r>
                        <a:rPr lang="en-US" sz="1200" b="0" i="0" u="none" strike="noStrike" dirty="0">
                          <a:solidFill>
                            <a:srgbClr val="008000"/>
                          </a:solidFill>
                          <a:latin typeface="Calibri"/>
                        </a:rPr>
                        <a:t>10</a:t>
                      </a:r>
                      <a:endParaRPr lang="en-US" sz="1200" b="0" i="0" u="none" strike="noStrike" dirty="0">
                        <a:solidFill>
                          <a:srgbClr val="FF0000"/>
                        </a:solidFill>
                        <a:latin typeface="Calibri"/>
                      </a:endParaRPr>
                    </a:p>
                  </a:txBody>
                  <a:tcPr marL="6651" marR="6651" marT="6651"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r>
              <a:tr h="274320">
                <a:tc vMerge="1">
                  <a:txBody>
                    <a:bodyPr/>
                    <a:lstStyle/>
                    <a:p>
                      <a:endParaRPr lang="en-US"/>
                    </a:p>
                  </a:txBody>
                  <a:tcPr/>
                </a:tc>
                <a:tc>
                  <a:txBody>
                    <a:bodyPr/>
                    <a:lstStyle/>
                    <a:p>
                      <a:pPr algn="ctr" fontAlgn="ctr"/>
                      <a:r>
                        <a:rPr lang="en-US" sz="800" b="1" i="1" u="sng" strike="noStrike" dirty="0">
                          <a:solidFill>
                            <a:schemeClr val="tx2"/>
                          </a:solidFill>
                          <a:latin typeface="Calibri"/>
                        </a:rPr>
                        <a:t>HFD Tx</a:t>
                      </a:r>
                      <a:r>
                        <a:rPr lang="en-US" sz="800" b="1" i="1" u="none" strike="noStrike" dirty="0">
                          <a:solidFill>
                            <a:schemeClr val="tx2"/>
                          </a:solidFill>
                          <a:latin typeface="Calibri"/>
                        </a:rPr>
                        <a:t/>
                      </a:r>
                      <a:br>
                        <a:rPr lang="en-US" sz="800" b="1" i="1" u="none" strike="noStrike" dirty="0">
                          <a:solidFill>
                            <a:schemeClr val="tx2"/>
                          </a:solidFill>
                          <a:latin typeface="Calibri"/>
                        </a:rPr>
                      </a:br>
                      <a:r>
                        <a:rPr lang="en-US" sz="800" b="1" i="1" u="none" strike="noStrike" dirty="0">
                          <a:solidFill>
                            <a:schemeClr val="tx2"/>
                          </a:solidFill>
                          <a:latin typeface="Calibri"/>
                        </a:rPr>
                        <a:t>Bsl</a:t>
                      </a:r>
                    </a:p>
                  </a:txBody>
                  <a:tcPr marL="6651" marR="6651" marT="6651" marB="0" anchor="ctr">
                    <a:lnL w="635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lumMod val="95000"/>
                      </a:schemeClr>
                    </a:solidFill>
                  </a:tcPr>
                </a:tc>
                <a:tc>
                  <a:txBody>
                    <a:bodyPr/>
                    <a:lstStyle/>
                    <a:p>
                      <a:pPr algn="ctr" fontAlgn="ctr"/>
                      <a:r>
                        <a:rPr lang="en-US" sz="1200" b="0" i="0" u="none" strike="noStrike" dirty="0">
                          <a:solidFill>
                            <a:schemeClr val="tx2"/>
                          </a:solidFill>
                          <a:latin typeface="Calibri"/>
                        </a:rPr>
                        <a:t>302</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FF0000"/>
                          </a:solidFill>
                          <a:latin typeface="Calibri"/>
                        </a:rPr>
                        <a:t>222</a:t>
                      </a:r>
                      <a:r>
                        <a:rPr lang="en-US" sz="1200" b="0" i="0" u="none" strike="noStrike" dirty="0">
                          <a:solidFill>
                            <a:schemeClr val="tx2"/>
                          </a:solidFill>
                          <a:latin typeface="Calibri"/>
                        </a:rPr>
                        <a:t>|</a:t>
                      </a:r>
                      <a:r>
                        <a:rPr lang="en-US" sz="1200" b="0" i="0" u="none" strike="noStrike" dirty="0">
                          <a:solidFill>
                            <a:srgbClr val="008000"/>
                          </a:solidFill>
                          <a:latin typeface="Calibri"/>
                        </a:rPr>
                        <a:t>80</a:t>
                      </a:r>
                      <a:endParaRPr lang="en-US" sz="1200" b="0" i="0" u="none" strike="noStrike" dirty="0">
                        <a:solidFill>
                          <a:srgbClr val="FF0000"/>
                        </a:solidFill>
                        <a:latin typeface="Calibri"/>
                      </a:endParaRPr>
                    </a:p>
                  </a:txBody>
                  <a:tcPr marL="6651" marR="6651" marT="6651" marB="0" anchor="ctr">
                    <a:lnL w="63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chemeClr val="tx2"/>
                          </a:solidFill>
                          <a:latin typeface="Calibri"/>
                        </a:rPr>
                        <a:t>51</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FF0000"/>
                          </a:solidFill>
                          <a:latin typeface="Calibri"/>
                        </a:rPr>
                        <a:t>39</a:t>
                      </a:r>
                      <a:r>
                        <a:rPr lang="en-US" sz="1200" b="0" i="0" u="none" strike="noStrike" dirty="0">
                          <a:solidFill>
                            <a:schemeClr val="tx2"/>
                          </a:solidFill>
                          <a:latin typeface="Calibri"/>
                        </a:rPr>
                        <a:t>|</a:t>
                      </a:r>
                      <a:r>
                        <a:rPr lang="en-US" sz="1200" b="0" i="0" u="none" strike="noStrike" dirty="0">
                          <a:solidFill>
                            <a:srgbClr val="008000"/>
                          </a:solidFill>
                          <a:latin typeface="Calibri"/>
                        </a:rPr>
                        <a:t>12</a:t>
                      </a:r>
                      <a:endParaRPr lang="en-US" sz="1200" b="0" i="0" u="none" strike="noStrike" dirty="0">
                        <a:solidFill>
                          <a:srgbClr val="FF0000"/>
                        </a:solidFill>
                        <a:latin typeface="Calibri"/>
                      </a:endParaRPr>
                    </a:p>
                  </a:txBody>
                  <a:tcPr marL="6651" marR="6651" marT="6651"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r>
              <a:tr h="274320">
                <a:tc vMerge="1">
                  <a:txBody>
                    <a:bodyPr/>
                    <a:lstStyle/>
                    <a:p>
                      <a:endParaRPr lang="en-US"/>
                    </a:p>
                  </a:txBody>
                  <a:tcPr/>
                </a:tc>
                <a:tc>
                  <a:txBody>
                    <a:bodyPr/>
                    <a:lstStyle/>
                    <a:p>
                      <a:pPr algn="ctr" fontAlgn="ctr"/>
                      <a:r>
                        <a:rPr lang="en-US" sz="800" b="1" i="1" u="sng" strike="noStrike" dirty="0">
                          <a:solidFill>
                            <a:schemeClr val="tx2"/>
                          </a:solidFill>
                          <a:latin typeface="Calibri"/>
                        </a:rPr>
                        <a:t>HFD Veh</a:t>
                      </a:r>
                      <a:r>
                        <a:rPr lang="en-US" sz="800" b="1" i="1" u="none" strike="noStrike" dirty="0">
                          <a:solidFill>
                            <a:schemeClr val="tx2"/>
                          </a:solidFill>
                          <a:latin typeface="Calibri"/>
                        </a:rPr>
                        <a:t/>
                      </a:r>
                      <a:br>
                        <a:rPr lang="en-US" sz="800" b="1" i="1" u="none" strike="noStrike" dirty="0">
                          <a:solidFill>
                            <a:schemeClr val="tx2"/>
                          </a:solidFill>
                          <a:latin typeface="Calibri"/>
                        </a:rPr>
                      </a:br>
                      <a:r>
                        <a:rPr lang="en-US" sz="800" b="1" i="1" u="none" strike="noStrike" dirty="0">
                          <a:solidFill>
                            <a:schemeClr val="tx2"/>
                          </a:solidFill>
                          <a:latin typeface="Calibri"/>
                        </a:rPr>
                        <a:t>ND Veh</a:t>
                      </a:r>
                    </a:p>
                  </a:txBody>
                  <a:tcPr marL="6651" marR="6651" marT="6651" marB="0" anchor="ctr">
                    <a:lnL w="635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lumMod val="95000"/>
                      </a:schemeClr>
                    </a:solidFill>
                  </a:tcPr>
                </a:tc>
                <a:tc>
                  <a:txBody>
                    <a:bodyPr/>
                    <a:lstStyle/>
                    <a:p>
                      <a:pPr algn="ctr" fontAlgn="ctr"/>
                      <a:r>
                        <a:rPr lang="en-US" sz="1200" b="0" i="0" u="none" strike="noStrike" dirty="0">
                          <a:solidFill>
                            <a:schemeClr val="tx2"/>
                          </a:solidFill>
                          <a:latin typeface="Calibri"/>
                        </a:rPr>
                        <a:t>224</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FF0000"/>
                          </a:solidFill>
                          <a:latin typeface="Calibri"/>
                        </a:rPr>
                        <a:t>139</a:t>
                      </a:r>
                      <a:r>
                        <a:rPr lang="en-US" sz="1200" b="0" i="0" u="none" strike="noStrike" dirty="0">
                          <a:solidFill>
                            <a:schemeClr val="tx2"/>
                          </a:solidFill>
                          <a:latin typeface="Calibri"/>
                        </a:rPr>
                        <a:t>|</a:t>
                      </a:r>
                      <a:r>
                        <a:rPr lang="en-US" sz="1200" b="0" i="0" u="none" strike="noStrike" dirty="0">
                          <a:solidFill>
                            <a:srgbClr val="008000"/>
                          </a:solidFill>
                          <a:latin typeface="Calibri"/>
                        </a:rPr>
                        <a:t>85</a:t>
                      </a:r>
                      <a:endParaRPr lang="en-US" sz="1200" b="0" i="0" u="none" strike="noStrike" dirty="0">
                        <a:solidFill>
                          <a:srgbClr val="FF0000"/>
                        </a:solidFill>
                        <a:latin typeface="Calibri"/>
                      </a:endParaRPr>
                    </a:p>
                  </a:txBody>
                  <a:tcPr marL="6651" marR="6651" marT="6651" marB="0" anchor="ctr">
                    <a:lnL w="63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chemeClr val="tx2"/>
                          </a:solidFill>
                          <a:latin typeface="Calibri"/>
                        </a:rPr>
                        <a:t>52</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FF0000"/>
                          </a:solidFill>
                          <a:latin typeface="Calibri"/>
                        </a:rPr>
                        <a:t>38</a:t>
                      </a:r>
                      <a:r>
                        <a:rPr lang="en-US" sz="1200" b="0" i="0" u="none" strike="noStrike" dirty="0">
                          <a:solidFill>
                            <a:schemeClr val="tx2"/>
                          </a:solidFill>
                          <a:latin typeface="Calibri"/>
                        </a:rPr>
                        <a:t>|</a:t>
                      </a:r>
                      <a:r>
                        <a:rPr lang="en-US" sz="1200" b="0" i="0" u="none" strike="noStrike" dirty="0">
                          <a:solidFill>
                            <a:srgbClr val="008000"/>
                          </a:solidFill>
                          <a:latin typeface="Calibri"/>
                        </a:rPr>
                        <a:t>14</a:t>
                      </a:r>
                      <a:endParaRPr lang="en-US" sz="1200" b="0" i="0" u="none" strike="noStrike" dirty="0">
                        <a:solidFill>
                          <a:srgbClr val="FF0000"/>
                        </a:solidFill>
                        <a:latin typeface="Calibri"/>
                      </a:endParaRPr>
                    </a:p>
                  </a:txBody>
                  <a:tcPr marL="6651" marR="6651" marT="6651"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r>
              <a:tr h="274320">
                <a:tc vMerge="1">
                  <a:txBody>
                    <a:bodyPr/>
                    <a:lstStyle/>
                    <a:p>
                      <a:endParaRPr lang="en-US"/>
                    </a:p>
                  </a:txBody>
                  <a:tcPr/>
                </a:tc>
                <a:tc>
                  <a:txBody>
                    <a:bodyPr/>
                    <a:lstStyle/>
                    <a:p>
                      <a:pPr algn="ctr" fontAlgn="ctr"/>
                      <a:r>
                        <a:rPr lang="en-US" sz="800" b="1" i="1" u="sng" strike="noStrike" dirty="0">
                          <a:solidFill>
                            <a:schemeClr val="tx2"/>
                          </a:solidFill>
                          <a:latin typeface="Calibri"/>
                        </a:rPr>
                        <a:t>HFD Tx</a:t>
                      </a:r>
                      <a:r>
                        <a:rPr lang="en-US" sz="800" b="1" i="1" u="none" strike="noStrike" dirty="0">
                          <a:solidFill>
                            <a:schemeClr val="tx2"/>
                          </a:solidFill>
                          <a:latin typeface="Calibri"/>
                        </a:rPr>
                        <a:t/>
                      </a:r>
                      <a:br>
                        <a:rPr lang="en-US" sz="800" b="1" i="1" u="none" strike="noStrike" dirty="0">
                          <a:solidFill>
                            <a:schemeClr val="tx2"/>
                          </a:solidFill>
                          <a:latin typeface="Calibri"/>
                        </a:rPr>
                      </a:br>
                      <a:r>
                        <a:rPr lang="en-US" sz="800" b="1" i="1" u="none" strike="noStrike" dirty="0" smtClean="0">
                          <a:solidFill>
                            <a:schemeClr val="tx2"/>
                          </a:solidFill>
                          <a:latin typeface="Calibri"/>
                        </a:rPr>
                        <a:t>HFD </a:t>
                      </a:r>
                      <a:r>
                        <a:rPr lang="en-US" sz="800" b="1" i="1" u="none" strike="noStrike" dirty="0">
                          <a:solidFill>
                            <a:schemeClr val="tx2"/>
                          </a:solidFill>
                          <a:latin typeface="Calibri"/>
                        </a:rPr>
                        <a:t>Veh</a:t>
                      </a:r>
                    </a:p>
                  </a:txBody>
                  <a:tcPr marL="6651" marR="6651" marT="6651" marB="0" anchor="ctr">
                    <a:lnL w="635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lumMod val="95000"/>
                      </a:schemeClr>
                    </a:solidFill>
                  </a:tcPr>
                </a:tc>
                <a:tc>
                  <a:txBody>
                    <a:bodyPr/>
                    <a:lstStyle/>
                    <a:p>
                      <a:pPr algn="ctr" fontAlgn="ctr"/>
                      <a:r>
                        <a:rPr lang="en-US" sz="1200" b="0" i="0" u="none" strike="noStrike" dirty="0">
                          <a:solidFill>
                            <a:schemeClr val="tx2"/>
                          </a:solidFill>
                          <a:latin typeface="Calibri"/>
                        </a:rPr>
                        <a:t>116</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FF0000"/>
                          </a:solidFill>
                          <a:latin typeface="Calibri"/>
                        </a:rPr>
                        <a:t>18</a:t>
                      </a:r>
                      <a:r>
                        <a:rPr lang="en-US" sz="1200" b="0" i="0" u="none" strike="noStrike" dirty="0">
                          <a:solidFill>
                            <a:schemeClr val="tx2"/>
                          </a:solidFill>
                          <a:latin typeface="Calibri"/>
                        </a:rPr>
                        <a:t>|</a:t>
                      </a:r>
                      <a:r>
                        <a:rPr lang="en-US" sz="1200" b="0" i="0" u="none" strike="noStrike" dirty="0">
                          <a:solidFill>
                            <a:srgbClr val="008000"/>
                          </a:solidFill>
                          <a:latin typeface="Calibri"/>
                        </a:rPr>
                        <a:t>98</a:t>
                      </a:r>
                      <a:endParaRPr lang="en-US" sz="1200" b="0" i="0" u="none" strike="noStrike" dirty="0">
                        <a:solidFill>
                          <a:srgbClr val="FF0000"/>
                        </a:solidFill>
                        <a:latin typeface="Calibri"/>
                      </a:endParaRPr>
                    </a:p>
                  </a:txBody>
                  <a:tcPr marL="6651" marR="6651" marT="6651" marB="0" anchor="ctr">
                    <a:lnL w="63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chemeClr val="tx2"/>
                          </a:solidFill>
                          <a:latin typeface="Calibri"/>
                        </a:rPr>
                        <a:t>49</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FF0000"/>
                          </a:solidFill>
                          <a:latin typeface="Calibri"/>
                        </a:rPr>
                        <a:t>14</a:t>
                      </a:r>
                      <a:r>
                        <a:rPr lang="en-US" sz="1200" b="0" i="0" u="none" strike="noStrike" dirty="0">
                          <a:solidFill>
                            <a:schemeClr val="tx2"/>
                          </a:solidFill>
                          <a:latin typeface="Calibri"/>
                        </a:rPr>
                        <a:t>|</a:t>
                      </a:r>
                      <a:r>
                        <a:rPr lang="en-US" sz="1200" b="0" i="0" u="none" strike="noStrike" dirty="0">
                          <a:solidFill>
                            <a:srgbClr val="008000"/>
                          </a:solidFill>
                          <a:latin typeface="Calibri"/>
                        </a:rPr>
                        <a:t>35</a:t>
                      </a:r>
                      <a:endParaRPr lang="en-US" sz="1200" b="0" i="0" u="none" strike="noStrike" dirty="0">
                        <a:solidFill>
                          <a:srgbClr val="FF0000"/>
                        </a:solidFill>
                        <a:latin typeface="Calibri"/>
                      </a:endParaRPr>
                    </a:p>
                  </a:txBody>
                  <a:tcPr marL="6651" marR="6651" marT="6651"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r>
              <a:tr h="274320">
                <a:tc vMerge="1">
                  <a:txBody>
                    <a:bodyPr/>
                    <a:lstStyle/>
                    <a:p>
                      <a:endParaRPr lang="en-US"/>
                    </a:p>
                  </a:txBody>
                  <a:tcPr/>
                </a:tc>
                <a:tc>
                  <a:txBody>
                    <a:bodyPr/>
                    <a:lstStyle/>
                    <a:p>
                      <a:pPr algn="ctr" fontAlgn="ctr"/>
                      <a:r>
                        <a:rPr lang="en-US" sz="800" b="1" i="1" u="sng" strike="noStrike" dirty="0">
                          <a:solidFill>
                            <a:schemeClr val="tx2"/>
                          </a:solidFill>
                          <a:latin typeface="Calibri"/>
                        </a:rPr>
                        <a:t>HFD Tx</a:t>
                      </a:r>
                      <a:r>
                        <a:rPr lang="en-US" sz="800" b="1" i="1" u="none" strike="noStrike" dirty="0">
                          <a:solidFill>
                            <a:schemeClr val="tx2"/>
                          </a:solidFill>
                          <a:latin typeface="Calibri"/>
                        </a:rPr>
                        <a:t/>
                      </a:r>
                      <a:br>
                        <a:rPr lang="en-US" sz="800" b="1" i="1" u="none" strike="noStrike" dirty="0">
                          <a:solidFill>
                            <a:schemeClr val="tx2"/>
                          </a:solidFill>
                          <a:latin typeface="Calibri"/>
                        </a:rPr>
                      </a:br>
                      <a:r>
                        <a:rPr lang="en-US" sz="800" b="1" i="1" u="none" strike="noStrike" dirty="0" smtClean="0">
                          <a:solidFill>
                            <a:schemeClr val="tx2"/>
                          </a:solidFill>
                          <a:latin typeface="Calibri"/>
                        </a:rPr>
                        <a:t>ND </a:t>
                      </a:r>
                      <a:r>
                        <a:rPr lang="en-US" sz="800" b="1" i="1" u="none" strike="noStrike" dirty="0">
                          <a:solidFill>
                            <a:schemeClr val="tx2"/>
                          </a:solidFill>
                          <a:latin typeface="Calibri"/>
                        </a:rPr>
                        <a:t>Veh</a:t>
                      </a:r>
                    </a:p>
                  </a:txBody>
                  <a:tcPr marL="6651" marR="6651" marT="6651" marB="0" anchor="ctr">
                    <a:lnL w="635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lumMod val="95000"/>
                      </a:schemeClr>
                    </a:solidFill>
                  </a:tcPr>
                </a:tc>
                <a:tc>
                  <a:txBody>
                    <a:bodyPr/>
                    <a:lstStyle/>
                    <a:p>
                      <a:pPr algn="ctr" fontAlgn="ctr"/>
                      <a:r>
                        <a:rPr lang="en-US" sz="1200" b="0" i="0" u="none" strike="noStrike" dirty="0">
                          <a:solidFill>
                            <a:schemeClr val="tx2"/>
                          </a:solidFill>
                          <a:latin typeface="Calibri"/>
                        </a:rPr>
                        <a:t>238</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FF0000"/>
                          </a:solidFill>
                          <a:latin typeface="Calibri"/>
                        </a:rPr>
                        <a:t>126</a:t>
                      </a:r>
                      <a:r>
                        <a:rPr lang="en-US" sz="1200" b="0" i="0" u="none" strike="noStrike" dirty="0">
                          <a:solidFill>
                            <a:schemeClr val="tx2"/>
                          </a:solidFill>
                          <a:latin typeface="Calibri"/>
                        </a:rPr>
                        <a:t>|</a:t>
                      </a:r>
                      <a:r>
                        <a:rPr lang="en-US" sz="1200" b="0" i="0" u="none" strike="noStrike" dirty="0">
                          <a:solidFill>
                            <a:srgbClr val="008000"/>
                          </a:solidFill>
                          <a:latin typeface="Calibri"/>
                        </a:rPr>
                        <a:t>112</a:t>
                      </a:r>
                      <a:endParaRPr lang="en-US" sz="1200" b="0" i="0" u="none" strike="noStrike" dirty="0">
                        <a:solidFill>
                          <a:srgbClr val="FF0000"/>
                        </a:solidFill>
                        <a:latin typeface="Calibri"/>
                      </a:endParaRPr>
                    </a:p>
                  </a:txBody>
                  <a:tcPr marL="6651" marR="6651" marT="6651" marB="0" anchor="ctr">
                    <a:lnL w="63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chemeClr val="tx2"/>
                          </a:solidFill>
                          <a:latin typeface="Calibri"/>
                        </a:rPr>
                        <a:t>55</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FF0000"/>
                          </a:solidFill>
                          <a:latin typeface="Calibri"/>
                        </a:rPr>
                        <a:t>26</a:t>
                      </a:r>
                      <a:r>
                        <a:rPr lang="en-US" sz="1200" b="0" i="0" u="none" strike="noStrike" dirty="0">
                          <a:solidFill>
                            <a:schemeClr val="tx2"/>
                          </a:solidFill>
                          <a:latin typeface="Calibri"/>
                        </a:rPr>
                        <a:t>|</a:t>
                      </a:r>
                      <a:r>
                        <a:rPr lang="en-US" sz="1200" b="0" i="0" u="none" strike="noStrike" dirty="0">
                          <a:solidFill>
                            <a:srgbClr val="008000"/>
                          </a:solidFill>
                          <a:latin typeface="Calibri"/>
                        </a:rPr>
                        <a:t>29</a:t>
                      </a:r>
                      <a:endParaRPr lang="en-US" sz="1200" b="0" i="0" u="none" strike="noStrike" dirty="0">
                        <a:solidFill>
                          <a:srgbClr val="FF0000"/>
                        </a:solidFill>
                        <a:latin typeface="Calibri"/>
                      </a:endParaRPr>
                    </a:p>
                  </a:txBody>
                  <a:tcPr marL="6651" marR="6651" marT="6651"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r>
              <a:tr h="0">
                <a:tc gridSpan="6">
                  <a:txBody>
                    <a:bodyPr/>
                    <a:lstStyle/>
                    <a:p>
                      <a:pPr algn="ctr" fontAlgn="ctr"/>
                      <a:endParaRPr lang="en-US" sz="100" b="1" i="1" u="none" strike="noStrike" dirty="0">
                        <a:solidFill>
                          <a:schemeClr val="tx2"/>
                        </a:solidFill>
                        <a:latin typeface="Calibri"/>
                      </a:endParaRPr>
                    </a:p>
                  </a:txBody>
                  <a:tcPr marL="6651" marR="6651" marT="6651" marB="0" anchor="ctr">
                    <a:lnL>
                      <a:noFill/>
                    </a:lnL>
                    <a:lnR>
                      <a:noFill/>
                    </a:lnR>
                    <a:lnT w="19050" cap="flat" cmpd="sng" algn="ctr">
                      <a:solidFill>
                        <a:schemeClr val="tx2"/>
                      </a:solidFill>
                      <a:prstDash val="solid"/>
                      <a:round/>
                      <a:headEnd type="none" w="med" len="med"/>
                      <a:tailEnd type="none" w="med" len="med"/>
                    </a:lnT>
                    <a:lnB>
                      <a:noFill/>
                    </a:lnB>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4320">
                <a:tc rowSpan="3">
                  <a:txBody>
                    <a:bodyPr/>
                    <a:lstStyle/>
                    <a:p>
                      <a:pPr algn="ctr" fontAlgn="ctr"/>
                      <a:r>
                        <a:rPr lang="en-US" sz="900" b="1" i="1" u="none" strike="noStrike" dirty="0">
                          <a:solidFill>
                            <a:schemeClr val="tx2"/>
                          </a:solidFill>
                          <a:latin typeface="Calibri"/>
                        </a:rPr>
                        <a:t>Liver </a:t>
                      </a:r>
                      <a:r>
                        <a:rPr lang="en-US" sz="900" b="1" i="1" u="none" strike="noStrike" dirty="0" smtClean="0">
                          <a:solidFill>
                            <a:schemeClr val="tx2"/>
                          </a:solidFill>
                          <a:latin typeface="Calibri"/>
                        </a:rPr>
                        <a:t/>
                      </a:r>
                      <a:br>
                        <a:rPr lang="en-US" sz="900" b="1" i="1" u="none" strike="noStrike" dirty="0" smtClean="0">
                          <a:solidFill>
                            <a:schemeClr val="tx2"/>
                          </a:solidFill>
                          <a:latin typeface="Calibri"/>
                        </a:rPr>
                      </a:br>
                      <a:r>
                        <a:rPr lang="en-US" sz="900" b="1" i="1" u="none" strike="noStrike" dirty="0" smtClean="0">
                          <a:solidFill>
                            <a:schemeClr val="tx2"/>
                          </a:solidFill>
                          <a:latin typeface="Calibri"/>
                        </a:rPr>
                        <a:t>Tissue</a:t>
                      </a:r>
                      <a:endParaRPr lang="en-US" sz="900" b="1" i="1" u="none" strike="noStrike" dirty="0">
                        <a:solidFill>
                          <a:schemeClr val="tx2"/>
                        </a:solidFill>
                        <a:latin typeface="Calibri"/>
                      </a:endParaRPr>
                    </a:p>
                  </a:txBody>
                  <a:tcPr marL="6651" marR="6651" marT="6651" marB="0" anchor="ctr">
                    <a:lnL>
                      <a:noFill/>
                    </a:lnL>
                    <a:lnR w="6350" cap="flat" cmpd="sng" algn="ctr">
                      <a:noFill/>
                      <a:prstDash val="solid"/>
                      <a:round/>
                      <a:headEnd type="none" w="med" len="med"/>
                      <a:tailEnd type="none" w="med" len="med"/>
                    </a:lnR>
                    <a:lnT>
                      <a:noFill/>
                    </a:lnT>
                    <a:lnB w="19050" cap="flat" cmpd="sng" algn="ctr">
                      <a:solidFill>
                        <a:schemeClr val="tx2"/>
                      </a:solidFill>
                      <a:prstDash val="solid"/>
                      <a:round/>
                      <a:headEnd type="none" w="med" len="med"/>
                      <a:tailEnd type="none" w="med" len="med"/>
                    </a:lnB>
                    <a:solidFill>
                      <a:schemeClr val="bg1">
                        <a:lumMod val="95000"/>
                      </a:schemeClr>
                    </a:solidFill>
                  </a:tcPr>
                </a:tc>
                <a:tc>
                  <a:txBody>
                    <a:bodyPr/>
                    <a:lstStyle/>
                    <a:p>
                      <a:pPr algn="ctr" fontAlgn="ctr"/>
                      <a:r>
                        <a:rPr lang="en-US" sz="800" b="1" i="1" u="sng" strike="noStrike" dirty="0">
                          <a:solidFill>
                            <a:schemeClr val="tx2"/>
                          </a:solidFill>
                          <a:latin typeface="Calibri"/>
                        </a:rPr>
                        <a:t>HFD Veh</a:t>
                      </a:r>
                      <a:r>
                        <a:rPr lang="en-US" sz="800" b="1" i="1" u="none" strike="noStrike" dirty="0">
                          <a:solidFill>
                            <a:schemeClr val="tx2"/>
                          </a:solidFill>
                          <a:latin typeface="Calibri"/>
                        </a:rPr>
                        <a:t/>
                      </a:r>
                      <a:br>
                        <a:rPr lang="en-US" sz="800" b="1" i="1" u="none" strike="noStrike" dirty="0">
                          <a:solidFill>
                            <a:schemeClr val="tx2"/>
                          </a:solidFill>
                          <a:latin typeface="Calibri"/>
                        </a:rPr>
                      </a:br>
                      <a:r>
                        <a:rPr lang="en-US" sz="800" b="1" i="1" u="none" strike="noStrike" dirty="0">
                          <a:solidFill>
                            <a:schemeClr val="tx2"/>
                          </a:solidFill>
                          <a:latin typeface="Calibri"/>
                        </a:rPr>
                        <a:t>ND Veh</a:t>
                      </a:r>
                    </a:p>
                  </a:txBody>
                  <a:tcPr marL="6651" marR="6651" marT="6651" marB="0" anchor="ctr">
                    <a:lnL w="635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solidFill>
                      <a:schemeClr val="bg1">
                        <a:lumMod val="95000"/>
                      </a:schemeClr>
                    </a:solidFill>
                  </a:tcPr>
                </a:tc>
                <a:tc>
                  <a:txBody>
                    <a:bodyPr/>
                    <a:lstStyle/>
                    <a:p>
                      <a:pPr algn="ctr" fontAlgn="ctr"/>
                      <a:r>
                        <a:rPr lang="en-US" sz="1200" b="0" i="0" u="none" strike="noStrike" dirty="0">
                          <a:solidFill>
                            <a:schemeClr val="tx2"/>
                          </a:solidFill>
                          <a:latin typeface="Calibri"/>
                        </a:rPr>
                        <a:t>191</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FF0000"/>
                          </a:solidFill>
                          <a:latin typeface="Calibri"/>
                        </a:rPr>
                        <a:t>90</a:t>
                      </a:r>
                      <a:r>
                        <a:rPr lang="en-US" sz="1200" b="0" i="0" u="none" strike="noStrike" dirty="0">
                          <a:solidFill>
                            <a:schemeClr val="tx2"/>
                          </a:solidFill>
                          <a:latin typeface="Calibri"/>
                        </a:rPr>
                        <a:t>|</a:t>
                      </a:r>
                      <a:r>
                        <a:rPr lang="en-US" sz="1200" b="0" i="0" u="none" strike="noStrike" dirty="0">
                          <a:solidFill>
                            <a:srgbClr val="008000"/>
                          </a:solidFill>
                          <a:latin typeface="Calibri"/>
                        </a:rPr>
                        <a:t>101</a:t>
                      </a:r>
                      <a:endParaRPr lang="en-US" sz="1200" b="0" i="0" u="none" strike="noStrike" dirty="0">
                        <a:solidFill>
                          <a:srgbClr val="FF0000"/>
                        </a:solidFill>
                        <a:latin typeface="Calibri"/>
                      </a:endParaRPr>
                    </a:p>
                  </a:txBody>
                  <a:tcPr marL="6651" marR="6651" marT="6651" marB="0" anchor="ctr">
                    <a:lnL w="63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chemeClr val="tx2"/>
                          </a:solidFill>
                          <a:latin typeface="Calibri"/>
                        </a:rPr>
                        <a:t>44</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a:noFill/>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FF0000"/>
                          </a:solidFill>
                          <a:latin typeface="Calibri"/>
                        </a:rPr>
                        <a:t>28</a:t>
                      </a:r>
                      <a:r>
                        <a:rPr lang="en-US" sz="1200" b="0" i="0" u="none" strike="noStrike" dirty="0">
                          <a:solidFill>
                            <a:schemeClr val="tx2"/>
                          </a:solidFill>
                          <a:latin typeface="Calibri"/>
                        </a:rPr>
                        <a:t>|</a:t>
                      </a:r>
                      <a:r>
                        <a:rPr lang="en-US" sz="1200" b="0" i="0" u="none" strike="noStrike" dirty="0">
                          <a:solidFill>
                            <a:srgbClr val="008000"/>
                          </a:solidFill>
                          <a:latin typeface="Calibri"/>
                        </a:rPr>
                        <a:t>16</a:t>
                      </a:r>
                      <a:endParaRPr lang="en-US" sz="1200" b="0" i="0" u="none" strike="noStrike" dirty="0">
                        <a:solidFill>
                          <a:srgbClr val="FF0000"/>
                        </a:solidFill>
                        <a:latin typeface="Calibri"/>
                      </a:endParaRPr>
                    </a:p>
                  </a:txBody>
                  <a:tcPr marL="6651" marR="6651" marT="6651" marB="0" anchor="ctr">
                    <a:lnL w="6350" cap="flat" cmpd="sng" algn="ctr">
                      <a:solidFill>
                        <a:schemeClr val="tx2"/>
                      </a:solidFill>
                      <a:prstDash val="solid"/>
                      <a:round/>
                      <a:headEnd type="none" w="med" len="med"/>
                      <a:tailEnd type="none" w="med" len="med"/>
                    </a:lnL>
                    <a:lnR>
                      <a:noFill/>
                    </a:lnR>
                    <a:lnT>
                      <a:noFill/>
                    </a:lnT>
                    <a:lnB w="6350" cap="flat" cmpd="sng" algn="ctr">
                      <a:solidFill>
                        <a:schemeClr val="tx2"/>
                      </a:solidFill>
                      <a:prstDash val="solid"/>
                      <a:round/>
                      <a:headEnd type="none" w="med" len="med"/>
                      <a:tailEnd type="none" w="med" len="med"/>
                    </a:lnB>
                    <a:solidFill>
                      <a:schemeClr val="bg1"/>
                    </a:solidFill>
                  </a:tcPr>
                </a:tc>
              </a:tr>
              <a:tr h="274320">
                <a:tc vMerge="1">
                  <a:txBody>
                    <a:bodyPr/>
                    <a:lstStyle/>
                    <a:p>
                      <a:endParaRPr lang="en-US"/>
                    </a:p>
                  </a:txBody>
                  <a:tcPr/>
                </a:tc>
                <a:tc>
                  <a:txBody>
                    <a:bodyPr/>
                    <a:lstStyle/>
                    <a:p>
                      <a:pPr algn="ctr" fontAlgn="ctr"/>
                      <a:r>
                        <a:rPr lang="en-US" sz="800" b="1" i="1" u="sng" strike="noStrike" dirty="0">
                          <a:solidFill>
                            <a:schemeClr val="tx2"/>
                          </a:solidFill>
                          <a:latin typeface="Calibri"/>
                        </a:rPr>
                        <a:t>HFD Tx</a:t>
                      </a:r>
                      <a:r>
                        <a:rPr lang="en-US" sz="800" b="1" i="1" u="none" strike="noStrike" dirty="0">
                          <a:solidFill>
                            <a:schemeClr val="tx2"/>
                          </a:solidFill>
                          <a:latin typeface="Calibri"/>
                        </a:rPr>
                        <a:t/>
                      </a:r>
                      <a:br>
                        <a:rPr lang="en-US" sz="800" b="1" i="1" u="none" strike="noStrike" dirty="0">
                          <a:solidFill>
                            <a:schemeClr val="tx2"/>
                          </a:solidFill>
                          <a:latin typeface="Calibri"/>
                        </a:rPr>
                      </a:br>
                      <a:r>
                        <a:rPr lang="en-US" sz="800" b="1" i="1" u="none" strike="noStrike" dirty="0" smtClean="0">
                          <a:solidFill>
                            <a:schemeClr val="tx2"/>
                          </a:solidFill>
                          <a:latin typeface="Calibri"/>
                        </a:rPr>
                        <a:t>HFD </a:t>
                      </a:r>
                      <a:r>
                        <a:rPr lang="en-US" sz="800" b="1" i="1" u="none" strike="noStrike" dirty="0">
                          <a:solidFill>
                            <a:schemeClr val="tx2"/>
                          </a:solidFill>
                          <a:latin typeface="Calibri"/>
                        </a:rPr>
                        <a:t>Veh</a:t>
                      </a:r>
                    </a:p>
                  </a:txBody>
                  <a:tcPr marL="6651" marR="6651" marT="6651" marB="0" anchor="ctr">
                    <a:lnL w="635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lumMod val="95000"/>
                      </a:schemeClr>
                    </a:solidFill>
                  </a:tcPr>
                </a:tc>
                <a:tc>
                  <a:txBody>
                    <a:bodyPr/>
                    <a:lstStyle/>
                    <a:p>
                      <a:pPr algn="ctr" fontAlgn="ctr"/>
                      <a:r>
                        <a:rPr lang="en-US" sz="1200" b="0" i="0" u="none" strike="noStrike" dirty="0">
                          <a:solidFill>
                            <a:schemeClr val="tx2"/>
                          </a:solidFill>
                          <a:latin typeface="Calibri"/>
                        </a:rPr>
                        <a:t>115</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FF0000"/>
                          </a:solidFill>
                          <a:latin typeface="Calibri"/>
                        </a:rPr>
                        <a:t>34</a:t>
                      </a:r>
                      <a:r>
                        <a:rPr lang="en-US" sz="1200" b="0" i="0" u="none" strike="noStrike" dirty="0">
                          <a:solidFill>
                            <a:schemeClr val="tx2"/>
                          </a:solidFill>
                          <a:latin typeface="Calibri"/>
                        </a:rPr>
                        <a:t>|</a:t>
                      </a:r>
                      <a:r>
                        <a:rPr lang="en-US" sz="1200" b="0" i="0" u="none" strike="noStrike" dirty="0">
                          <a:solidFill>
                            <a:srgbClr val="008000"/>
                          </a:solidFill>
                          <a:latin typeface="Calibri"/>
                        </a:rPr>
                        <a:t>81</a:t>
                      </a:r>
                      <a:endParaRPr lang="en-US" sz="1200" b="0" i="0" u="none" strike="noStrike" dirty="0">
                        <a:solidFill>
                          <a:srgbClr val="FF0000"/>
                        </a:solidFill>
                        <a:latin typeface="Calibri"/>
                      </a:endParaRPr>
                    </a:p>
                  </a:txBody>
                  <a:tcPr marL="6651" marR="6651" marT="6651" marB="0" anchor="ctr">
                    <a:lnL w="63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chemeClr val="tx2"/>
                          </a:solidFill>
                          <a:latin typeface="Calibri"/>
                        </a:rPr>
                        <a:t>57</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FF0000"/>
                          </a:solidFill>
                          <a:latin typeface="Calibri"/>
                        </a:rPr>
                        <a:t>23</a:t>
                      </a:r>
                      <a:r>
                        <a:rPr lang="en-US" sz="1200" b="0" i="0" u="none" strike="noStrike" dirty="0">
                          <a:solidFill>
                            <a:schemeClr val="tx2"/>
                          </a:solidFill>
                          <a:latin typeface="Calibri"/>
                        </a:rPr>
                        <a:t>|</a:t>
                      </a:r>
                      <a:r>
                        <a:rPr lang="en-US" sz="1200" b="0" i="0" u="none" strike="noStrike" dirty="0">
                          <a:solidFill>
                            <a:srgbClr val="008000"/>
                          </a:solidFill>
                          <a:latin typeface="Calibri"/>
                        </a:rPr>
                        <a:t>34</a:t>
                      </a:r>
                      <a:endParaRPr lang="en-US" sz="1200" b="0" i="0" u="none" strike="noStrike" dirty="0">
                        <a:solidFill>
                          <a:srgbClr val="FF0000"/>
                        </a:solidFill>
                        <a:latin typeface="Calibri"/>
                      </a:endParaRPr>
                    </a:p>
                  </a:txBody>
                  <a:tcPr marL="6651" marR="6651" marT="6651"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r>
              <a:tr h="274320">
                <a:tc vMerge="1">
                  <a:txBody>
                    <a:bodyPr/>
                    <a:lstStyle/>
                    <a:p>
                      <a:endParaRPr lang="en-US"/>
                    </a:p>
                  </a:txBody>
                  <a:tcPr/>
                </a:tc>
                <a:tc>
                  <a:txBody>
                    <a:bodyPr/>
                    <a:lstStyle/>
                    <a:p>
                      <a:pPr algn="ctr" fontAlgn="ctr"/>
                      <a:r>
                        <a:rPr lang="en-US" sz="800" b="1" i="1" u="sng" strike="noStrike" dirty="0">
                          <a:solidFill>
                            <a:schemeClr val="tx2"/>
                          </a:solidFill>
                          <a:latin typeface="Calibri"/>
                        </a:rPr>
                        <a:t>HFD Tx</a:t>
                      </a:r>
                      <a:r>
                        <a:rPr lang="en-US" sz="800" b="1" i="1" u="none" strike="noStrike" dirty="0">
                          <a:solidFill>
                            <a:schemeClr val="tx2"/>
                          </a:solidFill>
                          <a:latin typeface="Calibri"/>
                        </a:rPr>
                        <a:t/>
                      </a:r>
                      <a:br>
                        <a:rPr lang="en-US" sz="800" b="1" i="1" u="none" strike="noStrike" dirty="0">
                          <a:solidFill>
                            <a:schemeClr val="tx2"/>
                          </a:solidFill>
                          <a:latin typeface="Calibri"/>
                        </a:rPr>
                      </a:br>
                      <a:r>
                        <a:rPr lang="en-US" sz="800" b="1" i="1" u="none" strike="noStrike" dirty="0" smtClean="0">
                          <a:solidFill>
                            <a:schemeClr val="tx2"/>
                          </a:solidFill>
                          <a:latin typeface="Calibri"/>
                        </a:rPr>
                        <a:t>ND </a:t>
                      </a:r>
                      <a:r>
                        <a:rPr lang="en-US" sz="800" b="1" i="1" u="none" strike="noStrike" dirty="0">
                          <a:solidFill>
                            <a:schemeClr val="tx2"/>
                          </a:solidFill>
                          <a:latin typeface="Calibri"/>
                        </a:rPr>
                        <a:t>Veh</a:t>
                      </a:r>
                    </a:p>
                  </a:txBody>
                  <a:tcPr marL="6651" marR="6651" marT="6651" marB="0" anchor="ctr">
                    <a:lnL w="635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lumMod val="95000"/>
                      </a:schemeClr>
                    </a:solidFill>
                  </a:tcPr>
                </a:tc>
                <a:tc>
                  <a:txBody>
                    <a:bodyPr/>
                    <a:lstStyle/>
                    <a:p>
                      <a:pPr algn="ctr" fontAlgn="ctr"/>
                      <a:r>
                        <a:rPr lang="en-US" sz="1200" b="0" i="0" u="none" strike="noStrike" dirty="0">
                          <a:solidFill>
                            <a:schemeClr val="tx2"/>
                          </a:solidFill>
                          <a:latin typeface="Calibri"/>
                        </a:rPr>
                        <a:t>201</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FF0000"/>
                          </a:solidFill>
                          <a:latin typeface="Calibri"/>
                        </a:rPr>
                        <a:t>77</a:t>
                      </a:r>
                      <a:r>
                        <a:rPr lang="en-US" sz="1200" b="0" i="0" u="none" strike="noStrike" dirty="0">
                          <a:solidFill>
                            <a:schemeClr val="tx2"/>
                          </a:solidFill>
                          <a:latin typeface="Calibri"/>
                        </a:rPr>
                        <a:t>|</a:t>
                      </a:r>
                      <a:r>
                        <a:rPr lang="en-US" sz="1200" b="0" i="0" u="none" strike="noStrike" dirty="0">
                          <a:solidFill>
                            <a:srgbClr val="008000"/>
                          </a:solidFill>
                          <a:latin typeface="Calibri"/>
                        </a:rPr>
                        <a:t>124</a:t>
                      </a:r>
                      <a:endParaRPr lang="en-US" sz="1200" b="0" i="0" u="none" strike="noStrike" dirty="0">
                        <a:solidFill>
                          <a:srgbClr val="FF0000"/>
                        </a:solidFill>
                        <a:latin typeface="Calibri"/>
                      </a:endParaRPr>
                    </a:p>
                  </a:txBody>
                  <a:tcPr marL="6651" marR="6651" marT="6651" marB="0" anchor="ctr">
                    <a:lnL w="63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chemeClr val="tx2"/>
                          </a:solidFill>
                          <a:latin typeface="Calibri"/>
                        </a:rPr>
                        <a:t>50</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FF0000"/>
                          </a:solidFill>
                          <a:latin typeface="Calibri"/>
                        </a:rPr>
                        <a:t>27</a:t>
                      </a:r>
                      <a:r>
                        <a:rPr lang="en-US" sz="1200" b="0" i="0" u="none" strike="noStrike" dirty="0">
                          <a:solidFill>
                            <a:schemeClr val="tx2"/>
                          </a:solidFill>
                          <a:latin typeface="Calibri"/>
                        </a:rPr>
                        <a:t>|</a:t>
                      </a:r>
                      <a:r>
                        <a:rPr lang="en-US" sz="1200" b="0" i="0" u="none" strike="noStrike" dirty="0">
                          <a:solidFill>
                            <a:srgbClr val="008000"/>
                          </a:solidFill>
                          <a:latin typeface="Calibri"/>
                        </a:rPr>
                        <a:t>23</a:t>
                      </a:r>
                      <a:endParaRPr lang="en-US" sz="1200" b="0" i="0" u="none" strike="noStrike" dirty="0">
                        <a:solidFill>
                          <a:srgbClr val="FF0000"/>
                        </a:solidFill>
                        <a:latin typeface="Calibri"/>
                      </a:endParaRPr>
                    </a:p>
                  </a:txBody>
                  <a:tcPr marL="6651" marR="6651" marT="6651"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chemeClr val="bg1"/>
                    </a:solidFill>
                  </a:tcPr>
                </a:tc>
              </a:tr>
              <a:tr h="0">
                <a:tc gridSpan="6">
                  <a:txBody>
                    <a:bodyPr/>
                    <a:lstStyle/>
                    <a:p>
                      <a:pPr algn="ctr" fontAlgn="ctr"/>
                      <a:endParaRPr lang="en-US" sz="100" b="1" i="1" u="none" strike="noStrike" dirty="0">
                        <a:solidFill>
                          <a:schemeClr val="tx2"/>
                        </a:solidFill>
                        <a:latin typeface="Calibri"/>
                      </a:endParaRPr>
                    </a:p>
                  </a:txBody>
                  <a:tcPr marL="6651" marR="6651" marT="6651" marB="0" anchor="ctr">
                    <a:lnL w="19050" cap="flat" cmpd="sng" algn="ctr">
                      <a:noFill/>
                      <a:prstDash val="solid"/>
                      <a:round/>
                      <a:headEnd type="none" w="med" len="med"/>
                      <a:tailEnd type="none" w="med" len="med"/>
                    </a:lnL>
                    <a:lnR>
                      <a:noFill/>
                    </a:lnR>
                    <a:lnT w="19050" cap="flat" cmpd="sng" algn="ctr">
                      <a:solidFill>
                        <a:schemeClr val="tx2"/>
                      </a:solidFill>
                      <a:prstDash val="solid"/>
                      <a:round/>
                      <a:headEnd type="none" w="med" len="med"/>
                      <a:tailEnd type="none" w="med" len="med"/>
                    </a:lnT>
                    <a:lnB w="19050" cap="flat" cmpd="sng" algn="ctr">
                      <a:no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4320">
                <a:tc rowSpan="3">
                  <a:txBody>
                    <a:bodyPr/>
                    <a:lstStyle/>
                    <a:p>
                      <a:pPr algn="ctr" fontAlgn="ctr"/>
                      <a:r>
                        <a:rPr lang="en-US" sz="900" b="1" i="1" u="none" strike="noStrike" dirty="0">
                          <a:solidFill>
                            <a:schemeClr val="tx2"/>
                          </a:solidFill>
                          <a:latin typeface="Calibri"/>
                        </a:rPr>
                        <a:t>White Adipose Tissue</a:t>
                      </a:r>
                    </a:p>
                  </a:txBody>
                  <a:tcPr marL="6651" marR="6651" marT="6651" marB="0" anchor="ctr">
                    <a:lnL>
                      <a:noFill/>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lumMod val="95000"/>
                      </a:schemeClr>
                    </a:solidFill>
                  </a:tcPr>
                </a:tc>
                <a:tc>
                  <a:txBody>
                    <a:bodyPr/>
                    <a:lstStyle/>
                    <a:p>
                      <a:pPr algn="ctr" fontAlgn="ctr"/>
                      <a:r>
                        <a:rPr lang="en-US" sz="800" b="1" i="1" u="sng" strike="noStrike" dirty="0">
                          <a:solidFill>
                            <a:schemeClr val="tx2"/>
                          </a:solidFill>
                          <a:latin typeface="Calibri"/>
                        </a:rPr>
                        <a:t>HFD Veh</a:t>
                      </a:r>
                      <a:r>
                        <a:rPr lang="en-US" sz="800" b="1" i="1" u="none" strike="noStrike" dirty="0">
                          <a:solidFill>
                            <a:schemeClr val="tx2"/>
                          </a:solidFill>
                          <a:latin typeface="Calibri"/>
                        </a:rPr>
                        <a:t/>
                      </a:r>
                      <a:br>
                        <a:rPr lang="en-US" sz="800" b="1" i="1" u="none" strike="noStrike" dirty="0">
                          <a:solidFill>
                            <a:schemeClr val="tx2"/>
                          </a:solidFill>
                          <a:latin typeface="Calibri"/>
                        </a:rPr>
                      </a:br>
                      <a:r>
                        <a:rPr lang="en-US" sz="800" b="1" i="1" u="none" strike="noStrike" dirty="0">
                          <a:solidFill>
                            <a:schemeClr val="tx2"/>
                          </a:solidFill>
                          <a:latin typeface="Calibri"/>
                        </a:rPr>
                        <a:t>ND Veh</a:t>
                      </a:r>
                    </a:p>
                  </a:txBody>
                  <a:tcPr marL="6651" marR="6651" marT="6651" marB="0" anchor="ctr">
                    <a:lnL w="635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lumMod val="95000"/>
                      </a:schemeClr>
                    </a:solidFill>
                  </a:tcPr>
                </a:tc>
                <a:tc>
                  <a:txBody>
                    <a:bodyPr/>
                    <a:lstStyle/>
                    <a:p>
                      <a:pPr algn="ctr" fontAlgn="ctr"/>
                      <a:r>
                        <a:rPr lang="en-US" sz="1200" b="0" i="0" u="none" strike="noStrike" dirty="0">
                          <a:solidFill>
                            <a:schemeClr val="tx2"/>
                          </a:solidFill>
                          <a:latin typeface="Calibri"/>
                        </a:rPr>
                        <a:t>317</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FF0000"/>
                          </a:solidFill>
                          <a:latin typeface="Calibri"/>
                        </a:rPr>
                        <a:t>11</a:t>
                      </a:r>
                      <a:r>
                        <a:rPr lang="en-US" sz="1200" b="0" i="0" u="none" strike="noStrike" dirty="0">
                          <a:solidFill>
                            <a:schemeClr val="tx2"/>
                          </a:solidFill>
                          <a:latin typeface="Calibri"/>
                        </a:rPr>
                        <a:t>|</a:t>
                      </a:r>
                      <a:r>
                        <a:rPr lang="en-US" sz="1200" b="0" i="0" u="none" strike="noStrike" dirty="0">
                          <a:solidFill>
                            <a:srgbClr val="008000"/>
                          </a:solidFill>
                          <a:latin typeface="Calibri"/>
                        </a:rPr>
                        <a:t>306</a:t>
                      </a:r>
                      <a:endParaRPr lang="en-US" sz="1200" b="0" i="0" u="none" strike="noStrike" dirty="0">
                        <a:solidFill>
                          <a:srgbClr val="FF0000"/>
                        </a:solidFill>
                        <a:latin typeface="Calibri"/>
                      </a:endParaRPr>
                    </a:p>
                  </a:txBody>
                  <a:tcPr marL="6651" marR="6651" marT="6651" marB="0" anchor="ctr">
                    <a:lnL w="63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chemeClr val="tx2"/>
                          </a:solidFill>
                          <a:latin typeface="Calibri"/>
                        </a:rPr>
                        <a:t>58</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FF0000"/>
                          </a:solidFill>
                          <a:latin typeface="Calibri"/>
                        </a:rPr>
                        <a:t>3</a:t>
                      </a:r>
                      <a:r>
                        <a:rPr lang="en-US" sz="1200" b="0" i="0" u="none" strike="noStrike" dirty="0">
                          <a:solidFill>
                            <a:schemeClr val="tx2"/>
                          </a:solidFill>
                          <a:latin typeface="Calibri"/>
                        </a:rPr>
                        <a:t>|</a:t>
                      </a:r>
                      <a:r>
                        <a:rPr lang="en-US" sz="1200" b="0" i="0" u="none" strike="noStrike" dirty="0">
                          <a:solidFill>
                            <a:srgbClr val="008000"/>
                          </a:solidFill>
                          <a:latin typeface="Calibri"/>
                        </a:rPr>
                        <a:t>55</a:t>
                      </a:r>
                      <a:endParaRPr lang="en-US" sz="1200" b="0" i="0" u="none" strike="noStrike" dirty="0">
                        <a:solidFill>
                          <a:srgbClr val="FF0000"/>
                        </a:solidFill>
                        <a:latin typeface="Calibri"/>
                      </a:endParaRPr>
                    </a:p>
                  </a:txBody>
                  <a:tcPr marL="6651" marR="6651" marT="6651" marB="0" anchor="ctr">
                    <a:lnL w="6350" cap="flat" cmpd="sng" algn="ctr">
                      <a:solidFill>
                        <a:schemeClr val="tx2"/>
                      </a:solidFill>
                      <a:prstDash val="solid"/>
                      <a:round/>
                      <a:headEnd type="none" w="med" len="med"/>
                      <a:tailEnd type="none" w="med" len="med"/>
                    </a:lnL>
                    <a:lnR>
                      <a:noFill/>
                    </a:lnR>
                    <a:lnT w="19050" cap="flat" cmpd="sng" algn="ctr">
                      <a:no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r>
              <a:tr h="274320">
                <a:tc vMerge="1">
                  <a:txBody>
                    <a:bodyPr/>
                    <a:lstStyle/>
                    <a:p>
                      <a:endParaRPr lang="en-US"/>
                    </a:p>
                  </a:txBody>
                  <a:tcPr/>
                </a:tc>
                <a:tc>
                  <a:txBody>
                    <a:bodyPr/>
                    <a:lstStyle/>
                    <a:p>
                      <a:pPr algn="ctr" fontAlgn="ctr"/>
                      <a:r>
                        <a:rPr lang="en-US" sz="800" b="1" i="1" u="sng" strike="noStrike" dirty="0">
                          <a:solidFill>
                            <a:schemeClr val="tx2"/>
                          </a:solidFill>
                          <a:latin typeface="Calibri"/>
                        </a:rPr>
                        <a:t>HFD Tx</a:t>
                      </a:r>
                      <a:r>
                        <a:rPr lang="en-US" sz="800" b="1" i="1" u="none" strike="noStrike" dirty="0">
                          <a:solidFill>
                            <a:schemeClr val="tx2"/>
                          </a:solidFill>
                          <a:latin typeface="Calibri"/>
                        </a:rPr>
                        <a:t/>
                      </a:r>
                      <a:br>
                        <a:rPr lang="en-US" sz="800" b="1" i="1" u="none" strike="noStrike" dirty="0">
                          <a:solidFill>
                            <a:schemeClr val="tx2"/>
                          </a:solidFill>
                          <a:latin typeface="Calibri"/>
                        </a:rPr>
                      </a:br>
                      <a:r>
                        <a:rPr lang="en-US" sz="800" b="1" i="1" u="none" strike="noStrike" dirty="0" smtClean="0">
                          <a:solidFill>
                            <a:schemeClr val="tx2"/>
                          </a:solidFill>
                          <a:latin typeface="Calibri"/>
                        </a:rPr>
                        <a:t>HFD </a:t>
                      </a:r>
                      <a:r>
                        <a:rPr lang="en-US" sz="800" b="1" i="1" u="none" strike="noStrike" dirty="0">
                          <a:solidFill>
                            <a:schemeClr val="tx2"/>
                          </a:solidFill>
                          <a:latin typeface="Calibri"/>
                        </a:rPr>
                        <a:t>Veh</a:t>
                      </a:r>
                    </a:p>
                  </a:txBody>
                  <a:tcPr marL="6651" marR="6651" marT="6651" marB="0" anchor="ctr">
                    <a:lnL w="635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lumMod val="95000"/>
                      </a:schemeClr>
                    </a:solidFill>
                  </a:tcPr>
                </a:tc>
                <a:tc>
                  <a:txBody>
                    <a:bodyPr/>
                    <a:lstStyle/>
                    <a:p>
                      <a:pPr algn="ctr" fontAlgn="ctr"/>
                      <a:r>
                        <a:rPr lang="en-US" sz="1200" b="0" i="0" u="none" strike="noStrike" dirty="0">
                          <a:solidFill>
                            <a:schemeClr val="tx2"/>
                          </a:solidFill>
                          <a:latin typeface="Calibri"/>
                        </a:rPr>
                        <a:t>198</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FF0000"/>
                          </a:solidFill>
                          <a:latin typeface="Calibri"/>
                        </a:rPr>
                        <a:t>195</a:t>
                      </a:r>
                      <a:r>
                        <a:rPr lang="en-US" sz="1200" b="0" i="0" u="none" strike="noStrike" dirty="0">
                          <a:solidFill>
                            <a:schemeClr val="tx2"/>
                          </a:solidFill>
                          <a:latin typeface="Calibri"/>
                        </a:rPr>
                        <a:t>|</a:t>
                      </a:r>
                      <a:r>
                        <a:rPr lang="en-US" sz="1200" b="0" i="0" u="none" strike="noStrike" dirty="0">
                          <a:solidFill>
                            <a:srgbClr val="008000"/>
                          </a:solidFill>
                          <a:latin typeface="Calibri"/>
                        </a:rPr>
                        <a:t>3</a:t>
                      </a:r>
                      <a:endParaRPr lang="en-US" sz="1200" b="0" i="0" u="none" strike="noStrike" dirty="0">
                        <a:solidFill>
                          <a:srgbClr val="FF0000"/>
                        </a:solidFill>
                        <a:latin typeface="Calibri"/>
                      </a:endParaRPr>
                    </a:p>
                  </a:txBody>
                  <a:tcPr marL="6651" marR="6651" marT="6651" marB="0" anchor="ctr">
                    <a:lnL w="63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chemeClr val="tx2"/>
                          </a:solidFill>
                          <a:latin typeface="Calibri"/>
                        </a:rPr>
                        <a:t>105</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FF0000"/>
                          </a:solidFill>
                          <a:latin typeface="Calibri"/>
                        </a:rPr>
                        <a:t>101</a:t>
                      </a:r>
                      <a:r>
                        <a:rPr lang="en-US" sz="1200" b="0" i="0" u="none" strike="noStrike" dirty="0">
                          <a:solidFill>
                            <a:schemeClr val="tx2"/>
                          </a:solidFill>
                          <a:latin typeface="Calibri"/>
                        </a:rPr>
                        <a:t>|</a:t>
                      </a:r>
                      <a:r>
                        <a:rPr lang="en-US" sz="1200" b="0" i="0" u="none" strike="noStrike" dirty="0">
                          <a:solidFill>
                            <a:srgbClr val="008000"/>
                          </a:solidFill>
                          <a:latin typeface="Calibri"/>
                        </a:rPr>
                        <a:t>4</a:t>
                      </a:r>
                      <a:endParaRPr lang="en-US" sz="1200" b="0" i="0" u="none" strike="noStrike" dirty="0">
                        <a:solidFill>
                          <a:srgbClr val="FF0000"/>
                        </a:solidFill>
                        <a:latin typeface="Calibri"/>
                      </a:endParaRPr>
                    </a:p>
                  </a:txBody>
                  <a:tcPr marL="6651" marR="6651" marT="6651"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r>
              <a:tr h="274320">
                <a:tc vMerge="1">
                  <a:txBody>
                    <a:bodyPr/>
                    <a:lstStyle/>
                    <a:p>
                      <a:endParaRPr lang="en-US"/>
                    </a:p>
                  </a:txBody>
                  <a:tcPr/>
                </a:tc>
                <a:tc>
                  <a:txBody>
                    <a:bodyPr/>
                    <a:lstStyle/>
                    <a:p>
                      <a:pPr algn="ctr" fontAlgn="ctr"/>
                      <a:r>
                        <a:rPr lang="en-US" sz="800" b="1" i="1" u="sng" strike="noStrike" dirty="0">
                          <a:solidFill>
                            <a:schemeClr val="tx2"/>
                          </a:solidFill>
                          <a:latin typeface="Calibri"/>
                        </a:rPr>
                        <a:t>HFD Tx</a:t>
                      </a:r>
                      <a:r>
                        <a:rPr lang="en-US" sz="800" b="1" i="1" u="none" strike="noStrike" dirty="0">
                          <a:solidFill>
                            <a:schemeClr val="tx2"/>
                          </a:solidFill>
                          <a:latin typeface="Calibri"/>
                        </a:rPr>
                        <a:t/>
                      </a:r>
                      <a:br>
                        <a:rPr lang="en-US" sz="800" b="1" i="1" u="none" strike="noStrike" dirty="0">
                          <a:solidFill>
                            <a:schemeClr val="tx2"/>
                          </a:solidFill>
                          <a:latin typeface="Calibri"/>
                        </a:rPr>
                      </a:br>
                      <a:r>
                        <a:rPr lang="en-US" sz="800" b="1" i="1" u="none" strike="noStrike" dirty="0" smtClean="0">
                          <a:solidFill>
                            <a:schemeClr val="tx2"/>
                          </a:solidFill>
                          <a:latin typeface="Calibri"/>
                        </a:rPr>
                        <a:t>ND </a:t>
                      </a:r>
                      <a:r>
                        <a:rPr lang="en-US" sz="800" b="1" i="1" u="none" strike="noStrike" dirty="0">
                          <a:solidFill>
                            <a:schemeClr val="tx2"/>
                          </a:solidFill>
                          <a:latin typeface="Calibri"/>
                        </a:rPr>
                        <a:t>Veh</a:t>
                      </a:r>
                    </a:p>
                  </a:txBody>
                  <a:tcPr marL="6651" marR="6651" marT="6651" marB="0" anchor="ctr">
                    <a:lnL w="6350" cap="flat" cmpd="sng" algn="ctr">
                      <a:noFill/>
                      <a:prstDash val="solid"/>
                      <a:round/>
                      <a:headEnd type="none" w="med" len="med"/>
                      <a:tailEnd type="none" w="med" len="med"/>
                    </a:lnL>
                    <a:lnR w="190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19050" cap="flat" cmpd="sng" algn="ctr">
                      <a:noFill/>
                      <a:prstDash val="solid"/>
                      <a:round/>
                      <a:headEnd type="none" w="med" len="med"/>
                      <a:tailEnd type="none" w="med" len="med"/>
                    </a:lnB>
                    <a:solidFill>
                      <a:schemeClr val="bg1">
                        <a:lumMod val="95000"/>
                      </a:schemeClr>
                    </a:solidFill>
                  </a:tcPr>
                </a:tc>
                <a:tc>
                  <a:txBody>
                    <a:bodyPr/>
                    <a:lstStyle/>
                    <a:p>
                      <a:pPr algn="ctr" fontAlgn="ctr"/>
                      <a:r>
                        <a:rPr lang="en-US" sz="1200" b="0" i="0" u="none" strike="noStrike" dirty="0">
                          <a:solidFill>
                            <a:schemeClr val="tx2"/>
                          </a:solidFill>
                          <a:latin typeface="Calibri"/>
                        </a:rPr>
                        <a:t>47</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FF0000"/>
                          </a:solidFill>
                          <a:latin typeface="Calibri"/>
                        </a:rPr>
                        <a:t>5</a:t>
                      </a:r>
                      <a:r>
                        <a:rPr lang="en-US" sz="1200" b="0" i="0" u="none" strike="noStrike" dirty="0">
                          <a:solidFill>
                            <a:schemeClr val="tx2"/>
                          </a:solidFill>
                          <a:latin typeface="Calibri"/>
                        </a:rPr>
                        <a:t>|</a:t>
                      </a:r>
                      <a:r>
                        <a:rPr lang="en-US" sz="1200" b="0" i="0" u="none" strike="noStrike" dirty="0">
                          <a:solidFill>
                            <a:srgbClr val="008000"/>
                          </a:solidFill>
                          <a:latin typeface="Calibri"/>
                        </a:rPr>
                        <a:t>42</a:t>
                      </a:r>
                      <a:endParaRPr lang="en-US" sz="1200" b="0" i="0" u="none" strike="noStrike" dirty="0">
                        <a:solidFill>
                          <a:srgbClr val="FF0000"/>
                        </a:solidFill>
                        <a:latin typeface="Calibri"/>
                      </a:endParaRPr>
                    </a:p>
                  </a:txBody>
                  <a:tcPr marL="6651" marR="6651" marT="6651" marB="0" anchor="ctr">
                    <a:lnL w="63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fontAlgn="ctr"/>
                      <a:r>
                        <a:rPr lang="en-US" sz="1200" b="0" i="0" u="none" strike="noStrike" dirty="0">
                          <a:solidFill>
                            <a:schemeClr val="tx2"/>
                          </a:solidFill>
                          <a:latin typeface="Calibri"/>
                        </a:rPr>
                        <a:t>34</a:t>
                      </a:r>
                    </a:p>
                  </a:txBody>
                  <a:tcPr marL="6651" marR="6651" marT="6651" marB="0" anchor="ctr">
                    <a:lnL w="190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FF0000"/>
                          </a:solidFill>
                          <a:latin typeface="Calibri"/>
                        </a:rPr>
                        <a:t>1</a:t>
                      </a:r>
                      <a:r>
                        <a:rPr lang="en-US" sz="1200" b="0" i="0" u="none" strike="noStrike" dirty="0">
                          <a:solidFill>
                            <a:schemeClr val="tx2"/>
                          </a:solidFill>
                          <a:latin typeface="Calibri"/>
                        </a:rPr>
                        <a:t>|</a:t>
                      </a:r>
                      <a:r>
                        <a:rPr lang="en-US" sz="1200" b="0" i="0" u="none" strike="noStrike" dirty="0">
                          <a:solidFill>
                            <a:srgbClr val="008000"/>
                          </a:solidFill>
                          <a:latin typeface="Calibri"/>
                        </a:rPr>
                        <a:t>33</a:t>
                      </a:r>
                      <a:endParaRPr lang="en-US" sz="1200" b="0" i="0" u="none" strike="noStrike" dirty="0">
                        <a:solidFill>
                          <a:srgbClr val="FF0000"/>
                        </a:solidFill>
                        <a:latin typeface="Calibri"/>
                      </a:endParaRPr>
                    </a:p>
                  </a:txBody>
                  <a:tcPr marL="6651" marR="6651" marT="6651" marB="0" anchor="ctr">
                    <a:lnL w="6350" cap="flat" cmpd="sng" algn="ctr">
                      <a:solidFill>
                        <a:schemeClr val="tx2"/>
                      </a:solidFill>
                      <a:prstDash val="solid"/>
                      <a:round/>
                      <a:headEnd type="none" w="med" len="med"/>
                      <a:tailEnd type="none" w="med" len="med"/>
                    </a:lnL>
                    <a:lnR>
                      <a:noFill/>
                    </a:lnR>
                    <a:lnT w="6350" cap="flat" cmpd="sng" algn="ctr">
                      <a:solidFill>
                        <a:schemeClr val="tx2"/>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tr>
            </a:tbl>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title"/>
          </p:nvPr>
        </p:nvSpPr>
        <p:spPr/>
        <p:txBody>
          <a:bodyPr>
            <a:noAutofit/>
          </a:bodyPr>
          <a:lstStyle/>
          <a:p>
            <a:r>
              <a:rPr lang="en-US" sz="3000" dirty="0" smtClean="0">
                <a:latin typeface="Calibri" pitchFamily="34" charset="0"/>
              </a:rPr>
              <a:t>Data Display</a:t>
            </a:r>
            <a:endParaRPr lang="en-US" sz="3000" dirty="0">
              <a:latin typeface="Calibri" pitchFamily="34" charset="0"/>
            </a:endParaRPr>
          </a:p>
        </p:txBody>
      </p:sp>
      <p:grpSp>
        <p:nvGrpSpPr>
          <p:cNvPr id="22" name="Group 21"/>
          <p:cNvGrpSpPr/>
          <p:nvPr/>
        </p:nvGrpSpPr>
        <p:grpSpPr>
          <a:xfrm>
            <a:off x="1509195" y="968589"/>
            <a:ext cx="6026139" cy="5104983"/>
            <a:chOff x="2559060" y="672256"/>
            <a:chExt cx="6026139" cy="5104983"/>
          </a:xfrm>
        </p:grpSpPr>
        <p:grpSp>
          <p:nvGrpSpPr>
            <p:cNvPr id="2" name="Group 54"/>
            <p:cNvGrpSpPr/>
            <p:nvPr/>
          </p:nvGrpSpPr>
          <p:grpSpPr>
            <a:xfrm>
              <a:off x="2559060" y="672256"/>
              <a:ext cx="6026139" cy="5104983"/>
              <a:chOff x="2567526" y="629924"/>
              <a:chExt cx="6026139" cy="5104983"/>
            </a:xfrm>
          </p:grpSpPr>
          <p:grpSp>
            <p:nvGrpSpPr>
              <p:cNvPr id="3" name="Group 44"/>
              <p:cNvGrpSpPr/>
              <p:nvPr/>
            </p:nvGrpSpPr>
            <p:grpSpPr>
              <a:xfrm>
                <a:off x="2567526" y="629924"/>
                <a:ext cx="6026139" cy="5104983"/>
                <a:chOff x="2906192" y="469059"/>
                <a:chExt cx="6026139" cy="5104983"/>
              </a:xfrm>
            </p:grpSpPr>
            <p:grpSp>
              <p:nvGrpSpPr>
                <p:cNvPr id="4" name="Group 32"/>
                <p:cNvGrpSpPr/>
                <p:nvPr/>
              </p:nvGrpSpPr>
              <p:grpSpPr>
                <a:xfrm>
                  <a:off x="2906192" y="471971"/>
                  <a:ext cx="3335233" cy="5102071"/>
                  <a:chOff x="3973982" y="615904"/>
                  <a:chExt cx="4604786" cy="5102071"/>
                </a:xfrm>
              </p:grpSpPr>
              <p:sp>
                <p:nvSpPr>
                  <p:cNvPr id="25603" name="Text Box 6"/>
                  <p:cNvSpPr txBox="1">
                    <a:spLocks noChangeArrowheads="1"/>
                  </p:cNvSpPr>
                  <p:nvPr/>
                </p:nvSpPr>
                <p:spPr bwMode="auto">
                  <a:xfrm>
                    <a:off x="5017489" y="615904"/>
                    <a:ext cx="3561279" cy="307777"/>
                  </a:xfrm>
                  <a:prstGeom prst="rect">
                    <a:avLst/>
                  </a:prstGeom>
                  <a:noFill/>
                  <a:ln w="9525">
                    <a:noFill/>
                    <a:miter lim="800000"/>
                    <a:headEnd/>
                    <a:tailEnd/>
                  </a:ln>
                </p:spPr>
                <p:txBody>
                  <a:bodyPr wrap="none">
                    <a:spAutoFit/>
                  </a:bodyPr>
                  <a:lstStyle/>
                  <a:p>
                    <a:pPr algn="ctr"/>
                    <a:r>
                      <a:rPr lang="en-US" sz="1400" b="1" i="1" dirty="0">
                        <a:solidFill>
                          <a:srgbClr val="4D4D4D"/>
                        </a:solidFill>
                        <a:cs typeface="Arial" pitchFamily="34" charset="0"/>
                      </a:rPr>
                      <a:t>                </a:t>
                    </a:r>
                    <a:r>
                      <a:rPr lang="en-US" sz="1400" b="1" i="1" dirty="0" smtClean="0">
                        <a:solidFill>
                          <a:srgbClr val="4D4D4D"/>
                        </a:solidFill>
                        <a:cs typeface="Arial" pitchFamily="34" charset="0"/>
                      </a:rPr>
                      <a:t>Metabolite </a:t>
                    </a:r>
                    <a:r>
                      <a:rPr lang="en-US" sz="1400" b="1" i="1" dirty="0">
                        <a:solidFill>
                          <a:srgbClr val="4D4D4D"/>
                        </a:solidFill>
                        <a:cs typeface="Arial" pitchFamily="34" charset="0"/>
                      </a:rPr>
                      <a:t>Name           </a:t>
                    </a:r>
                  </a:p>
                </p:txBody>
              </p:sp>
              <p:sp>
                <p:nvSpPr>
                  <p:cNvPr id="50" name="Text Box 4"/>
                  <p:cNvSpPr txBox="1">
                    <a:spLocks noChangeAspect="1" noChangeArrowheads="1"/>
                  </p:cNvSpPr>
                  <p:nvPr/>
                </p:nvSpPr>
                <p:spPr bwMode="auto">
                  <a:xfrm>
                    <a:off x="3973982" y="2395702"/>
                    <a:ext cx="552411" cy="1257844"/>
                  </a:xfrm>
                  <a:prstGeom prst="rect">
                    <a:avLst/>
                  </a:prstGeom>
                  <a:noFill/>
                  <a:ln w="9525">
                    <a:noFill/>
                    <a:miter lim="800000"/>
                    <a:headEnd/>
                    <a:tailEnd/>
                  </a:ln>
                </p:spPr>
                <p:txBody>
                  <a:bodyPr vert="vert270" wrap="none">
                    <a:spAutoFit/>
                  </a:bodyPr>
                  <a:lstStyle/>
                  <a:p>
                    <a:pPr algn="ctr"/>
                    <a:r>
                      <a:rPr lang="en-US" sz="1400" b="1" i="1" dirty="0" smtClean="0">
                        <a:solidFill>
                          <a:srgbClr val="4D4D4D"/>
                        </a:solidFill>
                        <a:cs typeface="Arial" pitchFamily="34" charset="0"/>
                      </a:rPr>
                      <a:t>Scaled Intensity</a:t>
                    </a:r>
                    <a:endParaRPr lang="en-US" sz="1400" b="1" i="1" dirty="0">
                      <a:solidFill>
                        <a:srgbClr val="4D4D4D"/>
                      </a:solidFill>
                      <a:cs typeface="Arial" pitchFamily="34" charset="0"/>
                    </a:endParaRPr>
                  </a:p>
                </p:txBody>
              </p:sp>
              <p:sp>
                <p:nvSpPr>
                  <p:cNvPr id="48" name="Text Box 4"/>
                  <p:cNvSpPr txBox="1">
                    <a:spLocks noChangeAspect="1" noChangeArrowheads="1"/>
                  </p:cNvSpPr>
                  <p:nvPr/>
                </p:nvSpPr>
                <p:spPr bwMode="auto">
                  <a:xfrm>
                    <a:off x="5266385" y="5410198"/>
                    <a:ext cx="2953422" cy="307777"/>
                  </a:xfrm>
                  <a:prstGeom prst="rect">
                    <a:avLst/>
                  </a:prstGeom>
                  <a:noFill/>
                  <a:ln w="9525">
                    <a:noFill/>
                    <a:miter lim="800000"/>
                    <a:headEnd/>
                    <a:tailEnd/>
                  </a:ln>
                </p:spPr>
                <p:txBody>
                  <a:bodyPr wrap="square">
                    <a:spAutoFit/>
                  </a:bodyPr>
                  <a:lstStyle/>
                  <a:p>
                    <a:pPr algn="ctr"/>
                    <a:r>
                      <a:rPr lang="en-US" sz="1400" b="1" i="1" dirty="0" smtClean="0">
                        <a:solidFill>
                          <a:srgbClr val="4D4D4D"/>
                        </a:solidFill>
                        <a:cs typeface="Arial" pitchFamily="34" charset="0"/>
                      </a:rPr>
                      <a:t>Treatment Group</a:t>
                    </a:r>
                    <a:endParaRPr lang="en-US" sz="1400" b="1" i="1" dirty="0">
                      <a:solidFill>
                        <a:srgbClr val="4D4D4D"/>
                      </a:solidFill>
                      <a:cs typeface="Arial" pitchFamily="34" charset="0"/>
                    </a:endParaRPr>
                  </a:p>
                </p:txBody>
              </p:sp>
            </p:grpSp>
            <p:grpSp>
              <p:nvGrpSpPr>
                <p:cNvPr id="5" name="Group 32"/>
                <p:cNvGrpSpPr/>
                <p:nvPr/>
              </p:nvGrpSpPr>
              <p:grpSpPr>
                <a:xfrm>
                  <a:off x="6324598" y="469059"/>
                  <a:ext cx="2607733" cy="4585544"/>
                  <a:chOff x="6378361" y="-1141345"/>
                  <a:chExt cx="2186448" cy="4585544"/>
                </a:xfrm>
              </p:grpSpPr>
              <p:sp>
                <p:nvSpPr>
                  <p:cNvPr id="39" name="Rectangle 38"/>
                  <p:cNvSpPr/>
                  <p:nvPr/>
                </p:nvSpPr>
                <p:spPr>
                  <a:xfrm>
                    <a:off x="6378361" y="-865333"/>
                    <a:ext cx="2186448" cy="43095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0" name="Text Box 6"/>
                  <p:cNvSpPr txBox="1">
                    <a:spLocks noChangeArrowheads="1"/>
                  </p:cNvSpPr>
                  <p:nvPr/>
                </p:nvSpPr>
                <p:spPr bwMode="auto">
                  <a:xfrm>
                    <a:off x="6633261" y="-1141345"/>
                    <a:ext cx="1732777" cy="307777"/>
                  </a:xfrm>
                  <a:prstGeom prst="rect">
                    <a:avLst/>
                  </a:prstGeom>
                  <a:noFill/>
                  <a:ln w="9525">
                    <a:noFill/>
                    <a:miter lim="800000"/>
                    <a:headEnd/>
                    <a:tailEnd/>
                  </a:ln>
                </p:spPr>
                <p:txBody>
                  <a:bodyPr wrap="square">
                    <a:spAutoFit/>
                  </a:bodyPr>
                  <a:lstStyle/>
                  <a:p>
                    <a:pPr algn="ctr"/>
                    <a:r>
                      <a:rPr lang="en-US" sz="1400" b="1" i="1" dirty="0" smtClean="0">
                        <a:solidFill>
                          <a:srgbClr val="4D4D4D"/>
                        </a:solidFill>
                        <a:cs typeface="Arial" pitchFamily="34" charset="0"/>
                      </a:rPr>
                      <a:t>Box Plot Legend</a:t>
                    </a:r>
                    <a:endParaRPr lang="en-US" sz="1400" b="1" i="1" dirty="0">
                      <a:solidFill>
                        <a:srgbClr val="4D4D4D"/>
                      </a:solidFill>
                      <a:cs typeface="Arial" pitchFamily="34" charset="0"/>
                    </a:endParaRPr>
                  </a:p>
                </p:txBody>
              </p:sp>
            </p:grpSp>
          </p:grpSp>
          <p:pic>
            <p:nvPicPr>
              <p:cNvPr id="1026" name="Picture 2"/>
              <p:cNvPicPr>
                <a:picLocks noChangeAspect="1" noChangeArrowheads="1"/>
              </p:cNvPicPr>
              <p:nvPr/>
            </p:nvPicPr>
            <p:blipFill>
              <a:blip r:embed="rId3" cstate="print"/>
              <a:srcRect/>
              <a:stretch>
                <a:fillRect/>
              </a:stretch>
            </p:blipFill>
            <p:spPr bwMode="auto">
              <a:xfrm>
                <a:off x="7196138" y="1189544"/>
                <a:ext cx="1282706" cy="3361074"/>
              </a:xfrm>
              <a:prstGeom prst="rect">
                <a:avLst/>
              </a:prstGeom>
              <a:noFill/>
              <a:ln w="9525">
                <a:noFill/>
                <a:miter lim="800000"/>
                <a:headEnd/>
                <a:tailEnd/>
              </a:ln>
              <a:effectLst/>
            </p:spPr>
          </p:pic>
        </p:grpSp>
        <p:pic>
          <p:nvPicPr>
            <p:cNvPr id="1027" name="Picture 3"/>
            <p:cNvPicPr>
              <a:picLocks noChangeAspect="1" noChangeArrowheads="1"/>
            </p:cNvPicPr>
            <p:nvPr/>
          </p:nvPicPr>
          <p:blipFill>
            <a:blip r:embed="rId4" cstate="print"/>
            <a:srcRect l="-3959"/>
            <a:stretch>
              <a:fillRect/>
            </a:stretch>
          </p:blipFill>
          <p:spPr bwMode="auto">
            <a:xfrm>
              <a:off x="5992602" y="963058"/>
              <a:ext cx="1200510" cy="1199205"/>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l="-3959"/>
            <a:stretch>
              <a:fillRect/>
            </a:stretch>
          </p:blipFill>
          <p:spPr bwMode="auto">
            <a:xfrm>
              <a:off x="5992602" y="2562758"/>
              <a:ext cx="1200510" cy="9517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cstate="print"/>
            <a:srcRect l="-3753"/>
            <a:stretch>
              <a:fillRect/>
            </a:stretch>
          </p:blipFill>
          <p:spPr bwMode="auto">
            <a:xfrm>
              <a:off x="5987310" y="4183630"/>
              <a:ext cx="1263960" cy="958095"/>
            </a:xfrm>
            <a:prstGeom prst="rect">
              <a:avLst/>
            </a:prstGeom>
            <a:noFill/>
            <a:ln w="9525">
              <a:noFill/>
              <a:miter lim="800000"/>
              <a:headEnd/>
              <a:tailEnd/>
            </a:ln>
            <a:effectLst/>
          </p:spPr>
        </p:pic>
        <p:pic>
          <p:nvPicPr>
            <p:cNvPr id="1030" name="Picture 6"/>
            <p:cNvPicPr>
              <a:picLocks noChangeAspect="1" noChangeArrowheads="1"/>
            </p:cNvPicPr>
            <p:nvPr/>
          </p:nvPicPr>
          <p:blipFill>
            <a:blip r:embed="rId7" cstate="print"/>
            <a:srcRect/>
            <a:stretch>
              <a:fillRect/>
            </a:stretch>
          </p:blipFill>
          <p:spPr bwMode="auto">
            <a:xfrm>
              <a:off x="2974447" y="2416176"/>
              <a:ext cx="3037986" cy="1524704"/>
            </a:xfrm>
            <a:prstGeom prst="rect">
              <a:avLst/>
            </a:prstGeom>
            <a:noFill/>
            <a:ln w="9525">
              <a:noFill/>
              <a:miter lim="800000"/>
              <a:headEnd/>
              <a:tailEnd/>
            </a:ln>
            <a:effectLst/>
          </p:spPr>
        </p:pic>
        <p:pic>
          <p:nvPicPr>
            <p:cNvPr id="1031" name="Picture 7"/>
            <p:cNvPicPr>
              <a:picLocks noChangeAspect="1" noChangeArrowheads="1"/>
            </p:cNvPicPr>
            <p:nvPr/>
          </p:nvPicPr>
          <p:blipFill>
            <a:blip r:embed="rId8" cstate="print"/>
            <a:srcRect/>
            <a:stretch>
              <a:fillRect/>
            </a:stretch>
          </p:blipFill>
          <p:spPr bwMode="auto">
            <a:xfrm>
              <a:off x="2974454" y="3986213"/>
              <a:ext cx="3037986" cy="1530414"/>
            </a:xfrm>
            <a:prstGeom prst="rect">
              <a:avLst/>
            </a:prstGeom>
            <a:noFill/>
            <a:ln w="9525">
              <a:noFill/>
              <a:miter lim="800000"/>
              <a:headEnd/>
              <a:tailEnd/>
            </a:ln>
            <a:effectLst/>
          </p:spPr>
        </p:pic>
        <p:pic>
          <p:nvPicPr>
            <p:cNvPr id="1032" name="Picture 8"/>
            <p:cNvPicPr>
              <a:picLocks noChangeAspect="1" noChangeArrowheads="1"/>
            </p:cNvPicPr>
            <p:nvPr/>
          </p:nvPicPr>
          <p:blipFill>
            <a:blip r:embed="rId9" cstate="print"/>
            <a:srcRect/>
            <a:stretch>
              <a:fillRect/>
            </a:stretch>
          </p:blipFill>
          <p:spPr bwMode="auto">
            <a:xfrm>
              <a:off x="2974446" y="891118"/>
              <a:ext cx="3037986" cy="1536125"/>
            </a:xfrm>
            <a:prstGeom prst="rect">
              <a:avLst/>
            </a:prstGeom>
            <a:noFill/>
            <a:ln w="9525">
              <a:noFill/>
              <a:miter lim="800000"/>
              <a:headEnd/>
              <a:tailEnd/>
            </a:ln>
            <a:effectLst/>
          </p:spPr>
        </p:pic>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110067" y="233665"/>
            <a:ext cx="8881533" cy="863600"/>
          </a:xfrm>
          <a:prstGeom prst="rect">
            <a:avLst/>
          </a:prstGeom>
        </p:spPr>
        <p:txBody>
          <a:bodyPr/>
          <a:lstStyle/>
          <a:p>
            <a:pPr eaLnBrk="0" hangingPunct="0">
              <a:lnSpc>
                <a:spcPct val="90000"/>
              </a:lnSpc>
              <a:defRPr/>
            </a:pPr>
            <a:r>
              <a:rPr lang="en-US" sz="3000" b="1" kern="0" dirty="0" smtClean="0">
                <a:solidFill>
                  <a:schemeClr val="tx2"/>
                </a:solidFill>
                <a:latin typeface="Calibri" pitchFamily="34" charset="0"/>
                <a:cs typeface="Calibri" pitchFamily="34" charset="0"/>
              </a:rPr>
              <a:t>Principal Component Analysis/ Hierarchical Clustering (Serum)</a:t>
            </a:r>
            <a:endParaRPr lang="en-US" sz="3000" b="1" kern="0" dirty="0">
              <a:solidFill>
                <a:schemeClr val="tx2"/>
              </a:solidFill>
              <a:latin typeface="Calibri" pitchFamily="34" charset="0"/>
              <a:cs typeface="Calibri" pitchFamily="34" charset="0"/>
            </a:endParaRPr>
          </a:p>
        </p:txBody>
      </p:sp>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13683" t="7622" r="17235" b="1305"/>
          <a:stretch/>
        </p:blipFill>
        <p:spPr>
          <a:xfrm>
            <a:off x="125288" y="1765989"/>
            <a:ext cx="3648495" cy="3607445"/>
          </a:xfrm>
          <a:prstGeom prst="rect">
            <a:avLst/>
          </a:prstGeom>
        </p:spPr>
      </p:pic>
      <p:pic>
        <p:nvPicPr>
          <p:cNvPr id="98" name="Picture 97" descr="4adf98cf8d746f4a.emf"/>
          <p:cNvPicPr>
            <a:picLocks noChangeAspect="1"/>
          </p:cNvPicPr>
          <p:nvPr/>
        </p:nvPicPr>
        <p:blipFill>
          <a:blip r:embed="rId4" cstate="print"/>
          <a:srcRect l="1183" t="2817" r="2959" b="80281"/>
          <a:stretch>
            <a:fillRect/>
          </a:stretch>
        </p:blipFill>
        <p:spPr>
          <a:xfrm>
            <a:off x="8171097" y="2888139"/>
            <a:ext cx="949102" cy="139526"/>
          </a:xfrm>
          <a:prstGeom prst="rect">
            <a:avLst/>
          </a:prstGeom>
        </p:spPr>
      </p:pic>
      <p:sp>
        <p:nvSpPr>
          <p:cNvPr id="106" name="Text Box 99"/>
          <p:cNvSpPr txBox="1">
            <a:spLocks noChangeArrowheads="1"/>
          </p:cNvSpPr>
          <p:nvPr/>
        </p:nvSpPr>
        <p:spPr bwMode="auto">
          <a:xfrm>
            <a:off x="3486685" y="5129882"/>
            <a:ext cx="574196" cy="246221"/>
          </a:xfrm>
          <a:prstGeom prst="rect">
            <a:avLst/>
          </a:prstGeom>
          <a:noFill/>
          <a:ln w="9525">
            <a:noFill/>
            <a:miter lim="800000"/>
            <a:headEnd/>
            <a:tailEnd/>
          </a:ln>
        </p:spPr>
        <p:txBody>
          <a:bodyPr wrap="none">
            <a:spAutoFit/>
          </a:bodyPr>
          <a:lstStyle/>
          <a:p>
            <a:pPr fontAlgn="base">
              <a:spcBef>
                <a:spcPct val="0"/>
              </a:spcBef>
              <a:spcAft>
                <a:spcPct val="0"/>
              </a:spcAft>
            </a:pPr>
            <a:r>
              <a:rPr lang="en-US" sz="1000" i="1" u="sng" dirty="0" smtClean="0">
                <a:solidFill>
                  <a:prstClr val="black"/>
                </a:solidFill>
                <a:latin typeface="Arial" charset="0"/>
                <a:cs typeface="Arial" charset="0"/>
              </a:rPr>
              <a:t>Group:</a:t>
            </a:r>
            <a:endParaRPr lang="en-US" sz="1000" i="1" u="sng" dirty="0">
              <a:solidFill>
                <a:prstClr val="black"/>
              </a:solidFill>
              <a:latin typeface="Arial" charset="0"/>
              <a:cs typeface="Arial" charset="0"/>
            </a:endParaRPr>
          </a:p>
        </p:txBody>
      </p:sp>
      <p:pic>
        <p:nvPicPr>
          <p:cNvPr id="30" name="Picture 29"/>
          <p:cNvPicPr>
            <a:picLocks/>
          </p:cNvPicPr>
          <p:nvPr/>
        </p:nvPicPr>
        <p:blipFill rotWithShape="1">
          <a:blip r:embed="rId5">
            <a:extLst>
              <a:ext uri="{28A0092B-C50C-407E-A947-70E740481C1C}">
                <a14:useLocalDpi xmlns:a14="http://schemas.microsoft.com/office/drawing/2010/main" val="0"/>
              </a:ext>
            </a:extLst>
          </a:blip>
          <a:srcRect l="8218" t="39842" r="2901" b="1732"/>
          <a:stretch/>
        </p:blipFill>
        <p:spPr>
          <a:xfrm>
            <a:off x="8195305" y="3414520"/>
            <a:ext cx="892548" cy="972996"/>
          </a:xfrm>
          <a:prstGeom prst="rect">
            <a:avLst/>
          </a:prstGeom>
        </p:spPr>
      </p:pic>
      <p:sp>
        <p:nvSpPr>
          <p:cNvPr id="31" name="Text Box 99"/>
          <p:cNvSpPr txBox="1">
            <a:spLocks noChangeArrowheads="1"/>
          </p:cNvSpPr>
          <p:nvPr/>
        </p:nvSpPr>
        <p:spPr bwMode="auto">
          <a:xfrm>
            <a:off x="4848017" y="1474130"/>
            <a:ext cx="2373397" cy="24622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1000" b="1" dirty="0" smtClean="0">
                <a:solidFill>
                  <a:prstClr val="black"/>
                </a:solidFill>
                <a:latin typeface="Arial" charset="0"/>
                <a:cs typeface="Arial" charset="0"/>
              </a:rPr>
              <a:t>Complete Euclidean Cluster</a:t>
            </a:r>
            <a:endParaRPr lang="en-US" sz="1000" b="1" dirty="0">
              <a:solidFill>
                <a:prstClr val="black"/>
              </a:solidFill>
              <a:latin typeface="Arial" charset="0"/>
              <a:cs typeface="Arial" charset="0"/>
            </a:endParaRPr>
          </a:p>
        </p:txBody>
      </p:sp>
      <p:sp>
        <p:nvSpPr>
          <p:cNvPr id="17" name="Rectangle 16"/>
          <p:cNvSpPr/>
          <p:nvPr/>
        </p:nvSpPr>
        <p:spPr>
          <a:xfrm>
            <a:off x="3970509" y="4369855"/>
            <a:ext cx="99679" cy="409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 Box 99"/>
          <p:cNvSpPr txBox="1">
            <a:spLocks noChangeArrowheads="1"/>
          </p:cNvSpPr>
          <p:nvPr/>
        </p:nvSpPr>
        <p:spPr bwMode="auto">
          <a:xfrm>
            <a:off x="8169528" y="3171556"/>
            <a:ext cx="1034257" cy="246221"/>
          </a:xfrm>
          <a:prstGeom prst="rect">
            <a:avLst/>
          </a:prstGeom>
          <a:noFill/>
          <a:ln w="9525">
            <a:noFill/>
            <a:miter lim="800000"/>
            <a:headEnd/>
            <a:tailEnd/>
          </a:ln>
        </p:spPr>
        <p:txBody>
          <a:bodyPr wrap="none">
            <a:spAutoFit/>
          </a:bodyPr>
          <a:lstStyle/>
          <a:p>
            <a:pPr fontAlgn="base">
              <a:spcBef>
                <a:spcPct val="0"/>
              </a:spcBef>
              <a:spcAft>
                <a:spcPct val="0"/>
              </a:spcAft>
            </a:pPr>
            <a:r>
              <a:rPr lang="en-US" sz="1000" i="1" u="sng" dirty="0" smtClean="0">
                <a:solidFill>
                  <a:prstClr val="black"/>
                </a:solidFill>
                <a:latin typeface="Arial" charset="0"/>
                <a:cs typeface="Arial" charset="0"/>
              </a:rPr>
              <a:t>Superpathway:</a:t>
            </a:r>
            <a:endParaRPr lang="en-US" sz="1000" i="1" u="sng" dirty="0">
              <a:solidFill>
                <a:prstClr val="black"/>
              </a:solidFill>
              <a:latin typeface="Arial" charset="0"/>
              <a:cs typeface="Arial" charset="0"/>
            </a:endParaRPr>
          </a:p>
        </p:txBody>
      </p:sp>
      <p:pic>
        <p:nvPicPr>
          <p:cNvPr id="23" name="Picture 22"/>
          <p:cNvPicPr>
            <a:picLocks/>
          </p:cNvPicPr>
          <p:nvPr/>
        </p:nvPicPr>
        <p:blipFill rotWithShape="1">
          <a:blip r:embed="rId6">
            <a:extLst>
              <a:ext uri="{28A0092B-C50C-407E-A947-70E740481C1C}">
                <a14:useLocalDpi xmlns:a14="http://schemas.microsoft.com/office/drawing/2010/main" val="0"/>
              </a:ext>
            </a:extLst>
          </a:blip>
          <a:srcRect l="17884" t="21052" r="34578" b="59629"/>
          <a:stretch/>
        </p:blipFill>
        <p:spPr>
          <a:xfrm>
            <a:off x="3499407" y="5404847"/>
            <a:ext cx="561474" cy="208548"/>
          </a:xfrm>
          <a:prstGeom prst="rect">
            <a:avLst/>
          </a:prstGeom>
        </p:spPr>
      </p:pic>
      <p:pic>
        <p:nvPicPr>
          <p:cNvPr id="26" name="Picture 25"/>
          <p:cNvPicPr>
            <a:picLocks/>
          </p:cNvPicPr>
          <p:nvPr/>
        </p:nvPicPr>
        <p:blipFill rotWithShape="1">
          <a:blip r:embed="rId7">
            <a:extLst>
              <a:ext uri="{28A0092B-C50C-407E-A947-70E740481C1C}">
                <a14:useLocalDpi xmlns:a14="http://schemas.microsoft.com/office/drawing/2010/main" val="0"/>
              </a:ext>
            </a:extLst>
          </a:blip>
          <a:srcRect l="17883" t="36656" r="6734" b="42539"/>
          <a:stretch/>
        </p:blipFill>
        <p:spPr>
          <a:xfrm>
            <a:off x="3499407" y="5632356"/>
            <a:ext cx="890338" cy="224591"/>
          </a:xfrm>
          <a:prstGeom prst="rect">
            <a:avLst/>
          </a:prstGeom>
        </p:spPr>
      </p:pic>
      <p:pic>
        <p:nvPicPr>
          <p:cNvPr id="27" name="Picture 26"/>
          <p:cNvPicPr>
            <a:picLocks/>
          </p:cNvPicPr>
          <p:nvPr/>
        </p:nvPicPr>
        <p:blipFill rotWithShape="1">
          <a:blip r:embed="rId8">
            <a:extLst>
              <a:ext uri="{28A0092B-C50C-407E-A947-70E740481C1C}">
                <a14:useLocalDpi xmlns:a14="http://schemas.microsoft.com/office/drawing/2010/main" val="0"/>
              </a:ext>
            </a:extLst>
          </a:blip>
          <a:srcRect l="15846" t="59691" r="6056" b="20248"/>
          <a:stretch/>
        </p:blipFill>
        <p:spPr>
          <a:xfrm>
            <a:off x="3499407" y="5915645"/>
            <a:ext cx="922421" cy="216568"/>
          </a:xfrm>
          <a:prstGeom prst="rect">
            <a:avLst/>
          </a:prstGeom>
        </p:spPr>
      </p:pic>
      <p:pic>
        <p:nvPicPr>
          <p:cNvPr id="28" name="Picture 27"/>
          <p:cNvPicPr>
            <a:picLocks/>
          </p:cNvPicPr>
          <p:nvPr/>
        </p:nvPicPr>
        <p:blipFill rotWithShape="1">
          <a:blip r:embed="rId9">
            <a:extLst>
              <a:ext uri="{28A0092B-C50C-407E-A947-70E740481C1C}">
                <a14:useLocalDpi xmlns:a14="http://schemas.microsoft.com/office/drawing/2010/main" val="0"/>
              </a:ext>
            </a:extLst>
          </a:blip>
          <a:srcRect l="19921" t="74551" r="6056" b="2415"/>
          <a:stretch/>
        </p:blipFill>
        <p:spPr>
          <a:xfrm>
            <a:off x="3547533" y="6130752"/>
            <a:ext cx="874295" cy="248653"/>
          </a:xfrm>
          <a:prstGeom prst="rect">
            <a:avLst/>
          </a:prstGeom>
        </p:spPr>
      </p:pic>
      <p:pic>
        <p:nvPicPr>
          <p:cNvPr id="32" name="Picture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96133" y="1758192"/>
            <a:ext cx="4325269" cy="2859786"/>
          </a:xfrm>
          <a:prstGeom prst="rect">
            <a:avLst/>
          </a:prstGeom>
        </p:spPr>
      </p:pic>
      <p:sp>
        <p:nvSpPr>
          <p:cNvPr id="33" name="Rectangle 32"/>
          <p:cNvSpPr/>
          <p:nvPr/>
        </p:nvSpPr>
        <p:spPr>
          <a:xfrm>
            <a:off x="8029744" y="1689220"/>
            <a:ext cx="99679" cy="409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3744813" y="4485913"/>
            <a:ext cx="99679" cy="409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237932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110067" y="233665"/>
            <a:ext cx="8881533" cy="863600"/>
          </a:xfrm>
          <a:prstGeom prst="rect">
            <a:avLst/>
          </a:prstGeom>
        </p:spPr>
        <p:txBody>
          <a:bodyPr/>
          <a:lstStyle/>
          <a:p>
            <a:pPr eaLnBrk="0" hangingPunct="0">
              <a:lnSpc>
                <a:spcPct val="90000"/>
              </a:lnSpc>
              <a:defRPr/>
            </a:pPr>
            <a:r>
              <a:rPr lang="en-US" sz="3000" b="1" kern="0" dirty="0" smtClean="0">
                <a:solidFill>
                  <a:schemeClr val="tx2"/>
                </a:solidFill>
                <a:latin typeface="Calibri" pitchFamily="34" charset="0"/>
                <a:cs typeface="Calibri" pitchFamily="34" charset="0"/>
              </a:rPr>
              <a:t>Principal Component Analysis/ Hierarchical Clustering (Liver)</a:t>
            </a:r>
            <a:endParaRPr lang="en-US" sz="3000" b="1" kern="0" dirty="0">
              <a:solidFill>
                <a:schemeClr val="tx2"/>
              </a:solidFill>
              <a:latin typeface="Calibri" pitchFamily="34" charset="0"/>
              <a:cs typeface="Calibri" pitchFamily="34" charset="0"/>
            </a:endParaRPr>
          </a:p>
        </p:txBody>
      </p:sp>
      <p:pic>
        <p:nvPicPr>
          <p:cNvPr id="98" name="Picture 97" descr="4adf98cf8d746f4a.emf"/>
          <p:cNvPicPr>
            <a:picLocks/>
          </p:cNvPicPr>
          <p:nvPr/>
        </p:nvPicPr>
        <p:blipFill>
          <a:blip r:embed="rId3" cstate="print"/>
          <a:srcRect l="1183" t="2817" r="2959" b="80281"/>
          <a:stretch>
            <a:fillRect/>
          </a:stretch>
        </p:blipFill>
        <p:spPr>
          <a:xfrm>
            <a:off x="7937757" y="2522441"/>
            <a:ext cx="1171262" cy="203897"/>
          </a:xfrm>
          <a:prstGeom prst="rect">
            <a:avLst/>
          </a:prstGeom>
        </p:spPr>
      </p:pic>
      <p:pic>
        <p:nvPicPr>
          <p:cNvPr id="30" name="Picture 29"/>
          <p:cNvPicPr>
            <a:picLocks/>
          </p:cNvPicPr>
          <p:nvPr/>
        </p:nvPicPr>
        <p:blipFill rotWithShape="1">
          <a:blip r:embed="rId4">
            <a:extLst>
              <a:ext uri="{28A0092B-C50C-407E-A947-70E740481C1C}">
                <a14:useLocalDpi xmlns:a14="http://schemas.microsoft.com/office/drawing/2010/main" val="0"/>
              </a:ext>
            </a:extLst>
          </a:blip>
          <a:srcRect l="1358" t="39592" r="2901" b="2077"/>
          <a:stretch/>
        </p:blipFill>
        <p:spPr>
          <a:xfrm>
            <a:off x="7958701" y="3200400"/>
            <a:ext cx="1150318" cy="1010992"/>
          </a:xfrm>
          <a:prstGeom prst="rect">
            <a:avLst/>
          </a:prstGeom>
        </p:spPr>
      </p:pic>
      <p:sp>
        <p:nvSpPr>
          <p:cNvPr id="4" name="Rectangle 3"/>
          <p:cNvSpPr/>
          <p:nvPr/>
        </p:nvSpPr>
        <p:spPr>
          <a:xfrm>
            <a:off x="7741773" y="1710622"/>
            <a:ext cx="99679" cy="3537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7859022" y="1637592"/>
            <a:ext cx="99679" cy="3537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4002593" y="4369855"/>
            <a:ext cx="99679" cy="409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p:nvPicPr>
        <p:blipFill rotWithShape="1">
          <a:blip r:embed="rId5">
            <a:extLst>
              <a:ext uri="{28A0092B-C50C-407E-A947-70E740481C1C}">
                <a14:useLocalDpi xmlns:a14="http://schemas.microsoft.com/office/drawing/2010/main" val="0"/>
              </a:ext>
            </a:extLst>
          </a:blip>
          <a:srcRect l="12750" t="6737" r="18732" b="1179"/>
          <a:stretch/>
        </p:blipFill>
        <p:spPr>
          <a:xfrm>
            <a:off x="104692" y="1753924"/>
            <a:ext cx="3618707" cy="3647492"/>
          </a:xfrm>
          <a:prstGeom prst="rect">
            <a:avLst/>
          </a:prstGeom>
        </p:spPr>
      </p:pic>
      <p:sp>
        <p:nvSpPr>
          <p:cNvPr id="106" name="Text Box 99"/>
          <p:cNvSpPr txBox="1">
            <a:spLocks noChangeArrowheads="1"/>
          </p:cNvSpPr>
          <p:nvPr/>
        </p:nvSpPr>
        <p:spPr bwMode="auto">
          <a:xfrm>
            <a:off x="3573374" y="5138195"/>
            <a:ext cx="574196" cy="246221"/>
          </a:xfrm>
          <a:prstGeom prst="rect">
            <a:avLst/>
          </a:prstGeom>
          <a:noFill/>
          <a:ln w="9525">
            <a:noFill/>
            <a:miter lim="800000"/>
            <a:headEnd/>
            <a:tailEnd/>
          </a:ln>
        </p:spPr>
        <p:txBody>
          <a:bodyPr wrap="none">
            <a:spAutoFit/>
          </a:bodyPr>
          <a:lstStyle/>
          <a:p>
            <a:pPr fontAlgn="base">
              <a:spcBef>
                <a:spcPct val="0"/>
              </a:spcBef>
              <a:spcAft>
                <a:spcPct val="0"/>
              </a:spcAft>
            </a:pPr>
            <a:r>
              <a:rPr lang="en-US" sz="1000" i="1" u="sng" dirty="0" smtClean="0">
                <a:solidFill>
                  <a:prstClr val="black"/>
                </a:solidFill>
                <a:latin typeface="Arial" charset="0"/>
                <a:cs typeface="Arial" charset="0"/>
              </a:rPr>
              <a:t>Group:</a:t>
            </a:r>
            <a:endParaRPr lang="en-US" sz="1000" i="1" u="sng" dirty="0">
              <a:solidFill>
                <a:prstClr val="black"/>
              </a:solidFill>
              <a:latin typeface="Arial" charset="0"/>
              <a:cs typeface="Arial" charset="0"/>
            </a:endParaRPr>
          </a:p>
        </p:txBody>
      </p:sp>
      <p:pic>
        <p:nvPicPr>
          <p:cNvPr id="15" name="Picture 14"/>
          <p:cNvPicPr>
            <a:picLocks/>
          </p:cNvPicPr>
          <p:nvPr/>
        </p:nvPicPr>
        <p:blipFill rotWithShape="1">
          <a:blip r:embed="rId6">
            <a:extLst>
              <a:ext uri="{28A0092B-C50C-407E-A947-70E740481C1C}">
                <a14:useLocalDpi xmlns:a14="http://schemas.microsoft.com/office/drawing/2010/main" val="0"/>
              </a:ext>
            </a:extLst>
          </a:blip>
          <a:srcRect l="15849" t="11384" r="6091" b="75650"/>
          <a:stretch/>
        </p:blipFill>
        <p:spPr>
          <a:xfrm>
            <a:off x="3419313" y="5384417"/>
            <a:ext cx="882317" cy="222300"/>
          </a:xfrm>
          <a:prstGeom prst="rect">
            <a:avLst/>
          </a:prstGeom>
        </p:spPr>
      </p:pic>
      <p:sp>
        <p:nvSpPr>
          <p:cNvPr id="21" name="Rectangle 20"/>
          <p:cNvSpPr/>
          <p:nvPr/>
        </p:nvSpPr>
        <p:spPr>
          <a:xfrm>
            <a:off x="3698202" y="4512552"/>
            <a:ext cx="99679" cy="409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 Box 99"/>
          <p:cNvSpPr txBox="1">
            <a:spLocks noChangeArrowheads="1"/>
          </p:cNvSpPr>
          <p:nvPr/>
        </p:nvSpPr>
        <p:spPr bwMode="auto">
          <a:xfrm>
            <a:off x="8016731" y="2988108"/>
            <a:ext cx="1034257" cy="246221"/>
          </a:xfrm>
          <a:prstGeom prst="rect">
            <a:avLst/>
          </a:prstGeom>
          <a:noFill/>
          <a:ln w="9525">
            <a:noFill/>
            <a:miter lim="800000"/>
            <a:headEnd/>
            <a:tailEnd/>
          </a:ln>
        </p:spPr>
        <p:txBody>
          <a:bodyPr wrap="none">
            <a:spAutoFit/>
          </a:bodyPr>
          <a:lstStyle/>
          <a:p>
            <a:pPr fontAlgn="base">
              <a:spcBef>
                <a:spcPct val="0"/>
              </a:spcBef>
              <a:spcAft>
                <a:spcPct val="0"/>
              </a:spcAft>
            </a:pPr>
            <a:r>
              <a:rPr lang="en-US" sz="1000" i="1" u="sng" dirty="0" smtClean="0">
                <a:solidFill>
                  <a:prstClr val="black"/>
                </a:solidFill>
                <a:latin typeface="Arial" charset="0"/>
                <a:cs typeface="Arial" charset="0"/>
              </a:rPr>
              <a:t>Superpathway:</a:t>
            </a:r>
            <a:endParaRPr lang="en-US" sz="1000" i="1" u="sng" dirty="0">
              <a:solidFill>
                <a:prstClr val="black"/>
              </a:solidFill>
              <a:latin typeface="Arial" charset="0"/>
              <a:cs typeface="Arial" charset="0"/>
            </a:endParaRPr>
          </a:p>
        </p:txBody>
      </p:sp>
      <p:pic>
        <p:nvPicPr>
          <p:cNvPr id="25" name="Picture 24"/>
          <p:cNvPicPr>
            <a:picLocks noChangeAspect="1"/>
          </p:cNvPicPr>
          <p:nvPr/>
        </p:nvPicPr>
        <p:blipFill rotWithShape="1">
          <a:blip r:embed="rId7">
            <a:extLst>
              <a:ext uri="{28A0092B-C50C-407E-A947-70E740481C1C}">
                <a14:useLocalDpi xmlns:a14="http://schemas.microsoft.com/office/drawing/2010/main" val="0"/>
              </a:ext>
            </a:extLst>
          </a:blip>
          <a:srcRect l="21832" t="48032" r="5074" b="27819"/>
          <a:stretch/>
        </p:blipFill>
        <p:spPr>
          <a:xfrm>
            <a:off x="3475461" y="5656409"/>
            <a:ext cx="844331" cy="214685"/>
          </a:xfrm>
          <a:prstGeom prst="rect">
            <a:avLst/>
          </a:prstGeom>
        </p:spPr>
      </p:pic>
      <p:pic>
        <p:nvPicPr>
          <p:cNvPr id="26" name="Picture 25"/>
          <p:cNvPicPr>
            <a:picLocks/>
          </p:cNvPicPr>
          <p:nvPr/>
        </p:nvPicPr>
        <p:blipFill rotWithShape="1">
          <a:blip r:embed="rId8">
            <a:extLst>
              <a:ext uri="{28A0092B-C50C-407E-A947-70E740481C1C}">
                <a14:useLocalDpi xmlns:a14="http://schemas.microsoft.com/office/drawing/2010/main" val="0"/>
              </a:ext>
            </a:extLst>
          </a:blip>
          <a:srcRect l="19365" t="72756" r="11090" b="7739"/>
          <a:stretch/>
        </p:blipFill>
        <p:spPr>
          <a:xfrm>
            <a:off x="3467439" y="5906346"/>
            <a:ext cx="786064" cy="173399"/>
          </a:xfrm>
          <a:prstGeom prst="rect">
            <a:avLst/>
          </a:prstGeom>
        </p:spPr>
      </p:pic>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67308" y="1838490"/>
            <a:ext cx="4165074" cy="2753868"/>
          </a:xfrm>
          <a:prstGeom prst="rect">
            <a:avLst/>
          </a:prstGeom>
        </p:spPr>
      </p:pic>
      <p:sp>
        <p:nvSpPr>
          <p:cNvPr id="28" name="Rectangle 27"/>
          <p:cNvSpPr/>
          <p:nvPr/>
        </p:nvSpPr>
        <p:spPr>
          <a:xfrm>
            <a:off x="7847280" y="1710622"/>
            <a:ext cx="99679" cy="409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3704708" y="4485913"/>
            <a:ext cx="99679" cy="409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Box 99"/>
          <p:cNvSpPr txBox="1">
            <a:spLocks noChangeArrowheads="1"/>
          </p:cNvSpPr>
          <p:nvPr/>
        </p:nvSpPr>
        <p:spPr bwMode="auto">
          <a:xfrm>
            <a:off x="4848017" y="1474130"/>
            <a:ext cx="2373397" cy="24622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1000" b="1" dirty="0" smtClean="0">
                <a:solidFill>
                  <a:prstClr val="black"/>
                </a:solidFill>
                <a:latin typeface="Arial" charset="0"/>
                <a:cs typeface="Arial" charset="0"/>
              </a:rPr>
              <a:t>Complete Euclidean Cluster</a:t>
            </a:r>
            <a:endParaRPr lang="en-US" sz="1000" b="1" dirty="0">
              <a:solidFill>
                <a:prstClr val="black"/>
              </a:solidFill>
              <a:latin typeface="Arial" charset="0"/>
              <a:cs typeface="Arial" charset="0"/>
            </a:endParaRPr>
          </a:p>
        </p:txBody>
      </p:sp>
    </p:spTree>
    <p:extLst>
      <p:ext uri="{BB962C8B-B14F-4D97-AF65-F5344CB8AC3E}">
        <p14:creationId xmlns:p14="http://schemas.microsoft.com/office/powerpoint/2010/main" val="24477901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110067" y="233665"/>
            <a:ext cx="8881533" cy="863600"/>
          </a:xfrm>
          <a:prstGeom prst="rect">
            <a:avLst/>
          </a:prstGeom>
        </p:spPr>
        <p:txBody>
          <a:bodyPr/>
          <a:lstStyle/>
          <a:p>
            <a:pPr eaLnBrk="0" hangingPunct="0">
              <a:lnSpc>
                <a:spcPct val="90000"/>
              </a:lnSpc>
              <a:defRPr/>
            </a:pPr>
            <a:r>
              <a:rPr lang="en-US" sz="3000" b="1" kern="0" dirty="0" smtClean="0">
                <a:solidFill>
                  <a:schemeClr val="tx2"/>
                </a:solidFill>
                <a:latin typeface="Calibri" pitchFamily="34" charset="0"/>
                <a:cs typeface="Calibri" pitchFamily="34" charset="0"/>
              </a:rPr>
              <a:t>Principal Component Analysis/ Hierarchical Clustering (White Adipose Tissue)</a:t>
            </a:r>
            <a:endParaRPr lang="en-US" sz="3000" b="1" kern="0" dirty="0">
              <a:solidFill>
                <a:schemeClr val="tx2"/>
              </a:solidFill>
              <a:latin typeface="Calibri" pitchFamily="34" charset="0"/>
              <a:cs typeface="Calibri" pitchFamily="34" charset="0"/>
            </a:endParaRPr>
          </a:p>
        </p:txBody>
      </p:sp>
      <p:pic>
        <p:nvPicPr>
          <p:cNvPr id="98" name="Picture 97" descr="4adf98cf8d746f4a.emf"/>
          <p:cNvPicPr>
            <a:picLocks/>
          </p:cNvPicPr>
          <p:nvPr/>
        </p:nvPicPr>
        <p:blipFill>
          <a:blip r:embed="rId3" cstate="print"/>
          <a:srcRect l="1183" t="2817" r="2959" b="80281"/>
          <a:stretch>
            <a:fillRect/>
          </a:stretch>
        </p:blipFill>
        <p:spPr>
          <a:xfrm>
            <a:off x="7937757" y="2522441"/>
            <a:ext cx="1171262" cy="203897"/>
          </a:xfrm>
          <a:prstGeom prst="rect">
            <a:avLst/>
          </a:prstGeom>
        </p:spPr>
      </p:pic>
      <p:pic>
        <p:nvPicPr>
          <p:cNvPr id="30" name="Picture 29"/>
          <p:cNvPicPr>
            <a:picLocks/>
          </p:cNvPicPr>
          <p:nvPr/>
        </p:nvPicPr>
        <p:blipFill rotWithShape="1">
          <a:blip r:embed="rId4">
            <a:extLst>
              <a:ext uri="{28A0092B-C50C-407E-A947-70E740481C1C}">
                <a14:useLocalDpi xmlns:a14="http://schemas.microsoft.com/office/drawing/2010/main" val="0"/>
              </a:ext>
            </a:extLst>
          </a:blip>
          <a:srcRect l="1358" t="39592" r="2901" b="2077"/>
          <a:stretch/>
        </p:blipFill>
        <p:spPr>
          <a:xfrm>
            <a:off x="7958701" y="3200400"/>
            <a:ext cx="1150318" cy="1010992"/>
          </a:xfrm>
          <a:prstGeom prst="rect">
            <a:avLst/>
          </a:prstGeom>
        </p:spPr>
      </p:pic>
      <p:sp>
        <p:nvSpPr>
          <p:cNvPr id="4" name="Rectangle 3"/>
          <p:cNvSpPr/>
          <p:nvPr/>
        </p:nvSpPr>
        <p:spPr>
          <a:xfrm>
            <a:off x="7741773" y="1710622"/>
            <a:ext cx="99679" cy="3537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4002593" y="4369855"/>
            <a:ext cx="99679" cy="409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 Box 99"/>
          <p:cNvSpPr txBox="1">
            <a:spLocks noChangeArrowheads="1"/>
          </p:cNvSpPr>
          <p:nvPr/>
        </p:nvSpPr>
        <p:spPr bwMode="auto">
          <a:xfrm>
            <a:off x="8016731" y="2988108"/>
            <a:ext cx="1034257" cy="246221"/>
          </a:xfrm>
          <a:prstGeom prst="rect">
            <a:avLst/>
          </a:prstGeom>
          <a:noFill/>
          <a:ln w="9525">
            <a:noFill/>
            <a:miter lim="800000"/>
            <a:headEnd/>
            <a:tailEnd/>
          </a:ln>
        </p:spPr>
        <p:txBody>
          <a:bodyPr wrap="none">
            <a:spAutoFit/>
          </a:bodyPr>
          <a:lstStyle/>
          <a:p>
            <a:pPr fontAlgn="base">
              <a:spcBef>
                <a:spcPct val="0"/>
              </a:spcBef>
              <a:spcAft>
                <a:spcPct val="0"/>
              </a:spcAft>
            </a:pPr>
            <a:r>
              <a:rPr lang="en-US" sz="1000" i="1" u="sng" dirty="0" smtClean="0">
                <a:solidFill>
                  <a:prstClr val="black"/>
                </a:solidFill>
                <a:latin typeface="Arial" charset="0"/>
                <a:cs typeface="Arial" charset="0"/>
              </a:rPr>
              <a:t>Superpathway:</a:t>
            </a:r>
            <a:endParaRPr lang="en-US" sz="1000" i="1" u="sng" dirty="0">
              <a:solidFill>
                <a:prstClr val="black"/>
              </a:solidFill>
              <a:latin typeface="Arial" charset="0"/>
              <a:cs typeface="Arial" charset="0"/>
            </a:endParaRPr>
          </a:p>
        </p:txBody>
      </p:sp>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12751" t="6863" r="18417" b="927"/>
          <a:stretch/>
        </p:blipFill>
        <p:spPr>
          <a:xfrm>
            <a:off x="97175" y="1687924"/>
            <a:ext cx="3635291" cy="3652482"/>
          </a:xfrm>
          <a:prstGeom prst="rect">
            <a:avLst/>
          </a:prstGeom>
        </p:spPr>
      </p:pic>
      <p:sp>
        <p:nvSpPr>
          <p:cNvPr id="106" name="Text Box 99"/>
          <p:cNvSpPr txBox="1">
            <a:spLocks noChangeArrowheads="1"/>
          </p:cNvSpPr>
          <p:nvPr/>
        </p:nvSpPr>
        <p:spPr bwMode="auto">
          <a:xfrm>
            <a:off x="3573374" y="5138195"/>
            <a:ext cx="574196" cy="246221"/>
          </a:xfrm>
          <a:prstGeom prst="rect">
            <a:avLst/>
          </a:prstGeom>
          <a:noFill/>
          <a:ln w="9525">
            <a:noFill/>
            <a:miter lim="800000"/>
            <a:headEnd/>
            <a:tailEnd/>
          </a:ln>
        </p:spPr>
        <p:txBody>
          <a:bodyPr wrap="none">
            <a:spAutoFit/>
          </a:bodyPr>
          <a:lstStyle/>
          <a:p>
            <a:pPr fontAlgn="base">
              <a:spcBef>
                <a:spcPct val="0"/>
              </a:spcBef>
              <a:spcAft>
                <a:spcPct val="0"/>
              </a:spcAft>
            </a:pPr>
            <a:r>
              <a:rPr lang="en-US" sz="1000" i="1" u="sng" dirty="0" smtClean="0">
                <a:solidFill>
                  <a:prstClr val="black"/>
                </a:solidFill>
                <a:latin typeface="Arial" charset="0"/>
                <a:cs typeface="Arial" charset="0"/>
              </a:rPr>
              <a:t>Group:</a:t>
            </a:r>
            <a:endParaRPr lang="en-US" sz="1000" i="1" u="sng" dirty="0">
              <a:solidFill>
                <a:prstClr val="black"/>
              </a:solidFill>
              <a:latin typeface="Arial" charset="0"/>
              <a:cs typeface="Arial" charset="0"/>
            </a:endParaRPr>
          </a:p>
        </p:txBody>
      </p:sp>
      <p:pic>
        <p:nvPicPr>
          <p:cNvPr id="18" name="Picture 17"/>
          <p:cNvPicPr>
            <a:picLocks/>
          </p:cNvPicPr>
          <p:nvPr/>
        </p:nvPicPr>
        <p:blipFill rotWithShape="1">
          <a:blip r:embed="rId6">
            <a:extLst>
              <a:ext uri="{28A0092B-C50C-407E-A947-70E740481C1C}">
                <a14:useLocalDpi xmlns:a14="http://schemas.microsoft.com/office/drawing/2010/main" val="0"/>
              </a:ext>
            </a:extLst>
          </a:blip>
          <a:srcRect l="20106" t="12319" r="6091" b="76438"/>
          <a:stretch/>
        </p:blipFill>
        <p:spPr>
          <a:xfrm>
            <a:off x="3451459" y="5421981"/>
            <a:ext cx="834191" cy="192756"/>
          </a:xfrm>
          <a:prstGeom prst="rect">
            <a:avLst/>
          </a:prstGeom>
        </p:spPr>
      </p:pic>
      <p:sp>
        <p:nvSpPr>
          <p:cNvPr id="19" name="Rectangle 18"/>
          <p:cNvSpPr/>
          <p:nvPr/>
        </p:nvSpPr>
        <p:spPr>
          <a:xfrm>
            <a:off x="7847280" y="1710622"/>
            <a:ext cx="99679" cy="409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3744947" y="4254026"/>
            <a:ext cx="99679" cy="409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3857108" y="4654355"/>
            <a:ext cx="99679" cy="409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p:cNvPicPr>
            <a:picLocks/>
          </p:cNvPicPr>
          <p:nvPr/>
        </p:nvPicPr>
        <p:blipFill rotWithShape="1">
          <a:blip r:embed="rId7">
            <a:extLst>
              <a:ext uri="{28A0092B-C50C-407E-A947-70E740481C1C}">
                <a14:useLocalDpi xmlns:a14="http://schemas.microsoft.com/office/drawing/2010/main" val="0"/>
              </a:ext>
            </a:extLst>
          </a:blip>
          <a:srcRect l="22791" t="71392" r="13342" b="5387"/>
          <a:stretch/>
        </p:blipFill>
        <p:spPr>
          <a:xfrm>
            <a:off x="3475522" y="5945924"/>
            <a:ext cx="721895" cy="200527"/>
          </a:xfrm>
          <a:prstGeom prst="rect">
            <a:avLst/>
          </a:prstGeom>
        </p:spPr>
      </p:pic>
      <p:pic>
        <p:nvPicPr>
          <p:cNvPr id="28" name="Picture 27"/>
          <p:cNvPicPr>
            <a:picLocks/>
          </p:cNvPicPr>
          <p:nvPr/>
        </p:nvPicPr>
        <p:blipFill rotWithShape="1">
          <a:blip r:embed="rId8">
            <a:extLst>
              <a:ext uri="{28A0092B-C50C-407E-A947-70E740481C1C}">
                <a14:useLocalDpi xmlns:a14="http://schemas.microsoft.com/office/drawing/2010/main" val="0"/>
              </a:ext>
            </a:extLst>
          </a:blip>
          <a:srcRect l="21526" t="46497" r="6801" b="26567"/>
          <a:stretch/>
        </p:blipFill>
        <p:spPr>
          <a:xfrm>
            <a:off x="3451459" y="5661178"/>
            <a:ext cx="810127" cy="232610"/>
          </a:xfrm>
          <a:prstGeom prst="rect">
            <a:avLst/>
          </a:prstGeom>
        </p:spPr>
      </p:pic>
      <p:pic>
        <p:nvPicPr>
          <p:cNvPr id="32" name="Picture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55451" y="1787314"/>
            <a:ext cx="4165074" cy="2753868"/>
          </a:xfrm>
          <a:prstGeom prst="rect">
            <a:avLst/>
          </a:prstGeom>
        </p:spPr>
      </p:pic>
      <p:sp>
        <p:nvSpPr>
          <p:cNvPr id="33" name="Rectangle 32"/>
          <p:cNvSpPr/>
          <p:nvPr/>
        </p:nvSpPr>
        <p:spPr>
          <a:xfrm>
            <a:off x="7847280" y="1710622"/>
            <a:ext cx="99679" cy="409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3704708" y="4485913"/>
            <a:ext cx="99679" cy="409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Box 99"/>
          <p:cNvSpPr txBox="1">
            <a:spLocks noChangeArrowheads="1"/>
          </p:cNvSpPr>
          <p:nvPr/>
        </p:nvSpPr>
        <p:spPr bwMode="auto">
          <a:xfrm>
            <a:off x="4848017" y="1474130"/>
            <a:ext cx="2373397" cy="246221"/>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1000" b="1" dirty="0" smtClean="0">
                <a:solidFill>
                  <a:prstClr val="black"/>
                </a:solidFill>
                <a:latin typeface="Arial" charset="0"/>
                <a:cs typeface="Arial" charset="0"/>
              </a:rPr>
              <a:t>Complete Euclidean Cluster</a:t>
            </a:r>
            <a:endParaRPr lang="en-US" sz="1000" b="1" dirty="0">
              <a:solidFill>
                <a:prstClr val="black"/>
              </a:solidFill>
              <a:latin typeface="Arial" charset="0"/>
              <a:cs typeface="Arial" charset="0"/>
            </a:endParaRPr>
          </a:p>
        </p:txBody>
      </p:sp>
    </p:spTree>
    <p:extLst>
      <p:ext uri="{BB962C8B-B14F-4D97-AF65-F5344CB8AC3E}">
        <p14:creationId xmlns:p14="http://schemas.microsoft.com/office/powerpoint/2010/main" val="19230976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latin typeface="+mn-lt"/>
              </a:rPr>
              <a:t>Random Forest- HFD Veh vs. ND Veh (Serum)</a:t>
            </a:r>
            <a:endParaRPr lang="en-US" dirty="0">
              <a:latin typeface="+mn-lt"/>
            </a:endParaRPr>
          </a:p>
        </p:txBody>
      </p:sp>
      <p:grpSp>
        <p:nvGrpSpPr>
          <p:cNvPr id="18" name="Group 18"/>
          <p:cNvGrpSpPr/>
          <p:nvPr/>
        </p:nvGrpSpPr>
        <p:grpSpPr>
          <a:xfrm>
            <a:off x="-37717" y="1855898"/>
            <a:ext cx="386303" cy="4337021"/>
            <a:chOff x="3728496" y="1524001"/>
            <a:chExt cx="386303" cy="4337021"/>
          </a:xfrm>
        </p:grpSpPr>
        <p:sp>
          <p:nvSpPr>
            <p:cNvPr id="8" name="Text Box 6"/>
            <p:cNvSpPr txBox="1">
              <a:spLocks noChangeArrowheads="1"/>
            </p:cNvSpPr>
            <p:nvPr/>
          </p:nvSpPr>
          <p:spPr bwMode="auto">
            <a:xfrm rot="16200000">
              <a:off x="1753137" y="3499360"/>
              <a:ext cx="4337021" cy="386303"/>
            </a:xfrm>
            <a:prstGeom prst="rect">
              <a:avLst/>
            </a:prstGeom>
            <a:noFill/>
            <a:ln w="9525">
              <a:noFill/>
              <a:miter lim="800000"/>
              <a:headEnd/>
              <a:tailEnd/>
            </a:ln>
            <a:effectLst/>
          </p:spPr>
          <p:txBody>
            <a:bodyPr wrap="none">
              <a:spAutoFit/>
            </a:bodyPr>
            <a:lstStyle/>
            <a:p>
              <a:r>
                <a:rPr lang="en-US" dirty="0">
                  <a:solidFill>
                    <a:srgbClr val="1B5691"/>
                  </a:solidFill>
                </a:rPr>
                <a:t>Increasing Importance to Group Separation  </a:t>
              </a:r>
            </a:p>
          </p:txBody>
        </p:sp>
        <p:sp>
          <p:nvSpPr>
            <p:cNvPr id="17" name="Line 5"/>
            <p:cNvSpPr>
              <a:spLocks noChangeShapeType="1"/>
            </p:cNvSpPr>
            <p:nvPr/>
          </p:nvSpPr>
          <p:spPr bwMode="auto">
            <a:xfrm flipV="1">
              <a:off x="4058193" y="1851535"/>
              <a:ext cx="3669" cy="3981905"/>
            </a:xfrm>
            <a:prstGeom prst="line">
              <a:avLst/>
            </a:prstGeom>
            <a:noFill/>
            <a:ln w="19050">
              <a:solidFill>
                <a:srgbClr val="1B5691"/>
              </a:solidFill>
              <a:round/>
              <a:headEnd/>
              <a:tailEnd type="triangle" w="med" len="med"/>
            </a:ln>
            <a:effectLst/>
          </p:spPr>
          <p:txBody>
            <a:bodyPr/>
            <a:lstStyle/>
            <a:p>
              <a:endParaRPr lang="en-US" dirty="0">
                <a:solidFill>
                  <a:prstClr val="black"/>
                </a:solidFill>
              </a:endParaRPr>
            </a:p>
          </p:txBody>
        </p:sp>
      </p:grpSp>
      <p:sp>
        <p:nvSpPr>
          <p:cNvPr id="21" name="Content Placeholder 1"/>
          <p:cNvSpPr txBox="1">
            <a:spLocks/>
          </p:cNvSpPr>
          <p:nvPr/>
        </p:nvSpPr>
        <p:spPr>
          <a:xfrm>
            <a:off x="466725" y="725019"/>
            <a:ext cx="8229600" cy="584775"/>
          </a:xfrm>
          <a:prstGeom prst="rect">
            <a:avLst/>
          </a:prstGeom>
          <a:solidFill>
            <a:schemeClr val="accent1">
              <a:lumMod val="40000"/>
              <a:lumOff val="60000"/>
            </a:schemeClr>
          </a:solidFill>
        </p:spPr>
        <p:txBody>
          <a:bodyPr vert="horz" lIns="91440" tIns="45720" rIns="91440" bIns="45720"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Random Forest classification using named metabolites in the </a:t>
            </a:r>
            <a:r>
              <a:rPr lang="en-US" sz="1600" dirty="0" smtClean="0"/>
              <a:t>Serum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of the </a:t>
            </a:r>
            <a:r>
              <a:rPr lang="en-US" sz="1600" noProof="0" dirty="0" smtClean="0"/>
              <a:t>HFD</a:t>
            </a:r>
            <a:r>
              <a:rPr lang="en-US" sz="1600" noProof="0" dirty="0"/>
              <a:t> </a:t>
            </a:r>
            <a:r>
              <a:rPr lang="en-US" sz="1600" dirty="0" smtClean="0"/>
              <a:t>Veh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and </a:t>
            </a:r>
            <a:r>
              <a:rPr lang="en-US" sz="1600" noProof="0" dirty="0" smtClean="0"/>
              <a:t>N</a:t>
            </a:r>
            <a:r>
              <a:rPr lang="en-US" sz="1600" dirty="0" smtClean="0"/>
              <a:t>D Veh groups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resulted in a predictive accuracy of </a:t>
            </a:r>
            <a:r>
              <a:rPr lang="en-US" sz="1600" dirty="0" smtClean="0"/>
              <a:t>100</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extBox 14"/>
          <p:cNvSpPr txBox="1"/>
          <p:nvPr/>
        </p:nvSpPr>
        <p:spPr>
          <a:xfrm>
            <a:off x="2931872" y="6458710"/>
            <a:ext cx="2517292" cy="369332"/>
          </a:xfrm>
          <a:prstGeom prst="rect">
            <a:avLst/>
          </a:prstGeom>
          <a:noFill/>
        </p:spPr>
        <p:txBody>
          <a:bodyPr wrap="none" rtlCol="0">
            <a:spAutoFit/>
          </a:bodyPr>
          <a:lstStyle/>
          <a:p>
            <a:pPr algn="ctr"/>
            <a:r>
              <a:rPr lang="en-US" dirty="0">
                <a:solidFill>
                  <a:srgbClr val="1B5691"/>
                </a:solidFill>
              </a:rPr>
              <a:t>mean-decrease-accuracy</a:t>
            </a: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t="3885"/>
          <a:stretch/>
        </p:blipFill>
        <p:spPr>
          <a:xfrm>
            <a:off x="348586" y="1572126"/>
            <a:ext cx="5660398" cy="4886584"/>
          </a:xfrm>
          <a:prstGeom prst="rect">
            <a:avLst/>
          </a:prstGeom>
        </p:spPr>
      </p:pic>
      <p:pic>
        <p:nvPicPr>
          <p:cNvPr id="2" name="Picture 1"/>
          <p:cNvPicPr>
            <a:picLocks noChangeAspect="1"/>
          </p:cNvPicPr>
          <p:nvPr/>
        </p:nvPicPr>
        <p:blipFill>
          <a:blip r:embed="rId4"/>
          <a:stretch>
            <a:fillRect/>
          </a:stretch>
        </p:blipFill>
        <p:spPr>
          <a:xfrm>
            <a:off x="6008984" y="2973320"/>
            <a:ext cx="2976409" cy="1854762"/>
          </a:xfrm>
          <a:prstGeom prst="rect">
            <a:avLst/>
          </a:prstGeom>
        </p:spPr>
      </p:pic>
      <p:pic>
        <p:nvPicPr>
          <p:cNvPr id="24" name="Picture 23"/>
          <p:cNvPicPr>
            <a:picLocks noChangeAspect="1"/>
          </p:cNvPicPr>
          <p:nvPr/>
        </p:nvPicPr>
        <p:blipFill rotWithShape="1">
          <a:blip r:embed="rId5">
            <a:extLst>
              <a:ext uri="{28A0092B-C50C-407E-A947-70E740481C1C}">
                <a14:useLocalDpi xmlns:a14="http://schemas.microsoft.com/office/drawing/2010/main" val="0"/>
              </a:ext>
            </a:extLst>
          </a:blip>
          <a:srcRect l="1722" t="1333" r="1501" b="5788"/>
          <a:stretch/>
        </p:blipFill>
        <p:spPr>
          <a:xfrm>
            <a:off x="4270728" y="4371713"/>
            <a:ext cx="1418871" cy="769665"/>
          </a:xfrm>
          <a:prstGeom prst="rect">
            <a:avLst/>
          </a:prstGeom>
        </p:spPr>
      </p:pic>
    </p:spTree>
    <p:extLst>
      <p:ext uri="{BB962C8B-B14F-4D97-AF65-F5344CB8AC3E}">
        <p14:creationId xmlns:p14="http://schemas.microsoft.com/office/powerpoint/2010/main" val="355986092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latin typeface="+mn-lt"/>
              </a:rPr>
              <a:t>Random Forest- HFD Veh vs. ND Veh (Liver)</a:t>
            </a:r>
            <a:endParaRPr lang="en-US" dirty="0">
              <a:latin typeface="+mn-lt"/>
            </a:endParaRPr>
          </a:p>
        </p:txBody>
      </p:sp>
      <p:grpSp>
        <p:nvGrpSpPr>
          <p:cNvPr id="18" name="Group 18"/>
          <p:cNvGrpSpPr/>
          <p:nvPr/>
        </p:nvGrpSpPr>
        <p:grpSpPr>
          <a:xfrm>
            <a:off x="-37717" y="1855898"/>
            <a:ext cx="386303" cy="4337021"/>
            <a:chOff x="3728496" y="1524001"/>
            <a:chExt cx="386303" cy="4337021"/>
          </a:xfrm>
        </p:grpSpPr>
        <p:sp>
          <p:nvSpPr>
            <p:cNvPr id="8" name="Text Box 6"/>
            <p:cNvSpPr txBox="1">
              <a:spLocks noChangeArrowheads="1"/>
            </p:cNvSpPr>
            <p:nvPr/>
          </p:nvSpPr>
          <p:spPr bwMode="auto">
            <a:xfrm rot="16200000">
              <a:off x="1753137" y="3499360"/>
              <a:ext cx="4337021" cy="386303"/>
            </a:xfrm>
            <a:prstGeom prst="rect">
              <a:avLst/>
            </a:prstGeom>
            <a:noFill/>
            <a:ln w="9525">
              <a:noFill/>
              <a:miter lim="800000"/>
              <a:headEnd/>
              <a:tailEnd/>
            </a:ln>
            <a:effectLst/>
          </p:spPr>
          <p:txBody>
            <a:bodyPr wrap="none">
              <a:spAutoFit/>
            </a:bodyPr>
            <a:lstStyle/>
            <a:p>
              <a:r>
                <a:rPr lang="en-US" dirty="0">
                  <a:solidFill>
                    <a:srgbClr val="1B5691"/>
                  </a:solidFill>
                </a:rPr>
                <a:t>Increasing Importance to Group Separation  </a:t>
              </a:r>
            </a:p>
          </p:txBody>
        </p:sp>
        <p:sp>
          <p:nvSpPr>
            <p:cNvPr id="17" name="Line 5"/>
            <p:cNvSpPr>
              <a:spLocks noChangeShapeType="1"/>
            </p:cNvSpPr>
            <p:nvPr/>
          </p:nvSpPr>
          <p:spPr bwMode="auto">
            <a:xfrm flipV="1">
              <a:off x="4058193" y="1851535"/>
              <a:ext cx="3669" cy="3981905"/>
            </a:xfrm>
            <a:prstGeom prst="line">
              <a:avLst/>
            </a:prstGeom>
            <a:noFill/>
            <a:ln w="19050">
              <a:solidFill>
                <a:srgbClr val="1B5691"/>
              </a:solidFill>
              <a:round/>
              <a:headEnd/>
              <a:tailEnd type="triangle" w="med" len="med"/>
            </a:ln>
            <a:effectLst/>
          </p:spPr>
          <p:txBody>
            <a:bodyPr/>
            <a:lstStyle/>
            <a:p>
              <a:endParaRPr lang="en-US" dirty="0">
                <a:solidFill>
                  <a:prstClr val="black"/>
                </a:solidFill>
              </a:endParaRPr>
            </a:p>
          </p:txBody>
        </p:sp>
      </p:grpSp>
      <p:sp>
        <p:nvSpPr>
          <p:cNvPr id="21" name="Content Placeholder 1"/>
          <p:cNvSpPr txBox="1">
            <a:spLocks/>
          </p:cNvSpPr>
          <p:nvPr/>
        </p:nvSpPr>
        <p:spPr>
          <a:xfrm>
            <a:off x="466725" y="725019"/>
            <a:ext cx="8229600" cy="584775"/>
          </a:xfrm>
          <a:prstGeom prst="rect">
            <a:avLst/>
          </a:prstGeom>
          <a:solidFill>
            <a:schemeClr val="accent1">
              <a:lumMod val="40000"/>
              <a:lumOff val="60000"/>
            </a:schemeClr>
          </a:solidFill>
        </p:spPr>
        <p:txBody>
          <a:bodyPr vert="horz" lIns="91440" tIns="45720" rIns="91440" bIns="45720"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Random Forest classification using named metabolites in the </a:t>
            </a:r>
            <a:r>
              <a:rPr lang="en-US" sz="1600" dirty="0" smtClean="0"/>
              <a:t>Liver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of the </a:t>
            </a:r>
            <a:r>
              <a:rPr lang="en-US" sz="1600" noProof="0" dirty="0" smtClean="0"/>
              <a:t>HFD</a:t>
            </a:r>
            <a:r>
              <a:rPr lang="en-US" sz="1600" noProof="0" dirty="0"/>
              <a:t> </a:t>
            </a:r>
            <a:r>
              <a:rPr lang="en-US" sz="1600" dirty="0" smtClean="0"/>
              <a:t>Veh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and </a:t>
            </a:r>
            <a:r>
              <a:rPr lang="en-US" sz="1600" noProof="0" dirty="0" smtClean="0"/>
              <a:t>N</a:t>
            </a:r>
            <a:r>
              <a:rPr lang="en-US" sz="1600" dirty="0" smtClean="0"/>
              <a:t>D Veh groups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resulted in a predictive accuracy of </a:t>
            </a:r>
            <a:r>
              <a:rPr lang="en-US" sz="1600" dirty="0" smtClean="0"/>
              <a:t>100</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extBox 14"/>
          <p:cNvSpPr txBox="1"/>
          <p:nvPr/>
        </p:nvSpPr>
        <p:spPr>
          <a:xfrm>
            <a:off x="2931872" y="6458710"/>
            <a:ext cx="2517292" cy="369332"/>
          </a:xfrm>
          <a:prstGeom prst="rect">
            <a:avLst/>
          </a:prstGeom>
          <a:noFill/>
        </p:spPr>
        <p:txBody>
          <a:bodyPr wrap="none" rtlCol="0">
            <a:spAutoFit/>
          </a:bodyPr>
          <a:lstStyle/>
          <a:p>
            <a:pPr algn="ctr"/>
            <a:r>
              <a:rPr lang="en-US" dirty="0">
                <a:solidFill>
                  <a:srgbClr val="1B5691"/>
                </a:solidFill>
              </a:rPr>
              <a:t>mean-decrease-accuracy</a:t>
            </a:r>
          </a:p>
        </p:txBody>
      </p:sp>
      <p:pic>
        <p:nvPicPr>
          <p:cNvPr id="2" name="Picture 1"/>
          <p:cNvPicPr>
            <a:picLocks noChangeAspect="1"/>
          </p:cNvPicPr>
          <p:nvPr/>
        </p:nvPicPr>
        <p:blipFill>
          <a:blip r:embed="rId3"/>
          <a:stretch>
            <a:fillRect/>
          </a:stretch>
        </p:blipFill>
        <p:spPr>
          <a:xfrm>
            <a:off x="6104520" y="2730244"/>
            <a:ext cx="2976409" cy="1854762"/>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t="3885"/>
          <a:stretch/>
        </p:blipFill>
        <p:spPr>
          <a:xfrm>
            <a:off x="367944" y="1572126"/>
            <a:ext cx="5660398" cy="4886584"/>
          </a:xfrm>
          <a:prstGeom prst="rect">
            <a:avLst/>
          </a:prstGeom>
        </p:spPr>
      </p:pic>
      <p:pic>
        <p:nvPicPr>
          <p:cNvPr id="16" name="Picture 15"/>
          <p:cNvPicPr>
            <a:picLocks noChangeAspect="1"/>
          </p:cNvPicPr>
          <p:nvPr/>
        </p:nvPicPr>
        <p:blipFill rotWithShape="1">
          <a:blip r:embed="rId5">
            <a:extLst>
              <a:ext uri="{28A0092B-C50C-407E-A947-70E740481C1C}">
                <a14:useLocalDpi xmlns:a14="http://schemas.microsoft.com/office/drawing/2010/main" val="0"/>
              </a:ext>
            </a:extLst>
          </a:blip>
          <a:srcRect l="1431" t="1398" r="3850" b="2983"/>
          <a:stretch/>
        </p:blipFill>
        <p:spPr>
          <a:xfrm>
            <a:off x="4299285" y="4044770"/>
            <a:ext cx="1451810" cy="1411705"/>
          </a:xfrm>
          <a:prstGeom prst="rect">
            <a:avLst/>
          </a:prstGeom>
        </p:spPr>
      </p:pic>
    </p:spTree>
    <p:extLst>
      <p:ext uri="{BB962C8B-B14F-4D97-AF65-F5344CB8AC3E}">
        <p14:creationId xmlns:p14="http://schemas.microsoft.com/office/powerpoint/2010/main" val="7226768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New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2778</TotalTime>
  <Words>906</Words>
  <Application>Microsoft Macintosh PowerPoint</Application>
  <PresentationFormat>On-screen Show (4:3)</PresentationFormat>
  <Paragraphs>190</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New Master</vt:lpstr>
      <vt:lpstr>PowerPoint Presentation</vt:lpstr>
      <vt:lpstr>Study Overview</vt:lpstr>
      <vt:lpstr>Statistical Summary</vt:lpstr>
      <vt:lpstr>Data Display</vt:lpstr>
      <vt:lpstr>PowerPoint Presentation</vt:lpstr>
      <vt:lpstr>PowerPoint Presentation</vt:lpstr>
      <vt:lpstr>PowerPoint Presentation</vt:lpstr>
      <vt:lpstr>Random Forest- HFD Veh vs. ND Veh (Serum)</vt:lpstr>
      <vt:lpstr>Random Forest- HFD Veh vs. ND Veh (Liver)</vt:lpstr>
      <vt:lpstr>Random Forest- HFD Veh vs. ND Veh (White Adipose Tissue)</vt:lpstr>
      <vt:lpstr>Random Forest- HFD Tx vs. HFD Veh (Serum)</vt:lpstr>
      <vt:lpstr>Random Forest- HFD Tx vs. HFD Veh (Liver)</vt:lpstr>
      <vt:lpstr>Random Forest- HFD Tx vs. HFD Veh (White Adipose Tissue)</vt:lpstr>
      <vt:lpstr>Metabolite Levels Were Significant Lower in the Adipose Tissues of the HFD Veh Group</vt:lpstr>
      <vt:lpstr>Notable Increases in the HFD VEH vs. ND VEH Comparison (Adipose Tissue)</vt:lpstr>
      <vt:lpstr>Dietary and Drug-Dependent Changes in Fatty Acid Levels and Metabolism (Serum and Liver)</vt:lpstr>
      <vt:lpstr>Dietary and Drug-Dependent Changes in Glycerophospholipid Metabolism (Serum and Liver)</vt:lpstr>
      <vt:lpstr>Dietary and Drug-Dependent Changes in Sphingolipid Metabolism (Serum and Liver)</vt:lpstr>
      <vt:lpstr>Alterations in Food-Derived Metabolites in the HFD-Fed Mice (Serum)</vt:lpstr>
      <vt:lpstr>Alterations in Food-Derived Metabolites in the HFD-Fed Mice (Serum and Liver)</vt:lpstr>
      <vt:lpstr>PowerPoint Presentation</vt:lpstr>
    </vt:vector>
  </TitlesOfParts>
  <Company>Metabolon,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mView Slides</dc:title>
  <dc:creator>Metabolon</dc:creator>
  <cp:lastModifiedBy>Quynh Tran</cp:lastModifiedBy>
  <cp:revision>122</cp:revision>
  <dcterms:created xsi:type="dcterms:W3CDTF">2012-12-17T15:48:44Z</dcterms:created>
  <dcterms:modified xsi:type="dcterms:W3CDTF">2015-08-28T14:28:31Z</dcterms:modified>
</cp:coreProperties>
</file>