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4"/>
    </p:embeddedFon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  <p:embeddedFont>
      <p:font typeface="Garet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15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885470" y="6394076"/>
            <a:ext cx="9373830" cy="370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 10/2024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7417" y="8048522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 b="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7417" y="8337549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Trinh Quang Tri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93513" y="8048522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 b="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TO: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93513" y="8337549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Sales Manager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85854" y="2917863"/>
            <a:ext cx="10773446" cy="338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RETAIL SALES &amp; REVENUE ANALYSIS</a:t>
            </a:r>
          </a:p>
        </p:txBody>
      </p:sp>
      <p:pic>
        <p:nvPicPr>
          <p:cNvPr id="13" name="Picture 12" descr="A cartoon character riding a scooter&#10;&#10;AI-generated content may be incorrect.">
            <a:extLst>
              <a:ext uri="{FF2B5EF4-FFF2-40B4-BE49-F238E27FC236}">
                <a16:creationId xmlns:a16="http://schemas.microsoft.com/office/drawing/2014/main" id="{AF55B7B4-3B1F-F854-F2EE-85A1D612F7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9100"/>
            <a:ext cx="3260424" cy="21730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939837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Strategic Actions</a:t>
            </a:r>
          </a:p>
        </p:txBody>
      </p:sp>
      <p:sp>
        <p:nvSpPr>
          <p:cNvPr id="4" name="AutoShape 4"/>
          <p:cNvSpPr/>
          <p:nvPr/>
        </p:nvSpPr>
        <p:spPr>
          <a:xfrm>
            <a:off x="9358820" y="3081201"/>
            <a:ext cx="0" cy="6492240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346893" y="2722558"/>
            <a:ext cx="3086100" cy="6535742"/>
            <a:chOff x="0" y="0"/>
            <a:chExt cx="812800" cy="17213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721348"/>
            </a:xfrm>
            <a:custGeom>
              <a:avLst/>
              <a:gdLst/>
              <a:ahLst/>
              <a:cxnLst/>
              <a:rect l="l" t="t" r="r" b="b"/>
              <a:pathLst>
                <a:path w="812800" h="1721348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721348"/>
                  </a:lnTo>
                  <a:lnTo>
                    <a:pt x="609600" y="1721348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417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53975"/>
              <a:ext cx="406400" cy="166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1918048" y="2722558"/>
            <a:ext cx="3086100" cy="6890297"/>
            <a:chOff x="0" y="0"/>
            <a:chExt cx="812800" cy="18147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814728"/>
            </a:xfrm>
            <a:custGeom>
              <a:avLst/>
              <a:gdLst/>
              <a:ahLst/>
              <a:cxnLst/>
              <a:rect l="l" t="t" r="r" b="b"/>
              <a:pathLst>
                <a:path w="812800" h="1814728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814728"/>
                  </a:lnTo>
                  <a:lnTo>
                    <a:pt x="609600" y="1814728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A0000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03200" y="53975"/>
              <a:ext cx="406400" cy="17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2881" y="3371620"/>
            <a:ext cx="8345665" cy="568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Maximize Growth in Our Top Categories</a:t>
            </a:r>
          </a:p>
          <a:p>
            <a:pPr marL="539748" lvl="1" indent="-269874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Dairy &amp; Breakfast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6" lvl="2" indent="-359832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Launch a targeted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marketing campaign on social media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highlight the success of key products like Butter and Bread.</a:t>
            </a:r>
          </a:p>
          <a:p>
            <a:pPr marL="539748" lvl="1" indent="-269874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Pet Care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6" lvl="2" indent="-359832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Partner with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pet influencers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promote Pet Treats and other top-performing products.</a:t>
            </a:r>
          </a:p>
          <a:p>
            <a:pPr marL="539748" lvl="1" indent="-269874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Grocery &amp; Staples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6" lvl="2" indent="-359832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Introduce special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bundle deals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(e.g., "</a:t>
            </a:r>
            <a:r>
              <a:rPr lang="en-US" sz="2499" i="1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Family Meal Bundles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") to boost the +25.22% month-over-month growth.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463595" y="3371620"/>
            <a:ext cx="8366106" cy="655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Intervene to Stop Revenue Decline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Personal Care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9" lvl="2" indent="-359833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Conduct a quick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market analysis 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identify why products like Toothpaste are losing traction.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Pharmacy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9" lvl="2" indent="-359833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Initiate a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promotional campaign with targeted discounts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on underperforming products like Cough Syrup and Vitamins.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Household Care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9" lvl="2" indent="-359833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Action: Review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pricing strategies and product placement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address the slight -1.10% month-over-month decline before it becomes a larger problem.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05816" y="2152650"/>
            <a:ext cx="7106008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Short-Term Strategy</a:t>
            </a:r>
          </a:p>
        </p:txBody>
      </p:sp>
      <p:sp>
        <p:nvSpPr>
          <p:cNvPr id="14" name="Freeform 14"/>
          <p:cNvSpPr/>
          <p:nvPr/>
        </p:nvSpPr>
        <p:spPr>
          <a:xfrm>
            <a:off x="840589" y="429529"/>
            <a:ext cx="2471566" cy="2756394"/>
          </a:xfrm>
          <a:custGeom>
            <a:avLst/>
            <a:gdLst/>
            <a:ahLst/>
            <a:cxnLst/>
            <a:rect l="l" t="t" r="r" b="b"/>
            <a:pathLst>
              <a:path w="2471566" h="2756394">
                <a:moveTo>
                  <a:pt x="0" y="0"/>
                </a:moveTo>
                <a:lnTo>
                  <a:pt x="2471566" y="0"/>
                </a:lnTo>
                <a:lnTo>
                  <a:pt x="2471566" y="2756394"/>
                </a:lnTo>
                <a:lnTo>
                  <a:pt x="0" y="2756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black and green logo&#10;&#10;AI-generated content may be incorrect.">
            <a:extLst>
              <a:ext uri="{FF2B5EF4-FFF2-40B4-BE49-F238E27FC236}">
                <a16:creationId xmlns:a16="http://schemas.microsoft.com/office/drawing/2014/main" id="{3FD0C212-6AF3-64DC-7130-C810BB007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88064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Summary</a:t>
            </a:r>
          </a:p>
        </p:txBody>
      </p:sp>
      <p:sp>
        <p:nvSpPr>
          <p:cNvPr id="4" name="Freeform 4"/>
          <p:cNvSpPr/>
          <p:nvPr/>
        </p:nvSpPr>
        <p:spPr>
          <a:xfrm>
            <a:off x="1202962" y="335661"/>
            <a:ext cx="2109193" cy="2850261"/>
          </a:xfrm>
          <a:custGeom>
            <a:avLst/>
            <a:gdLst/>
            <a:ahLst/>
            <a:cxnLst/>
            <a:rect l="l" t="t" r="r" b="b"/>
            <a:pathLst>
              <a:path w="2109193" h="2850261">
                <a:moveTo>
                  <a:pt x="0" y="0"/>
                </a:moveTo>
                <a:lnTo>
                  <a:pt x="2109193" y="0"/>
                </a:lnTo>
                <a:lnTo>
                  <a:pt x="2109193" y="2850262"/>
                </a:lnTo>
                <a:lnTo>
                  <a:pt x="0" y="2850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075289" y="1905816"/>
            <a:ext cx="361235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Health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04201" y="2816217"/>
            <a:ext cx="7366888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Mixed Picture: Positive short-term recovery with +3.66% MoM growth.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Main Challenge: Facing a persistent negative trend with a -7.03% YoY decline, indicating a long-term strategic issue.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34210" y="3873492"/>
            <a:ext cx="5642134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and Risks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3122" y="4783893"/>
            <a:ext cx="6669077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Growth Drivers: Strong performance in Dairy &amp; Breakfast and Pet Care, led by key products like Butter and Pet Treats.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Major Risks: Severe declines in Personal Care and Pharmacy, driven by products such as Toothpaste and Cough Syrup.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5289" y="5359392"/>
            <a:ext cx="3893106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Strategic Actions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04201" y="6269793"/>
            <a:ext cx="7366888" cy="396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Plan: Implement a two-pronged strategy to amplify growth and mitigate risks.</a:t>
            </a:r>
          </a:p>
          <a:p>
            <a:pPr algn="l">
              <a:lnSpc>
                <a:spcPts val="2400"/>
              </a:lnSpc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Amplify Growth: Focus on marketing and investment for top-performing products.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Mitigate Risks: Conduct deeper research to identify and address the root causes of decline in at-risk categories.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Goal: Convert short-term gains into sustainable, positive YoY growth.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pic>
        <p:nvPicPr>
          <p:cNvPr id="11" name="Picture 10" descr="A black and green logo&#10;&#10;AI-generated content may be incorrect.">
            <a:extLst>
              <a:ext uri="{FF2B5EF4-FFF2-40B4-BE49-F238E27FC236}">
                <a16:creationId xmlns:a16="http://schemas.microsoft.com/office/drawing/2014/main" id="{64C76E10-6376-1B68-6BA9-E460689F9D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6749323"/>
            <a:ext cx="14230681" cy="129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0"/>
              </a:lnSpc>
            </a:pPr>
            <a:r>
              <a:rPr lang="en-US" sz="11474" spc="-90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person and person standing in front of a graph&#10;&#10;AI-generated content may be incorrect.">
            <a:extLst>
              <a:ext uri="{FF2B5EF4-FFF2-40B4-BE49-F238E27FC236}">
                <a16:creationId xmlns:a16="http://schemas.microsoft.com/office/drawing/2014/main" id="{127FA490-1C07-A418-8839-3004CA93E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7487900" cy="5787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9634" y="3086100"/>
          <a:ext cx="5891416" cy="4114800"/>
        </p:xfrm>
        <a:graphic>
          <a:graphicData uri="http://schemas.openxmlformats.org/drawingml/2006/table">
            <a:tbl>
              <a:tblPr/>
              <a:tblGrid>
                <a:gridCol w="8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Objectives and Goals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Business Health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Growth Drivers and Risks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Strategic Actons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-706637" y="1559650"/>
            <a:ext cx="9125543" cy="7167700"/>
          </a:xfrm>
          <a:custGeom>
            <a:avLst/>
            <a:gdLst/>
            <a:ahLst/>
            <a:cxnLst/>
            <a:rect l="l" t="t" r="r" b="b"/>
            <a:pathLst>
              <a:path w="9125543" h="7167700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04641" y="2439692"/>
            <a:ext cx="6531462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95936" y="5404604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7737" y="5404604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519538" y="5404604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1159450" y="-14097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28700" y="561188"/>
            <a:ext cx="1433629" cy="2722080"/>
          </a:xfrm>
          <a:custGeom>
            <a:avLst/>
            <a:gdLst/>
            <a:ahLst/>
            <a:cxnLst/>
            <a:rect l="l" t="t" r="r" b="b"/>
            <a:pathLst>
              <a:path w="1433629" h="2722080">
                <a:moveTo>
                  <a:pt x="0" y="0"/>
                </a:moveTo>
                <a:lnTo>
                  <a:pt x="1433629" y="0"/>
                </a:lnTo>
                <a:lnTo>
                  <a:pt x="1433629" y="2722080"/>
                </a:lnTo>
                <a:lnTo>
                  <a:pt x="0" y="2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311593"/>
            <a:ext cx="7279037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  <a:spcBef>
                <a:spcPct val="0"/>
              </a:spcBef>
            </a:pPr>
            <a:r>
              <a:rPr lang="en-US" sz="7500" spc="-59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Objectives and Goals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475512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40501" y="6475512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4020" y="7078855"/>
            <a:ext cx="501635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Evaluate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Overall Business Health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35821" y="7078855"/>
            <a:ext cx="5016359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tify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Key Growth Drivers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and Risks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52302" y="6475512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47622" y="7078855"/>
            <a:ext cx="5016359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opose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Specific Strategic Actions for the Next Month</a:t>
            </a:r>
          </a:p>
        </p:txBody>
      </p:sp>
      <p:pic>
        <p:nvPicPr>
          <p:cNvPr id="19" name="Picture 18" descr="A black and green logo&#10;&#10;AI-generated content may be incorrect.">
            <a:extLst>
              <a:ext uri="{FF2B5EF4-FFF2-40B4-BE49-F238E27FC236}">
                <a16:creationId xmlns:a16="http://schemas.microsoft.com/office/drawing/2014/main" id="{43AC1122-5188-9AF1-1077-DD4860055F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08972" y="4018688"/>
            <a:ext cx="6599452" cy="3350491"/>
          </a:xfrm>
          <a:custGeom>
            <a:avLst/>
            <a:gdLst/>
            <a:ahLst/>
            <a:cxnLst/>
            <a:rect l="l" t="t" r="r" b="b"/>
            <a:pathLst>
              <a:path w="6599452" h="3350491">
                <a:moveTo>
                  <a:pt x="0" y="0"/>
                </a:moveTo>
                <a:lnTo>
                  <a:pt x="6599452" y="0"/>
                </a:lnTo>
                <a:lnTo>
                  <a:pt x="6599452" y="3350491"/>
                </a:lnTo>
                <a:lnTo>
                  <a:pt x="0" y="3350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67082" y="1009650"/>
            <a:ext cx="867805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Health</a:t>
            </a:r>
          </a:p>
        </p:txBody>
      </p:sp>
      <p:sp>
        <p:nvSpPr>
          <p:cNvPr id="8" name="Freeform 8"/>
          <p:cNvSpPr/>
          <p:nvPr/>
        </p:nvSpPr>
        <p:spPr>
          <a:xfrm>
            <a:off x="1067082" y="463843"/>
            <a:ext cx="2005266" cy="2722080"/>
          </a:xfrm>
          <a:custGeom>
            <a:avLst/>
            <a:gdLst/>
            <a:ahLst/>
            <a:cxnLst/>
            <a:rect l="l" t="t" r="r" b="b"/>
            <a:pathLst>
              <a:path w="2005266" h="2722080">
                <a:moveTo>
                  <a:pt x="0" y="0"/>
                </a:moveTo>
                <a:lnTo>
                  <a:pt x="2005266" y="0"/>
                </a:lnTo>
                <a:lnTo>
                  <a:pt x="2005266" y="2722080"/>
                </a:lnTo>
                <a:lnTo>
                  <a:pt x="0" y="2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040564" y="2888425"/>
            <a:ext cx="721873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month's revenue hit $255.9K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0564" y="4819240"/>
            <a:ext cx="7218736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Our revenue increased by +10.75%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month-over-month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40564" y="7312029"/>
            <a:ext cx="7218736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However, our revenue is down -3.03% from the same time last year. </a:t>
            </a:r>
          </a:p>
        </p:txBody>
      </p:sp>
      <p:pic>
        <p:nvPicPr>
          <p:cNvPr id="17" name="Picture 16" descr="A black and green logo&#10;&#10;AI-generated content may be incorrect.">
            <a:extLst>
              <a:ext uri="{FF2B5EF4-FFF2-40B4-BE49-F238E27FC236}">
                <a16:creationId xmlns:a16="http://schemas.microsoft.com/office/drawing/2014/main" id="{F41D80EA-0895-57C8-9C92-3EEA5BFF8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01831C-CD8D-BE60-0F8F-2AC5DEA6850A}"/>
              </a:ext>
            </a:extLst>
          </p:cNvPr>
          <p:cNvSpPr/>
          <p:nvPr/>
        </p:nvSpPr>
        <p:spPr>
          <a:xfrm>
            <a:off x="8382000" y="4975704"/>
            <a:ext cx="1356360" cy="388776"/>
          </a:xfrm>
          <a:custGeom>
            <a:avLst/>
            <a:gdLst>
              <a:gd name="connsiteX0" fmla="*/ 0 w 1356360"/>
              <a:gd name="connsiteY0" fmla="*/ 68736 h 388776"/>
              <a:gd name="connsiteX1" fmla="*/ 716280 w 1356360"/>
              <a:gd name="connsiteY1" fmla="*/ 23016 h 388776"/>
              <a:gd name="connsiteX2" fmla="*/ 1356360 w 1356360"/>
              <a:gd name="connsiteY2" fmla="*/ 388776 h 38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360" h="388776">
                <a:moveTo>
                  <a:pt x="0" y="68736"/>
                </a:moveTo>
                <a:cubicBezTo>
                  <a:pt x="245110" y="19206"/>
                  <a:pt x="490220" y="-30324"/>
                  <a:pt x="716280" y="23016"/>
                </a:cubicBezTo>
                <a:cubicBezTo>
                  <a:pt x="942340" y="76356"/>
                  <a:pt x="1244600" y="315116"/>
                  <a:pt x="1356360" y="3887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847F68-BB13-860A-909C-6CE973FC1593}"/>
              </a:ext>
            </a:extLst>
          </p:cNvPr>
          <p:cNvSpPr/>
          <p:nvPr/>
        </p:nvSpPr>
        <p:spPr>
          <a:xfrm>
            <a:off x="8458200" y="6446520"/>
            <a:ext cx="1402080" cy="1737360"/>
          </a:xfrm>
          <a:custGeom>
            <a:avLst/>
            <a:gdLst>
              <a:gd name="connsiteX0" fmla="*/ 0 w 1402080"/>
              <a:gd name="connsiteY0" fmla="*/ 0 h 1737360"/>
              <a:gd name="connsiteX1" fmla="*/ 990600 w 1402080"/>
              <a:gd name="connsiteY1" fmla="*/ 533400 h 1737360"/>
              <a:gd name="connsiteX2" fmla="*/ 1402080 w 1402080"/>
              <a:gd name="connsiteY2" fmla="*/ 173736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080" h="1737360">
                <a:moveTo>
                  <a:pt x="0" y="0"/>
                </a:moveTo>
                <a:cubicBezTo>
                  <a:pt x="378460" y="121920"/>
                  <a:pt x="756920" y="243840"/>
                  <a:pt x="990600" y="533400"/>
                </a:cubicBezTo>
                <a:cubicBezTo>
                  <a:pt x="1224280" y="822960"/>
                  <a:pt x="1300480" y="1704340"/>
                  <a:pt x="1402080" y="17373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D84572C-947C-86A2-AADC-8140D56AEA19}"/>
              </a:ext>
            </a:extLst>
          </p:cNvPr>
          <p:cNvSpPr/>
          <p:nvPr/>
        </p:nvSpPr>
        <p:spPr>
          <a:xfrm>
            <a:off x="4267200" y="3217537"/>
            <a:ext cx="5410200" cy="1948823"/>
          </a:xfrm>
          <a:custGeom>
            <a:avLst/>
            <a:gdLst>
              <a:gd name="connsiteX0" fmla="*/ 0 w 5410200"/>
              <a:gd name="connsiteY0" fmla="*/ 1948823 h 1948823"/>
              <a:gd name="connsiteX1" fmla="*/ 1158240 w 5410200"/>
              <a:gd name="connsiteY1" fmla="*/ 196223 h 1948823"/>
              <a:gd name="connsiteX2" fmla="*/ 5410200 w 5410200"/>
              <a:gd name="connsiteY2" fmla="*/ 28583 h 19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00" h="1948823">
                <a:moveTo>
                  <a:pt x="0" y="1948823"/>
                </a:moveTo>
                <a:cubicBezTo>
                  <a:pt x="128270" y="1232543"/>
                  <a:pt x="256540" y="516263"/>
                  <a:pt x="1158240" y="196223"/>
                </a:cubicBezTo>
                <a:cubicBezTo>
                  <a:pt x="2059940" y="-123817"/>
                  <a:pt x="4699000" y="48903"/>
                  <a:pt x="5410200" y="285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67805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Health</a:t>
            </a:r>
          </a:p>
        </p:txBody>
      </p:sp>
      <p:sp>
        <p:nvSpPr>
          <p:cNvPr id="4" name="Freeform 4"/>
          <p:cNvSpPr/>
          <p:nvPr/>
        </p:nvSpPr>
        <p:spPr>
          <a:xfrm>
            <a:off x="2487875" y="3517277"/>
            <a:ext cx="6360873" cy="5335443"/>
          </a:xfrm>
          <a:custGeom>
            <a:avLst/>
            <a:gdLst/>
            <a:ahLst/>
            <a:cxnLst/>
            <a:rect l="l" t="t" r="r" b="b"/>
            <a:pathLst>
              <a:path w="6360873" h="5335443">
                <a:moveTo>
                  <a:pt x="0" y="0"/>
                </a:moveTo>
                <a:lnTo>
                  <a:pt x="6360874" y="0"/>
                </a:lnTo>
                <a:lnTo>
                  <a:pt x="6360874" y="5335443"/>
                </a:lnTo>
                <a:lnTo>
                  <a:pt x="0" y="5335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29227" y="8921106"/>
            <a:ext cx="8478171" cy="1127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9"/>
              </a:lnSpc>
              <a:spcBef>
                <a:spcPct val="0"/>
              </a:spcBef>
            </a:pPr>
            <a:r>
              <a:rPr lang="en-US" sz="323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year's revenue is consistently lower than last year for many months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09097" y="2076450"/>
            <a:ext cx="4869103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  <a:spcBef>
                <a:spcPct val="0"/>
              </a:spcBef>
            </a:pPr>
            <a:r>
              <a:rPr lang="en-US" sz="5199" b="1" u="sng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592375" y="3517277"/>
            <a:ext cx="3910886" cy="1820218"/>
            <a:chOff x="0" y="0"/>
            <a:chExt cx="1030028" cy="4793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30028" cy="479399"/>
            </a:xfrm>
            <a:custGeom>
              <a:avLst/>
              <a:gdLst/>
              <a:ahLst/>
              <a:cxnLst/>
              <a:rect l="l" t="t" r="r" b="b"/>
              <a:pathLst>
                <a:path w="1030028" h="479399">
                  <a:moveTo>
                    <a:pt x="33653" y="0"/>
                  </a:moveTo>
                  <a:lnTo>
                    <a:pt x="996375" y="0"/>
                  </a:lnTo>
                  <a:cubicBezTo>
                    <a:pt x="1005300" y="0"/>
                    <a:pt x="1013860" y="3546"/>
                    <a:pt x="1020171" y="9857"/>
                  </a:cubicBezTo>
                  <a:cubicBezTo>
                    <a:pt x="1026482" y="16168"/>
                    <a:pt x="1030028" y="24728"/>
                    <a:pt x="1030028" y="33653"/>
                  </a:cubicBezTo>
                  <a:lnTo>
                    <a:pt x="1030028" y="445746"/>
                  </a:lnTo>
                  <a:cubicBezTo>
                    <a:pt x="1030028" y="454671"/>
                    <a:pt x="1026482" y="463231"/>
                    <a:pt x="1020171" y="469542"/>
                  </a:cubicBezTo>
                  <a:cubicBezTo>
                    <a:pt x="1013860" y="475853"/>
                    <a:pt x="1005300" y="479399"/>
                    <a:pt x="996375" y="479399"/>
                  </a:cubicBezTo>
                  <a:lnTo>
                    <a:pt x="33653" y="479399"/>
                  </a:lnTo>
                  <a:cubicBezTo>
                    <a:pt x="24728" y="479399"/>
                    <a:pt x="16168" y="475853"/>
                    <a:pt x="9857" y="469542"/>
                  </a:cubicBezTo>
                  <a:cubicBezTo>
                    <a:pt x="3546" y="463231"/>
                    <a:pt x="0" y="454671"/>
                    <a:pt x="0" y="445746"/>
                  </a:cubicBezTo>
                  <a:lnTo>
                    <a:pt x="0" y="33653"/>
                  </a:lnTo>
                  <a:cubicBezTo>
                    <a:pt x="0" y="24728"/>
                    <a:pt x="3546" y="16168"/>
                    <a:pt x="9857" y="9857"/>
                  </a:cubicBezTo>
                  <a:cubicBezTo>
                    <a:pt x="16168" y="3546"/>
                    <a:pt x="24728" y="0"/>
                    <a:pt x="33653" y="0"/>
                  </a:cubicBezTo>
                  <a:close/>
                </a:path>
              </a:pathLst>
            </a:custGeom>
            <a:solidFill>
              <a:srgbClr val="2E641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30028" cy="53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Strong Short-Term Momentum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592375" y="7881613"/>
            <a:ext cx="3910886" cy="1820218"/>
            <a:chOff x="0" y="0"/>
            <a:chExt cx="1030028" cy="4793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0028" cy="479399"/>
            </a:xfrm>
            <a:custGeom>
              <a:avLst/>
              <a:gdLst/>
              <a:ahLst/>
              <a:cxnLst/>
              <a:rect l="l" t="t" r="r" b="b"/>
              <a:pathLst>
                <a:path w="1030028" h="479399">
                  <a:moveTo>
                    <a:pt x="33653" y="0"/>
                  </a:moveTo>
                  <a:lnTo>
                    <a:pt x="996375" y="0"/>
                  </a:lnTo>
                  <a:cubicBezTo>
                    <a:pt x="1005300" y="0"/>
                    <a:pt x="1013860" y="3546"/>
                    <a:pt x="1020171" y="9857"/>
                  </a:cubicBezTo>
                  <a:cubicBezTo>
                    <a:pt x="1026482" y="16168"/>
                    <a:pt x="1030028" y="24728"/>
                    <a:pt x="1030028" y="33653"/>
                  </a:cubicBezTo>
                  <a:lnTo>
                    <a:pt x="1030028" y="445746"/>
                  </a:lnTo>
                  <a:cubicBezTo>
                    <a:pt x="1030028" y="454671"/>
                    <a:pt x="1026482" y="463231"/>
                    <a:pt x="1020171" y="469542"/>
                  </a:cubicBezTo>
                  <a:cubicBezTo>
                    <a:pt x="1013860" y="475853"/>
                    <a:pt x="1005300" y="479399"/>
                    <a:pt x="996375" y="479399"/>
                  </a:cubicBezTo>
                  <a:lnTo>
                    <a:pt x="33653" y="479399"/>
                  </a:lnTo>
                  <a:cubicBezTo>
                    <a:pt x="24728" y="479399"/>
                    <a:pt x="16168" y="475853"/>
                    <a:pt x="9857" y="469542"/>
                  </a:cubicBezTo>
                  <a:cubicBezTo>
                    <a:pt x="3546" y="463231"/>
                    <a:pt x="0" y="454671"/>
                    <a:pt x="0" y="445746"/>
                  </a:cubicBezTo>
                  <a:lnTo>
                    <a:pt x="0" y="33653"/>
                  </a:lnTo>
                  <a:cubicBezTo>
                    <a:pt x="0" y="24728"/>
                    <a:pt x="3546" y="16168"/>
                    <a:pt x="9857" y="9857"/>
                  </a:cubicBezTo>
                  <a:cubicBezTo>
                    <a:pt x="16168" y="3546"/>
                    <a:pt x="24728" y="0"/>
                    <a:pt x="33653" y="0"/>
                  </a:cubicBezTo>
                  <a:close/>
                </a:path>
              </a:pathLst>
            </a:custGeom>
            <a:solidFill>
              <a:srgbClr val="7A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30028" cy="53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Persistent Negative Trend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592375" y="5699445"/>
            <a:ext cx="3910886" cy="1820218"/>
            <a:chOff x="0" y="0"/>
            <a:chExt cx="1030028" cy="4793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0028" cy="479399"/>
            </a:xfrm>
            <a:custGeom>
              <a:avLst/>
              <a:gdLst/>
              <a:ahLst/>
              <a:cxnLst/>
              <a:rect l="l" t="t" r="r" b="b"/>
              <a:pathLst>
                <a:path w="1030028" h="479399">
                  <a:moveTo>
                    <a:pt x="33653" y="0"/>
                  </a:moveTo>
                  <a:lnTo>
                    <a:pt x="996375" y="0"/>
                  </a:lnTo>
                  <a:cubicBezTo>
                    <a:pt x="1005300" y="0"/>
                    <a:pt x="1013860" y="3546"/>
                    <a:pt x="1020171" y="9857"/>
                  </a:cubicBezTo>
                  <a:cubicBezTo>
                    <a:pt x="1026482" y="16168"/>
                    <a:pt x="1030028" y="24728"/>
                    <a:pt x="1030028" y="33653"/>
                  </a:cubicBezTo>
                  <a:lnTo>
                    <a:pt x="1030028" y="445746"/>
                  </a:lnTo>
                  <a:cubicBezTo>
                    <a:pt x="1030028" y="454671"/>
                    <a:pt x="1026482" y="463231"/>
                    <a:pt x="1020171" y="469542"/>
                  </a:cubicBezTo>
                  <a:cubicBezTo>
                    <a:pt x="1013860" y="475853"/>
                    <a:pt x="1005300" y="479399"/>
                    <a:pt x="996375" y="479399"/>
                  </a:cubicBezTo>
                  <a:lnTo>
                    <a:pt x="33653" y="479399"/>
                  </a:lnTo>
                  <a:cubicBezTo>
                    <a:pt x="24728" y="479399"/>
                    <a:pt x="16168" y="475853"/>
                    <a:pt x="9857" y="469542"/>
                  </a:cubicBezTo>
                  <a:cubicBezTo>
                    <a:pt x="3546" y="463231"/>
                    <a:pt x="0" y="454671"/>
                    <a:pt x="0" y="445746"/>
                  </a:cubicBezTo>
                  <a:lnTo>
                    <a:pt x="0" y="33653"/>
                  </a:lnTo>
                  <a:cubicBezTo>
                    <a:pt x="0" y="24728"/>
                    <a:pt x="3546" y="16168"/>
                    <a:pt x="9857" y="9857"/>
                  </a:cubicBezTo>
                  <a:cubicBezTo>
                    <a:pt x="16168" y="3546"/>
                    <a:pt x="24728" y="0"/>
                    <a:pt x="33653" y="0"/>
                  </a:cubicBezTo>
                  <a:close/>
                </a:path>
              </a:pathLst>
            </a:custGeom>
            <a:solidFill>
              <a:srgbClr val="7A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030028" cy="53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Long-Term Risk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67082" y="463843"/>
            <a:ext cx="2005266" cy="2722080"/>
          </a:xfrm>
          <a:custGeom>
            <a:avLst/>
            <a:gdLst/>
            <a:ahLst/>
            <a:cxnLst/>
            <a:rect l="l" t="t" r="r" b="b"/>
            <a:pathLst>
              <a:path w="2005266" h="2722080">
                <a:moveTo>
                  <a:pt x="0" y="0"/>
                </a:moveTo>
                <a:lnTo>
                  <a:pt x="2005266" y="0"/>
                </a:lnTo>
                <a:lnTo>
                  <a:pt x="2005266" y="2722080"/>
                </a:lnTo>
                <a:lnTo>
                  <a:pt x="0" y="2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9" name="Picture 18" descr="A black and green logo&#10;&#10;AI-generated content may be incorrect.">
            <a:extLst>
              <a:ext uri="{FF2B5EF4-FFF2-40B4-BE49-F238E27FC236}">
                <a16:creationId xmlns:a16="http://schemas.microsoft.com/office/drawing/2014/main" id="{6CE9F470-2316-C883-D90B-1944A978D1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610521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</a:t>
            </a:r>
          </a:p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Risks</a:t>
            </a:r>
          </a:p>
          <a:p>
            <a:pPr algn="l">
              <a:lnSpc>
                <a:spcPts val="9000"/>
              </a:lnSpc>
            </a:pPr>
            <a:endParaRPr lang="en-US" sz="75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80397" y="450979"/>
            <a:ext cx="1991951" cy="2734944"/>
          </a:xfrm>
          <a:custGeom>
            <a:avLst/>
            <a:gdLst/>
            <a:ahLst/>
            <a:cxnLst/>
            <a:rect l="l" t="t" r="r" b="b"/>
            <a:pathLst>
              <a:path w="1991951" h="2734944">
                <a:moveTo>
                  <a:pt x="0" y="0"/>
                </a:moveTo>
                <a:lnTo>
                  <a:pt x="1991951" y="0"/>
                </a:lnTo>
                <a:lnTo>
                  <a:pt x="1991951" y="2734944"/>
                </a:lnTo>
                <a:lnTo>
                  <a:pt x="0" y="2734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806798" y="2431198"/>
            <a:ext cx="11301259" cy="2712302"/>
          </a:xfrm>
          <a:custGeom>
            <a:avLst/>
            <a:gdLst/>
            <a:ahLst/>
            <a:cxnLst/>
            <a:rect l="l" t="t" r="r" b="b"/>
            <a:pathLst>
              <a:path w="11301259" h="2712302">
                <a:moveTo>
                  <a:pt x="0" y="0"/>
                </a:moveTo>
                <a:lnTo>
                  <a:pt x="11301259" y="0"/>
                </a:lnTo>
                <a:lnTo>
                  <a:pt x="11301259" y="2712302"/>
                </a:lnTo>
                <a:lnTo>
                  <a:pt x="0" y="2712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842084" y="7099726"/>
          <a:ext cx="16321966" cy="2795775"/>
        </p:xfrm>
        <a:graphic>
          <a:graphicData uri="http://schemas.openxmlformats.org/drawingml/2006/table">
            <a:tbl>
              <a:tblPr/>
              <a:tblGrid>
                <a:gridCol w="412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5775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Top Performer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with $47.2K revenue, showing outstanding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+95.86%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 growth.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strong contender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with $33.1K revenue and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+50.16%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 growth.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Solid growth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at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+38.47%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MoM. Customer demand for fresh products is increasing.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Demonstrates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stable potential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with a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+25.22% 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MoM growth.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6671101"/>
            <a:ext cx="347948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Dairy &amp; Breakfast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0839" y="6671101"/>
            <a:ext cx="1675448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Pet 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6671101"/>
            <a:ext cx="386560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Fruits &amp; Vegetables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30527" y="6671101"/>
            <a:ext cx="358509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Grocery &amp; Staples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02551" y="5685844"/>
            <a:ext cx="540103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Growth Drivers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3056" y="3487311"/>
            <a:ext cx="389858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By Categories</a:t>
            </a:r>
          </a:p>
        </p:txBody>
      </p:sp>
      <p:pic>
        <p:nvPicPr>
          <p:cNvPr id="13" name="Picture 12" descr="A black and green logo&#10;&#10;AI-generated content may be incorrect.">
            <a:extLst>
              <a:ext uri="{FF2B5EF4-FFF2-40B4-BE49-F238E27FC236}">
                <a16:creationId xmlns:a16="http://schemas.microsoft.com/office/drawing/2014/main" id="{316509FE-52D1-3D0E-E21E-D855174CF2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610521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</a:t>
            </a:r>
          </a:p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Risks</a:t>
            </a:r>
          </a:p>
          <a:p>
            <a:pPr algn="l">
              <a:lnSpc>
                <a:spcPts val="9000"/>
              </a:lnSpc>
            </a:pPr>
            <a:endParaRPr lang="en-US" sz="75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80397" y="450979"/>
            <a:ext cx="1991951" cy="2734944"/>
          </a:xfrm>
          <a:custGeom>
            <a:avLst/>
            <a:gdLst/>
            <a:ahLst/>
            <a:cxnLst/>
            <a:rect l="l" t="t" r="r" b="b"/>
            <a:pathLst>
              <a:path w="1991951" h="2734944">
                <a:moveTo>
                  <a:pt x="0" y="0"/>
                </a:moveTo>
                <a:lnTo>
                  <a:pt x="1991951" y="0"/>
                </a:lnTo>
                <a:lnTo>
                  <a:pt x="1991951" y="2734944"/>
                </a:lnTo>
                <a:lnTo>
                  <a:pt x="0" y="2734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842084" y="7099726"/>
          <a:ext cx="16321966" cy="5591550"/>
        </p:xfrm>
        <a:graphic>
          <a:graphicData uri="http://schemas.openxmlformats.org/drawingml/2006/table">
            <a:tbl>
              <a:tblPr/>
              <a:tblGrid>
                <a:gridCol w="412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5775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Biggest risk category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, with a significant month-over-month (MoM) decline of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-50.65%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.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With a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-28.27%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 decrease. This is a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considerable risk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that demands our full attention.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Although the drop is only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-1.10%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, this is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 normal fluctuation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and require only routine monitoring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 small decline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of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-1.60%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suggests this category is not a major risk at present.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775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478901" y="6671101"/>
            <a:ext cx="273141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Personal Care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12869" y="6671101"/>
            <a:ext cx="19477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Pharmacy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49723" y="6671101"/>
            <a:ext cx="3087648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Household 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53438" y="6671101"/>
            <a:ext cx="200465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Baby Care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9026" y="5685844"/>
            <a:ext cx="2748082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Risks</a:t>
            </a:r>
          </a:p>
        </p:txBody>
      </p:sp>
      <p:sp>
        <p:nvSpPr>
          <p:cNvPr id="11" name="Freeform 11"/>
          <p:cNvSpPr/>
          <p:nvPr/>
        </p:nvSpPr>
        <p:spPr>
          <a:xfrm>
            <a:off x="6986741" y="2827866"/>
            <a:ext cx="11301259" cy="2048353"/>
          </a:xfrm>
          <a:custGeom>
            <a:avLst/>
            <a:gdLst/>
            <a:ahLst/>
            <a:cxnLst/>
            <a:rect l="l" t="t" r="r" b="b"/>
            <a:pathLst>
              <a:path w="11301259" h="2048353">
                <a:moveTo>
                  <a:pt x="0" y="0"/>
                </a:moveTo>
                <a:lnTo>
                  <a:pt x="11301259" y="0"/>
                </a:lnTo>
                <a:lnTo>
                  <a:pt x="11301259" y="2048353"/>
                </a:lnTo>
                <a:lnTo>
                  <a:pt x="0" y="2048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123056" y="3487311"/>
            <a:ext cx="389858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By Categories</a:t>
            </a:r>
          </a:p>
        </p:txBody>
      </p:sp>
      <p:pic>
        <p:nvPicPr>
          <p:cNvPr id="13" name="Picture 12" descr="A black and green logo&#10;&#10;AI-generated content may be incorrect.">
            <a:extLst>
              <a:ext uri="{FF2B5EF4-FFF2-40B4-BE49-F238E27FC236}">
                <a16:creationId xmlns:a16="http://schemas.microsoft.com/office/drawing/2014/main" id="{F00144FB-9352-C6BB-E185-463484CAFA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6069" y="4392186"/>
            <a:ext cx="6035513" cy="2303526"/>
          </a:xfrm>
          <a:custGeom>
            <a:avLst/>
            <a:gdLst/>
            <a:ahLst/>
            <a:cxnLst/>
            <a:rect l="l" t="t" r="r" b="b"/>
            <a:pathLst>
              <a:path w="6035513" h="2303526">
                <a:moveTo>
                  <a:pt x="0" y="0"/>
                </a:moveTo>
                <a:lnTo>
                  <a:pt x="6035514" y="0"/>
                </a:lnTo>
                <a:lnTo>
                  <a:pt x="6035514" y="2303527"/>
                </a:lnTo>
                <a:lnTo>
                  <a:pt x="0" y="2303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360" r="-99732" b="-139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67082" y="1009650"/>
            <a:ext cx="8610521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</a:t>
            </a:r>
          </a:p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Risks</a:t>
            </a:r>
          </a:p>
          <a:p>
            <a:pPr algn="l">
              <a:lnSpc>
                <a:spcPts val="9000"/>
              </a:lnSpc>
            </a:pPr>
            <a:endParaRPr lang="en-US" sz="75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80397" y="450979"/>
            <a:ext cx="1991951" cy="2734944"/>
          </a:xfrm>
          <a:custGeom>
            <a:avLst/>
            <a:gdLst/>
            <a:ahLst/>
            <a:cxnLst/>
            <a:rect l="l" t="t" r="r" b="b"/>
            <a:pathLst>
              <a:path w="1991951" h="2734944">
                <a:moveTo>
                  <a:pt x="0" y="0"/>
                </a:moveTo>
                <a:lnTo>
                  <a:pt x="1991951" y="0"/>
                </a:lnTo>
                <a:lnTo>
                  <a:pt x="1991951" y="2734944"/>
                </a:lnTo>
                <a:lnTo>
                  <a:pt x="0" y="2734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36069" y="7845897"/>
            <a:ext cx="6055201" cy="2138454"/>
          </a:xfrm>
          <a:custGeom>
            <a:avLst/>
            <a:gdLst/>
            <a:ahLst/>
            <a:cxnLst/>
            <a:rect l="l" t="t" r="r" b="b"/>
            <a:pathLst>
              <a:path w="6055201" h="2138454">
                <a:moveTo>
                  <a:pt x="0" y="0"/>
                </a:moveTo>
                <a:lnTo>
                  <a:pt x="6055201" y="0"/>
                </a:lnTo>
                <a:lnTo>
                  <a:pt x="6055201" y="2138454"/>
                </a:lnTo>
                <a:lnTo>
                  <a:pt x="0" y="2138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645" t="-30952" r="-438" b="-212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736069" y="7270805"/>
            <a:ext cx="165232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389220" y="3487311"/>
            <a:ext cx="336625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By Products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61935" y="4087386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Butter and Bread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are the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two main growth drivers 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Dairy &amp; Breakfast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, contributing a combined </a:t>
            </a:r>
            <a:r>
              <a:rPr lang="en-US" sz="2000">
                <a:solidFill>
                  <a:srgbClr val="2E6417"/>
                </a:solidFill>
                <a:latin typeface="Garet"/>
                <a:ea typeface="Garet"/>
                <a:cs typeface="Garet"/>
                <a:sym typeface="Garet"/>
              </a:rPr>
              <a:t>+ $22,790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revenue. This confirms that the category's growth is not random but comes from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strong performance of its core products.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61935" y="5239150"/>
            <a:ext cx="11126065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</a:t>
            </a:r>
            <a:r>
              <a:rPr lang="en-US" sz="2000" b="1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Treats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contributed </a:t>
            </a:r>
            <a:r>
              <a:rPr lang="en-US" sz="2000">
                <a:solidFill>
                  <a:srgbClr val="2E6417"/>
                </a:solidFill>
                <a:latin typeface="Garet"/>
                <a:ea typeface="Garet"/>
                <a:cs typeface="Garet"/>
                <a:sym typeface="Garet"/>
              </a:rPr>
              <a:t>+ $13,139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revenue, showing that this product is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the main growth driver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61935" y="6086875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Although the</a:t>
            </a:r>
            <a:r>
              <a:rPr lang="en-US" sz="20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MoM g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rowth of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Cold Drinks &amp; Juices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is not as high as the top two,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Cola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making it into the top 5 growing products (contributing </a:t>
            </a:r>
            <a:r>
              <a:rPr lang="en-US" sz="2000">
                <a:solidFill>
                  <a:srgbClr val="2E6417"/>
                </a:solidFill>
                <a:latin typeface="Garet"/>
                <a:ea typeface="Garet"/>
                <a:cs typeface="Garet"/>
                <a:sym typeface="Garet"/>
              </a:rPr>
              <a:t>+ $6,733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) shows it is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key product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lifting the entire category.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61935" y="7527980"/>
            <a:ext cx="11126065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Toothpaste</a:t>
            </a:r>
            <a:r>
              <a:rPr lang="en-US" sz="20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is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main culprit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with a sharp revenue drop of </a:t>
            </a:r>
            <a:r>
              <a:rPr lang="en-US" sz="2000">
                <a:solidFill>
                  <a:srgbClr val="7A0000"/>
                </a:solidFill>
                <a:latin typeface="Garet"/>
                <a:ea typeface="Garet"/>
                <a:cs typeface="Garet"/>
                <a:sym typeface="Garet"/>
              </a:rPr>
              <a:t>- $7,816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This indicates that the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Personal Care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's issue is concentrated in one specific product.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61935" y="8256642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</a:t>
            </a:r>
            <a:r>
              <a:rPr lang="en-US" sz="2000" b="1" u="none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gh Syrup and Vitamins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are the two products with a combined revenue decrease of </a:t>
            </a:r>
            <a:r>
              <a:rPr lang="en-US" sz="2000" dirty="0">
                <a:solidFill>
                  <a:srgbClr val="7A0000"/>
                </a:solidFill>
                <a:latin typeface="Garet"/>
                <a:ea typeface="Garet"/>
                <a:cs typeface="Garet"/>
                <a:sym typeface="Garet"/>
              </a:rPr>
              <a:t>- $12,112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This confirms that the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Pharmacy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category's problem is not just with one product but a broader trend.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61935" y="9290105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Despite being a primary growth category,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Dairy &amp; Breakfast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still has </a:t>
            </a:r>
            <a:r>
              <a:rPr lang="en-US" sz="2000" u="sng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hidden risks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The revenue decline of </a:t>
            </a:r>
            <a:r>
              <a:rPr lang="en-US" sz="2000" dirty="0">
                <a:solidFill>
                  <a:srgbClr val="7A0000"/>
                </a:solidFill>
                <a:latin typeface="Garet"/>
                <a:ea typeface="Garet"/>
                <a:cs typeface="Garet"/>
                <a:sym typeface="Garet"/>
              </a:rPr>
              <a:t>- $3,741 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Cheese 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shows that even within strong categories, some products are struggling.</a:t>
            </a:r>
          </a:p>
        </p:txBody>
      </p:sp>
      <p:pic>
        <p:nvPicPr>
          <p:cNvPr id="15" name="Picture 14" descr="A black and green logo&#10;&#10;AI-generated content may be incorrect.">
            <a:extLst>
              <a:ext uri="{FF2B5EF4-FFF2-40B4-BE49-F238E27FC236}">
                <a16:creationId xmlns:a16="http://schemas.microsoft.com/office/drawing/2014/main" id="{B8D6C440-8020-99E7-EEBD-31371A00DB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93977" y="3553911"/>
            <a:ext cx="0" cy="6492240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2337927" y="3553911"/>
            <a:ext cx="0" cy="6492240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67082" y="1009650"/>
            <a:ext cx="926331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Strategic Actions</a:t>
            </a:r>
          </a:p>
        </p:txBody>
      </p:sp>
      <p:sp>
        <p:nvSpPr>
          <p:cNvPr id="6" name="Freeform 6"/>
          <p:cNvSpPr/>
          <p:nvPr/>
        </p:nvSpPr>
        <p:spPr>
          <a:xfrm>
            <a:off x="840589" y="429529"/>
            <a:ext cx="2471566" cy="2756394"/>
          </a:xfrm>
          <a:custGeom>
            <a:avLst/>
            <a:gdLst/>
            <a:ahLst/>
            <a:cxnLst/>
            <a:rect l="l" t="t" r="r" b="b"/>
            <a:pathLst>
              <a:path w="2471566" h="2756394">
                <a:moveTo>
                  <a:pt x="0" y="0"/>
                </a:moveTo>
                <a:lnTo>
                  <a:pt x="2471566" y="0"/>
                </a:lnTo>
                <a:lnTo>
                  <a:pt x="2471566" y="2756394"/>
                </a:lnTo>
                <a:lnTo>
                  <a:pt x="0" y="2756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903672" y="4452581"/>
            <a:ext cx="4805606" cy="4114800"/>
          </a:xfrm>
          <a:custGeom>
            <a:avLst/>
            <a:gdLst/>
            <a:ahLst/>
            <a:cxnLst/>
            <a:rect l="l" t="t" r="r" b="b"/>
            <a:pathLst>
              <a:path w="4805606" h="4114800">
                <a:moveTo>
                  <a:pt x="0" y="0"/>
                </a:moveTo>
                <a:lnTo>
                  <a:pt x="4805605" y="0"/>
                </a:lnTo>
                <a:lnTo>
                  <a:pt x="48056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836905" y="3596948"/>
            <a:ext cx="5247099" cy="4970434"/>
          </a:xfrm>
          <a:custGeom>
            <a:avLst/>
            <a:gdLst/>
            <a:ahLst/>
            <a:cxnLst/>
            <a:rect l="l" t="t" r="r" b="b"/>
            <a:pathLst>
              <a:path w="5247099" h="4970434">
                <a:moveTo>
                  <a:pt x="0" y="0"/>
                </a:moveTo>
                <a:lnTo>
                  <a:pt x="5247098" y="0"/>
                </a:lnTo>
                <a:lnTo>
                  <a:pt x="5247098" y="4970433"/>
                </a:lnTo>
                <a:lnTo>
                  <a:pt x="0" y="49704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9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57524" y="4021529"/>
            <a:ext cx="4545853" cy="4545853"/>
          </a:xfrm>
          <a:custGeom>
            <a:avLst/>
            <a:gdLst/>
            <a:ahLst/>
            <a:cxnLst/>
            <a:rect l="l" t="t" r="r" b="b"/>
            <a:pathLst>
              <a:path w="4545853" h="4545853">
                <a:moveTo>
                  <a:pt x="0" y="0"/>
                </a:moveTo>
                <a:lnTo>
                  <a:pt x="4545853" y="0"/>
                </a:lnTo>
                <a:lnTo>
                  <a:pt x="4545853" y="4545852"/>
                </a:lnTo>
                <a:lnTo>
                  <a:pt x="0" y="45458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9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878628" y="2462756"/>
            <a:ext cx="689907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Long-Term Strategy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7524" y="5585594"/>
            <a:ext cx="5121103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Conduct a thorough analysis of our </a:t>
            </a:r>
            <a:r>
              <a:rPr lang="en-US" sz="32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main competitors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' pricing, marketing, and product portfolio strategies.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1201" y="4171812"/>
            <a:ext cx="474773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Competitive Research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55401" y="5585594"/>
            <a:ext cx="5121103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Survey </a:t>
            </a:r>
            <a:r>
              <a:rPr lang="en-US" sz="32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 behavior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underst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 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products are still meeting current market demands.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10721" y="4171812"/>
            <a:ext cx="561046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Market Needs Assessment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99902" y="6071369"/>
            <a:ext cx="5121103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Identify the 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ns through deeper </a:t>
            </a:r>
            <a:r>
              <a:rPr lang="en-US" sz="32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data-driven research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537" y="4171812"/>
            <a:ext cx="543770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Root Cause Identification</a:t>
            </a:r>
          </a:p>
        </p:txBody>
      </p:sp>
      <p:pic>
        <p:nvPicPr>
          <p:cNvPr id="17" name="Picture 16" descr="A black and green logo&#10;&#10;AI-generated content may be incorrect.">
            <a:extLst>
              <a:ext uri="{FF2B5EF4-FFF2-40B4-BE49-F238E27FC236}">
                <a16:creationId xmlns:a16="http://schemas.microsoft.com/office/drawing/2014/main" id="{478D80C6-D34F-06D0-D890-40097B2F8C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846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Garet</vt:lpstr>
      <vt:lpstr>Archivo Black</vt:lpstr>
      <vt:lpstr>Garet Italics</vt:lpstr>
      <vt:lpstr>Garet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Black Minimalist Project Deck Presentation</dc:title>
  <cp:lastModifiedBy>TRỊNH QUANG TRÍ</cp:lastModifiedBy>
  <cp:revision>3</cp:revision>
  <dcterms:created xsi:type="dcterms:W3CDTF">2006-08-16T00:00:00Z</dcterms:created>
  <dcterms:modified xsi:type="dcterms:W3CDTF">2025-08-09T13:11:50Z</dcterms:modified>
  <dc:identifier>DAGvjfG4VaU</dc:identifier>
</cp:coreProperties>
</file>