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8288000" cy="10287000"/>
  <p:notesSz cx="6858000" cy="9144000"/>
  <p:embeddedFontLst>
    <p:embeddedFont>
      <p:font typeface="Archivo Black" panose="020B0604020202020204" charset="0"/>
      <p:regular r:id="rId13"/>
    </p:embeddedFont>
    <p:embeddedFont>
      <p:font typeface="Garet" panose="020B0604020202020204" charset="0"/>
      <p:regular r:id="rId14"/>
    </p:embeddedFont>
    <p:embeddedFont>
      <p:font typeface="Garet Bold" panose="020B0604020202020204" charset="0"/>
      <p:regular r:id="rId15"/>
    </p:embeddedFont>
    <p:embeddedFont>
      <p:font typeface="Garet Italics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0000"/>
    <a:srgbClr val="2E6417"/>
    <a:srgbClr val="19A7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87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3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23.png"/><Relationship Id="rId4" Type="http://schemas.openxmlformats.org/officeDocument/2006/relationships/image" Target="../media/image2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svg"/><Relationship Id="rId11" Type="http://schemas.openxmlformats.org/officeDocument/2006/relationships/image" Target="../media/image15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64" b="-336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5379298" y="8311463"/>
            <a:ext cx="1880002" cy="946837"/>
          </a:xfrm>
          <a:custGeom>
            <a:avLst/>
            <a:gdLst/>
            <a:ahLst/>
            <a:cxnLst/>
            <a:rect l="l" t="t" r="r" b="b"/>
            <a:pathLst>
              <a:path w="1880002" h="946837">
                <a:moveTo>
                  <a:pt x="0" y="0"/>
                </a:moveTo>
                <a:lnTo>
                  <a:pt x="1880002" y="0"/>
                </a:lnTo>
                <a:lnTo>
                  <a:pt x="1880002" y="946837"/>
                </a:lnTo>
                <a:lnTo>
                  <a:pt x="0" y="9468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7885470" y="6394076"/>
            <a:ext cx="9373830" cy="370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748"/>
              </a:lnSpc>
              <a:spcBef>
                <a:spcPct val="0"/>
              </a:spcBef>
            </a:pPr>
            <a:r>
              <a:rPr lang="en-US" sz="2748" spc="-217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In 10/2024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427417" y="8048522"/>
            <a:ext cx="3366096" cy="236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079"/>
              </a:lnSpc>
              <a:spcBef>
                <a:spcPct val="0"/>
              </a:spcBef>
            </a:pPr>
            <a:r>
              <a:rPr lang="en-US" sz="1599" b="1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PRESENTED BY: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27417" y="8337549"/>
            <a:ext cx="3366096" cy="236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079"/>
              </a:lnSpc>
              <a:spcBef>
                <a:spcPct val="0"/>
              </a:spcBef>
            </a:pPr>
            <a:r>
              <a:rPr lang="en-US" sz="1599">
                <a:solidFill>
                  <a:srgbClr val="2B2B2B"/>
                </a:solidFill>
                <a:latin typeface="Garet"/>
                <a:ea typeface="Garet"/>
                <a:cs typeface="Garet"/>
                <a:sym typeface="Garet"/>
              </a:rPr>
              <a:t>Trinh Quang Tri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793513" y="8048522"/>
            <a:ext cx="3366096" cy="236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079"/>
              </a:lnSpc>
              <a:spcBef>
                <a:spcPct val="0"/>
              </a:spcBef>
            </a:pPr>
            <a:r>
              <a:rPr lang="en-US" sz="1599" b="1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PRESENTED TO: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793513" y="8337549"/>
            <a:ext cx="3366096" cy="236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079"/>
              </a:lnSpc>
              <a:spcBef>
                <a:spcPct val="0"/>
              </a:spcBef>
            </a:pPr>
            <a:r>
              <a:rPr lang="en-US" sz="1599">
                <a:solidFill>
                  <a:srgbClr val="2B2B2B"/>
                </a:solidFill>
                <a:latin typeface="Garet"/>
                <a:ea typeface="Garet"/>
                <a:cs typeface="Garet"/>
                <a:sym typeface="Garet"/>
              </a:rPr>
              <a:t>Sales Manager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485854" y="2917863"/>
            <a:ext cx="10773446" cy="33809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8490"/>
              </a:lnSpc>
              <a:spcBef>
                <a:spcPct val="0"/>
              </a:spcBef>
            </a:pPr>
            <a:r>
              <a:rPr lang="en-US" sz="10885" spc="-85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RETAIL SALES &amp; REVENUE ANALYSIS</a:t>
            </a:r>
          </a:p>
        </p:txBody>
      </p:sp>
      <p:pic>
        <p:nvPicPr>
          <p:cNvPr id="13" name="Picture 12" descr="A cartoon character riding a scooter&#10;&#10;AI-generated content may be incorrect.">
            <a:extLst>
              <a:ext uri="{FF2B5EF4-FFF2-40B4-BE49-F238E27FC236}">
                <a16:creationId xmlns:a16="http://schemas.microsoft.com/office/drawing/2014/main" id="{AF55B7B4-3B1F-F854-F2EE-85A1D612F78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19100"/>
            <a:ext cx="3260424" cy="217307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64" b="-336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67082" y="1009650"/>
            <a:ext cx="8880641" cy="1162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750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Summary</a:t>
            </a:r>
          </a:p>
        </p:txBody>
      </p:sp>
      <p:sp>
        <p:nvSpPr>
          <p:cNvPr id="4" name="Freeform 4"/>
          <p:cNvSpPr/>
          <p:nvPr/>
        </p:nvSpPr>
        <p:spPr>
          <a:xfrm>
            <a:off x="1202962" y="335661"/>
            <a:ext cx="2109193" cy="2850261"/>
          </a:xfrm>
          <a:custGeom>
            <a:avLst/>
            <a:gdLst/>
            <a:ahLst/>
            <a:cxnLst/>
            <a:rect l="l" t="t" r="r" b="b"/>
            <a:pathLst>
              <a:path w="2109193" h="2850261">
                <a:moveTo>
                  <a:pt x="0" y="0"/>
                </a:moveTo>
                <a:lnTo>
                  <a:pt x="2109193" y="0"/>
                </a:lnTo>
                <a:lnTo>
                  <a:pt x="2109193" y="2850262"/>
                </a:lnTo>
                <a:lnTo>
                  <a:pt x="0" y="28502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1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6781800" y="2277605"/>
            <a:ext cx="3612356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Business Health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489186" y="2323097"/>
            <a:ext cx="6355758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15901" lvl="1">
              <a:lnSpc>
                <a:spcPts val="2400"/>
              </a:lnSpc>
              <a:spcBef>
                <a:spcPct val="0"/>
              </a:spcBef>
            </a:pPr>
            <a:r>
              <a:rPr lang="en-US" sz="2000" dirty="0">
                <a:latin typeface="Garet" panose="020B0604020202020204" charset="0"/>
              </a:rPr>
              <a:t>While we celebrate a strong short-term recovery with a </a:t>
            </a:r>
            <a:r>
              <a:rPr lang="en-US" sz="2000" b="1" dirty="0">
                <a:solidFill>
                  <a:srgbClr val="2E6417"/>
                </a:solidFill>
                <a:latin typeface="Garet" panose="020B0604020202020204" charset="0"/>
              </a:rPr>
              <a:t>+10.75%</a:t>
            </a:r>
            <a:r>
              <a:rPr lang="en-US" sz="2000" dirty="0">
                <a:solidFill>
                  <a:srgbClr val="2E6417"/>
                </a:solidFill>
                <a:latin typeface="Garet" panose="020B0604020202020204" charset="0"/>
              </a:rPr>
              <a:t> </a:t>
            </a:r>
            <a:r>
              <a:rPr lang="en-US" sz="2000" dirty="0">
                <a:latin typeface="Garet" panose="020B0604020202020204" charset="0"/>
              </a:rPr>
              <a:t>month-over-month (MoM) revenue increase, this masks a persistent negative trend, with revenue down </a:t>
            </a:r>
            <a:r>
              <a:rPr lang="en-US" sz="2000" b="1" dirty="0">
                <a:solidFill>
                  <a:srgbClr val="7A0000"/>
                </a:solidFill>
                <a:latin typeface="Garet" panose="020B0604020202020204" charset="0"/>
              </a:rPr>
              <a:t>-3.03%</a:t>
            </a:r>
            <a:r>
              <a:rPr lang="en-US" sz="2000" dirty="0">
                <a:solidFill>
                  <a:srgbClr val="7A0000"/>
                </a:solidFill>
                <a:latin typeface="Garet" panose="020B0604020202020204" charset="0"/>
              </a:rPr>
              <a:t> </a:t>
            </a:r>
            <a:r>
              <a:rPr lang="en-US" sz="2000" dirty="0">
                <a:latin typeface="Garet" panose="020B0604020202020204" charset="0"/>
              </a:rPr>
              <a:t>year-over-year (YoY).</a:t>
            </a:r>
            <a:endParaRPr lang="en-US" sz="2000" dirty="0">
              <a:solidFill>
                <a:srgbClr val="000000"/>
              </a:solidFill>
              <a:latin typeface="Garet" panose="020B0604020202020204" charset="0"/>
              <a:ea typeface="Garet"/>
              <a:cs typeface="Garet"/>
              <a:sym typeface="Garet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541631" y="4652377"/>
            <a:ext cx="4338161" cy="974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Growth Drivers and Risks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879792" y="4750662"/>
            <a:ext cx="6669077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31801" lvl="1" indent="-215900">
              <a:lnSpc>
                <a:spcPts val="24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Growth Drivers: </a:t>
            </a:r>
            <a:r>
              <a:rPr lang="en-US" sz="2000" dirty="0">
                <a:latin typeface="Garet" panose="020B0604020202020204" charset="0"/>
              </a:rPr>
              <a:t>Growth is primarily fueled by outstanding performance in </a:t>
            </a:r>
            <a:r>
              <a:rPr lang="en-US" sz="2000" b="1" dirty="0">
                <a:latin typeface="Garet" panose="020B0604020202020204" charset="0"/>
              </a:rPr>
              <a:t>Dairy &amp; Breakfast</a:t>
            </a:r>
            <a:r>
              <a:rPr lang="en-US" sz="2000" dirty="0">
                <a:latin typeface="Garet" panose="020B0604020202020204" charset="0"/>
              </a:rPr>
              <a:t> (MoM growth of </a:t>
            </a:r>
            <a:r>
              <a:rPr lang="en-US" sz="2000" b="1" dirty="0">
                <a:solidFill>
                  <a:srgbClr val="2E6417"/>
                </a:solidFill>
                <a:latin typeface="Garet" panose="020B0604020202020204" charset="0"/>
              </a:rPr>
              <a:t>+95.86%</a:t>
            </a:r>
            <a:r>
              <a:rPr lang="en-US" sz="2000" dirty="0">
                <a:latin typeface="Garet" panose="020B0604020202020204" charset="0"/>
              </a:rPr>
              <a:t>) and </a:t>
            </a:r>
            <a:r>
              <a:rPr lang="en-US" sz="2000" b="1" dirty="0">
                <a:latin typeface="Garet" panose="020B0604020202020204" charset="0"/>
              </a:rPr>
              <a:t>Pet Care</a:t>
            </a:r>
            <a:r>
              <a:rPr lang="en-US" sz="2000" dirty="0">
                <a:latin typeface="Garet" panose="020B0604020202020204" charset="0"/>
              </a:rPr>
              <a:t> (MoM growth of </a:t>
            </a:r>
            <a:r>
              <a:rPr lang="en-US" sz="2000" b="1" dirty="0">
                <a:solidFill>
                  <a:srgbClr val="2E6417"/>
                </a:solidFill>
                <a:latin typeface="Garet" panose="020B0604020202020204" charset="0"/>
              </a:rPr>
              <a:t>+50.16%</a:t>
            </a:r>
            <a:r>
              <a:rPr lang="en-US" sz="2000" dirty="0">
                <a:latin typeface="Garet" panose="020B0604020202020204" charset="0"/>
              </a:rPr>
              <a:t>).</a:t>
            </a:r>
            <a:endParaRPr lang="en-US" sz="2000" dirty="0">
              <a:solidFill>
                <a:srgbClr val="000000"/>
              </a:solidFill>
              <a:latin typeface="Garet" panose="020B0604020202020204" charset="0"/>
              <a:ea typeface="Garet"/>
              <a:cs typeface="Garet"/>
              <a:sym typeface="Garet"/>
            </a:endParaRPr>
          </a:p>
          <a:p>
            <a:pPr marL="431801" lvl="1" indent="-215900">
              <a:lnSpc>
                <a:spcPts val="24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Major Risks: </a:t>
            </a:r>
            <a:r>
              <a:rPr lang="en-US" sz="2000" dirty="0">
                <a:latin typeface="Garet" panose="020B0604020202020204" charset="0"/>
              </a:rPr>
              <a:t>Urgent intervention is required for </a:t>
            </a:r>
            <a:r>
              <a:rPr lang="en-US" sz="2000" b="1" dirty="0">
                <a:latin typeface="Garet" panose="020B0604020202020204" charset="0"/>
              </a:rPr>
              <a:t>Personal Care</a:t>
            </a:r>
            <a:r>
              <a:rPr lang="en-US" sz="2000" dirty="0">
                <a:latin typeface="Garet" panose="020B0604020202020204" charset="0"/>
              </a:rPr>
              <a:t>, which saw a significant MoM decline of </a:t>
            </a:r>
            <a:r>
              <a:rPr lang="en-US" sz="2000" b="1" dirty="0">
                <a:solidFill>
                  <a:srgbClr val="7A0000"/>
                </a:solidFill>
                <a:latin typeface="Garet" panose="020B0604020202020204" charset="0"/>
              </a:rPr>
              <a:t>-50.65%</a:t>
            </a:r>
            <a:r>
              <a:rPr lang="en-US" sz="2000" dirty="0">
                <a:latin typeface="Garet" panose="020B0604020202020204" charset="0"/>
              </a:rPr>
              <a:t>, and </a:t>
            </a:r>
            <a:r>
              <a:rPr lang="en-US" sz="2000" b="1" dirty="0">
                <a:latin typeface="Garet" panose="020B0604020202020204" charset="0"/>
              </a:rPr>
              <a:t>Pharmacy</a:t>
            </a:r>
            <a:r>
              <a:rPr lang="en-US" sz="2000" dirty="0">
                <a:latin typeface="Garet" panose="020B0604020202020204" charset="0"/>
              </a:rPr>
              <a:t>, with a </a:t>
            </a:r>
          </a:p>
          <a:p>
            <a:pPr marL="215901" lvl="1">
              <a:lnSpc>
                <a:spcPts val="2400"/>
              </a:lnSpc>
              <a:spcBef>
                <a:spcPct val="0"/>
              </a:spcBef>
            </a:pPr>
            <a:r>
              <a:rPr lang="en-US" sz="2000" b="1" dirty="0">
                <a:latin typeface="Garet" panose="020B0604020202020204" charset="0"/>
              </a:rPr>
              <a:t>   </a:t>
            </a:r>
            <a:r>
              <a:rPr lang="en-US" sz="2000" b="1" dirty="0">
                <a:solidFill>
                  <a:srgbClr val="7A0000"/>
                </a:solidFill>
                <a:latin typeface="Garet" panose="020B0604020202020204" charset="0"/>
              </a:rPr>
              <a:t>-28.27%</a:t>
            </a:r>
            <a:r>
              <a:rPr lang="en-US" sz="2000" dirty="0">
                <a:solidFill>
                  <a:srgbClr val="7A0000"/>
                </a:solidFill>
                <a:latin typeface="Garet" panose="020B0604020202020204" charset="0"/>
              </a:rPr>
              <a:t> </a:t>
            </a:r>
            <a:r>
              <a:rPr lang="en-US" sz="2000" dirty="0">
                <a:latin typeface="Garet" panose="020B0604020202020204" charset="0"/>
              </a:rPr>
              <a:t>MoM decrease.</a:t>
            </a:r>
            <a:endParaRPr lang="en-US" sz="2000" dirty="0">
              <a:solidFill>
                <a:srgbClr val="000000"/>
              </a:solidFill>
              <a:latin typeface="Garet" panose="020B0604020202020204" charset="0"/>
              <a:ea typeface="Garet"/>
              <a:cs typeface="Garet"/>
              <a:sym typeface="Garet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242318" y="7891284"/>
            <a:ext cx="3893106" cy="98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Strategic Actions</a:t>
            </a:r>
          </a:p>
          <a:p>
            <a:pPr algn="l">
              <a:lnSpc>
                <a:spcPts val="3840"/>
              </a:lnSpc>
              <a:spcBef>
                <a:spcPct val="0"/>
              </a:spcBef>
            </a:pPr>
            <a:endParaRPr lang="en-US" sz="3200" dirty="0">
              <a:solidFill>
                <a:srgbClr val="000000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710712" y="7993528"/>
            <a:ext cx="7366888" cy="1538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400"/>
              </a:lnSpc>
              <a:spcBef>
                <a:spcPct val="0"/>
              </a:spcBef>
            </a:pPr>
            <a:r>
              <a:rPr lang="en-US" sz="2000" dirty="0">
                <a:latin typeface="Garet" panose="020B0604020202020204" charset="0"/>
              </a:rPr>
              <a:t>We propose a two-pronged strategy: (1) Amplify growth in top-performing categories through targeted investment and marketing, and (2) Mitigate risks by conducting a root-cause analysis to address the decline in at-risk categories.</a:t>
            </a:r>
            <a:endParaRPr lang="en-US" sz="2000" dirty="0">
              <a:solidFill>
                <a:srgbClr val="000000"/>
              </a:solidFill>
              <a:latin typeface="Garet" panose="020B0604020202020204" charset="0"/>
              <a:ea typeface="Garet"/>
              <a:cs typeface="Garet"/>
              <a:sym typeface="Garet"/>
            </a:endParaRPr>
          </a:p>
        </p:txBody>
      </p:sp>
      <p:pic>
        <p:nvPicPr>
          <p:cNvPr id="11" name="Picture 10" descr="A black and green logo&#10;&#10;AI-generated content may be incorrect.">
            <a:extLst>
              <a:ext uri="{FF2B5EF4-FFF2-40B4-BE49-F238E27FC236}">
                <a16:creationId xmlns:a16="http://schemas.microsoft.com/office/drawing/2014/main" id="{64C76E10-6376-1B68-6BA9-E460689F9DC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5800" y="-644433"/>
            <a:ext cx="2139888" cy="213988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64" b="-336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6749323"/>
            <a:ext cx="14230681" cy="1293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50"/>
              </a:lnSpc>
            </a:pPr>
            <a:r>
              <a:rPr lang="en-US" sz="11474" spc="-906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Thank you</a:t>
            </a:r>
          </a:p>
        </p:txBody>
      </p:sp>
      <p:sp>
        <p:nvSpPr>
          <p:cNvPr id="4" name="AutoShape 4"/>
          <p:cNvSpPr/>
          <p:nvPr/>
        </p:nvSpPr>
        <p:spPr>
          <a:xfrm>
            <a:off x="-585133" y="8805859"/>
            <a:ext cx="18873133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>
            <a:off x="-585133" y="9334500"/>
            <a:ext cx="18873133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pic>
        <p:nvPicPr>
          <p:cNvPr id="7" name="Picture 6" descr="A person and person standing in front of a graph&#10;&#10;AI-generated content may be incorrect.">
            <a:extLst>
              <a:ext uri="{FF2B5EF4-FFF2-40B4-BE49-F238E27FC236}">
                <a16:creationId xmlns:a16="http://schemas.microsoft.com/office/drawing/2014/main" id="{127FA490-1C07-A418-8839-3004CA93E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0"/>
            <a:ext cx="17487900" cy="57878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64" b="-3364"/>
            </a:stretch>
          </a:blipFill>
        </p:spPr>
        <p:txBody>
          <a:bodyPr/>
          <a:lstStyle/>
          <a:p>
            <a:endParaRPr lang="en-US"/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10289634" y="3086100"/>
          <a:ext cx="5891416" cy="4114800"/>
        </p:xfrm>
        <a:graphic>
          <a:graphicData uri="http://schemas.openxmlformats.org/drawingml/2006/table">
            <a:tbl>
              <a:tblPr/>
              <a:tblGrid>
                <a:gridCol w="866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01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Objectives and Goals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02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Business Health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03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Growth Drivers and Risks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04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Strategic Actons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05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Summary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Freeform 4"/>
          <p:cNvSpPr/>
          <p:nvPr/>
        </p:nvSpPr>
        <p:spPr>
          <a:xfrm>
            <a:off x="-706637" y="1559650"/>
            <a:ext cx="9125543" cy="7167700"/>
          </a:xfrm>
          <a:custGeom>
            <a:avLst/>
            <a:gdLst/>
            <a:ahLst/>
            <a:cxnLst/>
            <a:rect l="l" t="t" r="r" b="b"/>
            <a:pathLst>
              <a:path w="9125543" h="7167700">
                <a:moveTo>
                  <a:pt x="0" y="0"/>
                </a:moveTo>
                <a:lnTo>
                  <a:pt x="9125544" y="0"/>
                </a:lnTo>
                <a:lnTo>
                  <a:pt x="9125544" y="7167700"/>
                </a:lnTo>
                <a:lnTo>
                  <a:pt x="0" y="71677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4799313" y="0"/>
            <a:ext cx="3488687" cy="1198840"/>
          </a:xfrm>
          <a:custGeom>
            <a:avLst/>
            <a:gdLst/>
            <a:ahLst/>
            <a:cxnLst/>
            <a:rect l="l" t="t" r="r" b="b"/>
            <a:pathLst>
              <a:path w="3488687" h="1198840">
                <a:moveTo>
                  <a:pt x="0" y="0"/>
                </a:moveTo>
                <a:lnTo>
                  <a:pt x="3488687" y="0"/>
                </a:lnTo>
                <a:lnTo>
                  <a:pt x="3488687" y="1198840"/>
                </a:lnTo>
                <a:lnTo>
                  <a:pt x="0" y="11988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604641" y="2439692"/>
            <a:ext cx="6531462" cy="785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5808"/>
              </a:lnSpc>
              <a:spcBef>
                <a:spcPct val="0"/>
              </a:spcBef>
            </a:pPr>
            <a:r>
              <a:rPr lang="en-US" sz="5808" spc="-458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64" b="-336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-585133" y="8805859"/>
            <a:ext cx="18873133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>
            <a:off x="-585133" y="9334500"/>
            <a:ext cx="18873133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2095936" y="5404604"/>
            <a:ext cx="1672526" cy="702461"/>
          </a:xfrm>
          <a:custGeom>
            <a:avLst/>
            <a:gdLst/>
            <a:ahLst/>
            <a:cxnLst/>
            <a:rect l="l" t="t" r="r" b="b"/>
            <a:pathLst>
              <a:path w="1672526" h="702461">
                <a:moveTo>
                  <a:pt x="0" y="0"/>
                </a:moveTo>
                <a:lnTo>
                  <a:pt x="1672526" y="0"/>
                </a:lnTo>
                <a:lnTo>
                  <a:pt x="1672526" y="702461"/>
                </a:lnTo>
                <a:lnTo>
                  <a:pt x="0" y="7024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8307737" y="5404604"/>
            <a:ext cx="1672526" cy="702461"/>
          </a:xfrm>
          <a:custGeom>
            <a:avLst/>
            <a:gdLst/>
            <a:ahLst/>
            <a:cxnLst/>
            <a:rect l="l" t="t" r="r" b="b"/>
            <a:pathLst>
              <a:path w="1672526" h="702461">
                <a:moveTo>
                  <a:pt x="0" y="0"/>
                </a:moveTo>
                <a:lnTo>
                  <a:pt x="1672526" y="0"/>
                </a:lnTo>
                <a:lnTo>
                  <a:pt x="1672526" y="702461"/>
                </a:lnTo>
                <a:lnTo>
                  <a:pt x="0" y="7024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4519538" y="5404604"/>
            <a:ext cx="1672526" cy="702461"/>
          </a:xfrm>
          <a:custGeom>
            <a:avLst/>
            <a:gdLst/>
            <a:ahLst/>
            <a:cxnLst/>
            <a:rect l="l" t="t" r="r" b="b"/>
            <a:pathLst>
              <a:path w="1672526" h="702461">
                <a:moveTo>
                  <a:pt x="0" y="0"/>
                </a:moveTo>
                <a:lnTo>
                  <a:pt x="1672526" y="0"/>
                </a:lnTo>
                <a:lnTo>
                  <a:pt x="1672526" y="702461"/>
                </a:lnTo>
                <a:lnTo>
                  <a:pt x="0" y="7024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 rot="-10800000">
            <a:off x="11159450" y="-140976"/>
            <a:ext cx="2611028" cy="4114800"/>
          </a:xfrm>
          <a:custGeom>
            <a:avLst/>
            <a:gdLst/>
            <a:ahLst/>
            <a:cxnLst/>
            <a:rect l="l" t="t" r="r" b="b"/>
            <a:pathLst>
              <a:path w="2611028" h="4114800">
                <a:moveTo>
                  <a:pt x="0" y="0"/>
                </a:moveTo>
                <a:lnTo>
                  <a:pt x="2611028" y="0"/>
                </a:lnTo>
                <a:lnTo>
                  <a:pt x="26110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028700" y="561188"/>
            <a:ext cx="1433629" cy="2722080"/>
          </a:xfrm>
          <a:custGeom>
            <a:avLst/>
            <a:gdLst/>
            <a:ahLst/>
            <a:cxnLst/>
            <a:rect l="l" t="t" r="r" b="b"/>
            <a:pathLst>
              <a:path w="1433629" h="2722080">
                <a:moveTo>
                  <a:pt x="0" y="0"/>
                </a:moveTo>
                <a:lnTo>
                  <a:pt x="1433629" y="0"/>
                </a:lnTo>
                <a:lnTo>
                  <a:pt x="1433629" y="2722080"/>
                </a:lnTo>
                <a:lnTo>
                  <a:pt x="0" y="27220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18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1028700" y="1311593"/>
            <a:ext cx="7279037" cy="197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500"/>
              </a:lnSpc>
              <a:spcBef>
                <a:spcPct val="0"/>
              </a:spcBef>
            </a:pPr>
            <a:r>
              <a:rPr lang="en-US" sz="7500" spc="-592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Objectives and Goals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6475512"/>
            <a:ext cx="3806998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40"/>
              </a:lnSpc>
              <a:spcBef>
                <a:spcPct val="0"/>
              </a:spcBef>
            </a:pPr>
            <a:r>
              <a:rPr lang="en-US" sz="3200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Goal # 1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240501" y="6475512"/>
            <a:ext cx="3806998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40"/>
              </a:lnSpc>
              <a:spcBef>
                <a:spcPct val="0"/>
              </a:spcBef>
            </a:pPr>
            <a:r>
              <a:rPr lang="en-US" sz="3200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Goal # 2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24020" y="7078855"/>
            <a:ext cx="5016359" cy="737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39"/>
              </a:lnSpc>
              <a:spcBef>
                <a:spcPct val="0"/>
              </a:spcBef>
            </a:pPr>
            <a:r>
              <a:rPr lang="en-US" sz="2099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Evaluate </a:t>
            </a:r>
          </a:p>
          <a:p>
            <a:pPr marL="0" lvl="0" indent="0" algn="ctr">
              <a:lnSpc>
                <a:spcPts val="2939"/>
              </a:lnSpc>
              <a:spcBef>
                <a:spcPct val="0"/>
              </a:spcBef>
            </a:pPr>
            <a:r>
              <a:rPr lang="en-US" sz="2099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Overall Business Health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635821" y="7078855"/>
            <a:ext cx="5016359" cy="1108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Iden</a:t>
            </a:r>
            <a:r>
              <a:rPr lang="en-US" sz="2099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tify </a:t>
            </a:r>
          </a:p>
          <a:p>
            <a:pPr marL="0" lvl="0" indent="0" algn="ctr">
              <a:lnSpc>
                <a:spcPts val="2939"/>
              </a:lnSpc>
              <a:spcBef>
                <a:spcPct val="0"/>
              </a:spcBef>
            </a:pPr>
            <a:r>
              <a:rPr lang="en-US" sz="2099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Key Growth Drivers </a:t>
            </a:r>
          </a:p>
          <a:p>
            <a:pPr marL="0" lvl="0" indent="0" algn="ctr">
              <a:lnSpc>
                <a:spcPts val="2939"/>
              </a:lnSpc>
              <a:spcBef>
                <a:spcPct val="0"/>
              </a:spcBef>
            </a:pPr>
            <a:r>
              <a:rPr lang="en-US" sz="2099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and Risks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452302" y="6475512"/>
            <a:ext cx="3806998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40"/>
              </a:lnSpc>
              <a:spcBef>
                <a:spcPct val="0"/>
              </a:spcBef>
            </a:pPr>
            <a:r>
              <a:rPr lang="en-US" sz="3200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Goal # 3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847622" y="7078855"/>
            <a:ext cx="5016359" cy="1108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Pr</a:t>
            </a:r>
            <a:r>
              <a:rPr lang="en-US" sz="2099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opose </a:t>
            </a:r>
          </a:p>
          <a:p>
            <a:pPr marL="0" lvl="0" indent="0" algn="ctr">
              <a:lnSpc>
                <a:spcPts val="2939"/>
              </a:lnSpc>
              <a:spcBef>
                <a:spcPct val="0"/>
              </a:spcBef>
            </a:pPr>
            <a:r>
              <a:rPr lang="en-US" sz="2099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Specific Strategic Actions for the Next Month</a:t>
            </a:r>
          </a:p>
        </p:txBody>
      </p:sp>
      <p:pic>
        <p:nvPicPr>
          <p:cNvPr id="19" name="Picture 18" descr="A black and green logo&#10;&#10;AI-generated content may be incorrect.">
            <a:extLst>
              <a:ext uri="{FF2B5EF4-FFF2-40B4-BE49-F238E27FC236}">
                <a16:creationId xmlns:a16="http://schemas.microsoft.com/office/drawing/2014/main" id="{43AC1122-5188-9AF1-1077-DD4860055F8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5800" y="-644433"/>
            <a:ext cx="2139888" cy="213988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64" b="-336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605898" y="2225456"/>
            <a:ext cx="6599452" cy="3350491"/>
          </a:xfrm>
          <a:custGeom>
            <a:avLst/>
            <a:gdLst/>
            <a:ahLst/>
            <a:cxnLst/>
            <a:rect l="l" t="t" r="r" b="b"/>
            <a:pathLst>
              <a:path w="6599452" h="3350491">
                <a:moveTo>
                  <a:pt x="0" y="0"/>
                </a:moveTo>
                <a:lnTo>
                  <a:pt x="6599452" y="0"/>
                </a:lnTo>
                <a:lnTo>
                  <a:pt x="6599452" y="3350491"/>
                </a:lnTo>
                <a:lnTo>
                  <a:pt x="0" y="33504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4" name="TextBox 4"/>
          <p:cNvSpPr txBox="1"/>
          <p:nvPr/>
        </p:nvSpPr>
        <p:spPr>
          <a:xfrm>
            <a:off x="1067082" y="1009650"/>
            <a:ext cx="8678051" cy="1162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7500" dirty="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Business Health</a:t>
            </a:r>
          </a:p>
        </p:txBody>
      </p:sp>
      <p:sp>
        <p:nvSpPr>
          <p:cNvPr id="8" name="Freeform 8"/>
          <p:cNvSpPr/>
          <p:nvPr/>
        </p:nvSpPr>
        <p:spPr>
          <a:xfrm>
            <a:off x="1067082" y="463843"/>
            <a:ext cx="2005266" cy="2722080"/>
          </a:xfrm>
          <a:custGeom>
            <a:avLst/>
            <a:gdLst/>
            <a:ahLst/>
            <a:cxnLst/>
            <a:rect l="l" t="t" r="r" b="b"/>
            <a:pathLst>
              <a:path w="2005266" h="2722080">
                <a:moveTo>
                  <a:pt x="0" y="0"/>
                </a:moveTo>
                <a:lnTo>
                  <a:pt x="2005266" y="0"/>
                </a:lnTo>
                <a:lnTo>
                  <a:pt x="2005266" y="2722080"/>
                </a:lnTo>
                <a:lnTo>
                  <a:pt x="0" y="27220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1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1340450" y="7334888"/>
            <a:ext cx="7218736" cy="2287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200" dirty="0">
                <a:latin typeface="Garet" panose="020B0604020202020204" charset="0"/>
              </a:rPr>
              <a:t>This month's revenue hit </a:t>
            </a:r>
            <a:r>
              <a:rPr lang="en-US" sz="3200" b="1" dirty="0">
                <a:latin typeface="Garet" panose="020B0604020202020204" charset="0"/>
              </a:rPr>
              <a:t>$255.9K</a:t>
            </a:r>
            <a:r>
              <a:rPr lang="en-US" sz="3200" dirty="0">
                <a:latin typeface="Garet" panose="020B0604020202020204" charset="0"/>
              </a:rPr>
              <a:t>, a strong </a:t>
            </a:r>
            <a:r>
              <a:rPr lang="en-US" sz="3200" b="1" dirty="0">
                <a:solidFill>
                  <a:srgbClr val="2E6417"/>
                </a:solidFill>
                <a:latin typeface="Garet" panose="020B0604020202020204" charset="0"/>
              </a:rPr>
              <a:t>+10.75%</a:t>
            </a:r>
            <a:r>
              <a:rPr lang="en-US" sz="3200" dirty="0">
                <a:solidFill>
                  <a:srgbClr val="2E6417"/>
                </a:solidFill>
                <a:latin typeface="Garet" panose="020B0604020202020204" charset="0"/>
              </a:rPr>
              <a:t> </a:t>
            </a:r>
            <a:r>
              <a:rPr lang="en-US" sz="3200" dirty="0">
                <a:latin typeface="Garet" panose="020B0604020202020204" charset="0"/>
              </a:rPr>
              <a:t>increase from the previous month, indicating positive short-term momentum.</a:t>
            </a:r>
            <a:endParaRPr lang="en-US" sz="3200" dirty="0">
              <a:solidFill>
                <a:srgbClr val="000000"/>
              </a:solidFill>
              <a:latin typeface="Garet" panose="020B0604020202020204" charset="0"/>
              <a:ea typeface="Garet"/>
              <a:cs typeface="Garet"/>
              <a:sym typeface="Garet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9899636" y="7334888"/>
            <a:ext cx="8388364" cy="28642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200" dirty="0">
                <a:latin typeface="Garet" panose="020B0604020202020204" charset="0"/>
              </a:rPr>
              <a:t>However, revenue is down </a:t>
            </a:r>
            <a:r>
              <a:rPr lang="en-US" sz="3200" b="1" dirty="0">
                <a:solidFill>
                  <a:srgbClr val="7A0000"/>
                </a:solidFill>
                <a:latin typeface="Garet" panose="020B0604020202020204" charset="0"/>
              </a:rPr>
              <a:t>-3.03%</a:t>
            </a:r>
            <a:r>
              <a:rPr lang="en-US" sz="3200" dirty="0">
                <a:solidFill>
                  <a:srgbClr val="7A0000"/>
                </a:solidFill>
                <a:latin typeface="Garet" panose="020B0604020202020204" charset="0"/>
              </a:rPr>
              <a:t> </a:t>
            </a:r>
            <a:r>
              <a:rPr lang="en-US" sz="3200" dirty="0">
                <a:latin typeface="Garet" panose="020B0604020202020204" charset="0"/>
              </a:rPr>
              <a:t>compared to the same time last year. This is part of a persistent negative trend that poses a long-term strategic risk.</a:t>
            </a:r>
            <a:endParaRPr lang="en-US" sz="3200" dirty="0">
              <a:solidFill>
                <a:srgbClr val="000000"/>
              </a:solidFill>
              <a:latin typeface="Garet" panose="020B0604020202020204" charset="0"/>
              <a:ea typeface="Garet"/>
              <a:cs typeface="Garet"/>
              <a:sym typeface="Garet"/>
            </a:endParaRPr>
          </a:p>
        </p:txBody>
      </p:sp>
      <p:pic>
        <p:nvPicPr>
          <p:cNvPr id="17" name="Picture 16" descr="A black and green logo&#10;&#10;AI-generated content may be incorrect.">
            <a:extLst>
              <a:ext uri="{FF2B5EF4-FFF2-40B4-BE49-F238E27FC236}">
                <a16:creationId xmlns:a16="http://schemas.microsoft.com/office/drawing/2014/main" id="{F41D80EA-0895-57C8-9C92-3EEA5BFF88C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5800" y="-644433"/>
            <a:ext cx="2139888" cy="21398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98F73F-F6FA-5B7D-BABD-A8ECBFD5D9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83949" y="876300"/>
            <a:ext cx="6318902" cy="5121766"/>
          </a:xfrm>
          <a:prstGeom prst="rect">
            <a:avLst/>
          </a:prstGeom>
        </p:spPr>
      </p:pic>
      <p:sp>
        <p:nvSpPr>
          <p:cNvPr id="7" name="TextBox 4">
            <a:extLst>
              <a:ext uri="{FF2B5EF4-FFF2-40B4-BE49-F238E27FC236}">
                <a16:creationId xmlns:a16="http://schemas.microsoft.com/office/drawing/2014/main" id="{B6687F40-0DFA-1C2C-122E-EDDD752594B5}"/>
              </a:ext>
            </a:extLst>
          </p:cNvPr>
          <p:cNvSpPr txBox="1"/>
          <p:nvPr/>
        </p:nvSpPr>
        <p:spPr>
          <a:xfrm>
            <a:off x="5486400" y="5827261"/>
            <a:ext cx="7673418" cy="10065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4000" b="1" dirty="0"/>
              <a:t>Short-Term Gain vs. Long-Term Pain</a:t>
            </a:r>
            <a:endParaRPr lang="en-US" sz="4000" b="1" dirty="0">
              <a:solidFill>
                <a:srgbClr val="000000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64" b="-336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67082" y="1009650"/>
            <a:ext cx="8610521" cy="3448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750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Growth Drivers </a:t>
            </a:r>
          </a:p>
          <a:p>
            <a:pPr algn="l">
              <a:lnSpc>
                <a:spcPts val="9000"/>
              </a:lnSpc>
            </a:pPr>
            <a:r>
              <a:rPr lang="en-US" sz="750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and Risks</a:t>
            </a:r>
          </a:p>
          <a:p>
            <a:pPr algn="l">
              <a:lnSpc>
                <a:spcPts val="9000"/>
              </a:lnSpc>
            </a:pPr>
            <a:endParaRPr lang="en-US" sz="7500">
              <a:solidFill>
                <a:srgbClr val="000000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080397" y="450979"/>
            <a:ext cx="1991951" cy="2734944"/>
          </a:xfrm>
          <a:custGeom>
            <a:avLst/>
            <a:gdLst/>
            <a:ahLst/>
            <a:cxnLst/>
            <a:rect l="l" t="t" r="r" b="b"/>
            <a:pathLst>
              <a:path w="1991951" h="2734944">
                <a:moveTo>
                  <a:pt x="0" y="0"/>
                </a:moveTo>
                <a:lnTo>
                  <a:pt x="1991951" y="0"/>
                </a:lnTo>
                <a:lnTo>
                  <a:pt x="1991951" y="2734944"/>
                </a:lnTo>
                <a:lnTo>
                  <a:pt x="0" y="27349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1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6806798" y="2431198"/>
            <a:ext cx="11301259" cy="2712302"/>
          </a:xfrm>
          <a:custGeom>
            <a:avLst/>
            <a:gdLst/>
            <a:ahLst/>
            <a:cxnLst/>
            <a:rect l="l" t="t" r="r" b="b"/>
            <a:pathLst>
              <a:path w="11301259" h="2712302">
                <a:moveTo>
                  <a:pt x="0" y="0"/>
                </a:moveTo>
                <a:lnTo>
                  <a:pt x="11301259" y="0"/>
                </a:lnTo>
                <a:lnTo>
                  <a:pt x="11301259" y="2712302"/>
                </a:lnTo>
                <a:lnTo>
                  <a:pt x="0" y="271230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842084" y="7099726"/>
          <a:ext cx="16321966" cy="2795775"/>
        </p:xfrm>
        <a:graphic>
          <a:graphicData uri="http://schemas.openxmlformats.org/drawingml/2006/table">
            <a:tbl>
              <a:tblPr/>
              <a:tblGrid>
                <a:gridCol w="4126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69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875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04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5775">
                <a:tc>
                  <a:txBody>
                    <a:bodyPr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Top Performer</a:t>
                      </a:r>
                      <a:r>
                        <a:rPr lang="en-US" sz="2099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 with $47.2K revenue, showing outstanding </a:t>
                      </a:r>
                      <a:r>
                        <a:rPr lang="en-US" sz="2099">
                          <a:solidFill>
                            <a:srgbClr val="2E6417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+95.86%</a:t>
                      </a:r>
                      <a:r>
                        <a:rPr lang="en-US" sz="2099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 MoM growth.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A </a:t>
                      </a:r>
                      <a:r>
                        <a:rPr lang="en-US" sz="2099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strong contender</a:t>
                      </a:r>
                      <a:r>
                        <a:rPr lang="en-US" sz="2099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 with $33.1K revenue and </a:t>
                      </a:r>
                      <a:r>
                        <a:rPr lang="en-US" sz="2099">
                          <a:solidFill>
                            <a:srgbClr val="2E6417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+50.16%</a:t>
                      </a:r>
                      <a:r>
                        <a:rPr lang="en-US" sz="2099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 MoM growth.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476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Solid growth</a:t>
                      </a:r>
                      <a:r>
                        <a:rPr lang="en-US" sz="2099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 at </a:t>
                      </a:r>
                      <a:r>
                        <a:rPr lang="en-US" sz="2099">
                          <a:solidFill>
                            <a:srgbClr val="2E6417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+38.47%</a:t>
                      </a:r>
                      <a:r>
                        <a:rPr lang="en-US" sz="2099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 MoM. Customer demand for fresh products is increasing.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476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Demonstrates </a:t>
                      </a:r>
                      <a:r>
                        <a:rPr lang="en-US" sz="2099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stable potential</a:t>
                      </a:r>
                      <a:r>
                        <a:rPr lang="en-US" sz="2099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 with a </a:t>
                      </a:r>
                      <a:r>
                        <a:rPr lang="en-US" sz="2099">
                          <a:solidFill>
                            <a:srgbClr val="2E6417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+25.22% </a:t>
                      </a:r>
                      <a:r>
                        <a:rPr lang="en-US" sz="2099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MoM growth.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476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7"/>
          <p:cNvSpPr txBox="1"/>
          <p:nvPr/>
        </p:nvSpPr>
        <p:spPr>
          <a:xfrm>
            <a:off x="1028700" y="6671101"/>
            <a:ext cx="3479483" cy="428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Dairy &amp; Breakfast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200839" y="6671101"/>
            <a:ext cx="1675448" cy="428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Pet Care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144000" y="6671101"/>
            <a:ext cx="3865602" cy="428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Fruits &amp; Vegetables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330527" y="6671101"/>
            <a:ext cx="3585091" cy="428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Grocery &amp; Staples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302551" y="5685844"/>
            <a:ext cx="5401033" cy="600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The Growth Drivers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23056" y="3487311"/>
            <a:ext cx="3898583" cy="600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By Categories</a:t>
            </a:r>
          </a:p>
        </p:txBody>
      </p:sp>
      <p:pic>
        <p:nvPicPr>
          <p:cNvPr id="13" name="Picture 12" descr="A black and green logo&#10;&#10;AI-generated content may be incorrect.">
            <a:extLst>
              <a:ext uri="{FF2B5EF4-FFF2-40B4-BE49-F238E27FC236}">
                <a16:creationId xmlns:a16="http://schemas.microsoft.com/office/drawing/2014/main" id="{316509FE-52D1-3D0E-E21E-D855174CF29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5800" y="-644433"/>
            <a:ext cx="2139888" cy="21398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64" b="-336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67082" y="1009650"/>
            <a:ext cx="8610521" cy="3448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750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Growth Drivers </a:t>
            </a:r>
          </a:p>
          <a:p>
            <a:pPr algn="l">
              <a:lnSpc>
                <a:spcPts val="9000"/>
              </a:lnSpc>
            </a:pPr>
            <a:r>
              <a:rPr lang="en-US" sz="750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and Risks</a:t>
            </a:r>
          </a:p>
          <a:p>
            <a:pPr algn="l">
              <a:lnSpc>
                <a:spcPts val="9000"/>
              </a:lnSpc>
            </a:pPr>
            <a:endParaRPr lang="en-US" sz="7500">
              <a:solidFill>
                <a:srgbClr val="000000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080397" y="450979"/>
            <a:ext cx="1991951" cy="2734944"/>
          </a:xfrm>
          <a:custGeom>
            <a:avLst/>
            <a:gdLst/>
            <a:ahLst/>
            <a:cxnLst/>
            <a:rect l="l" t="t" r="r" b="b"/>
            <a:pathLst>
              <a:path w="1991951" h="2734944">
                <a:moveTo>
                  <a:pt x="0" y="0"/>
                </a:moveTo>
                <a:lnTo>
                  <a:pt x="1991951" y="0"/>
                </a:lnTo>
                <a:lnTo>
                  <a:pt x="1991951" y="2734944"/>
                </a:lnTo>
                <a:lnTo>
                  <a:pt x="0" y="27349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1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842084" y="7099726"/>
          <a:ext cx="16321966" cy="5591550"/>
        </p:xfrm>
        <a:graphic>
          <a:graphicData uri="http://schemas.openxmlformats.org/drawingml/2006/table">
            <a:tbl>
              <a:tblPr/>
              <a:tblGrid>
                <a:gridCol w="4126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69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875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04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5775">
                <a:tc>
                  <a:txBody>
                    <a:bodyPr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Biggest risk category</a:t>
                      </a:r>
                      <a:r>
                        <a:rPr lang="en-US" sz="2099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, with a significant month-over-month (MoM) decline of </a:t>
                      </a:r>
                      <a:r>
                        <a:rPr lang="en-US" sz="2099">
                          <a:solidFill>
                            <a:srgbClr val="7A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-50.65%</a:t>
                      </a:r>
                      <a:r>
                        <a:rPr lang="en-US" sz="2099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.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With a </a:t>
                      </a:r>
                      <a:r>
                        <a:rPr lang="en-US" sz="2099">
                          <a:solidFill>
                            <a:srgbClr val="7A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-28.27%</a:t>
                      </a:r>
                      <a:r>
                        <a:rPr lang="en-US" sz="2099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 MoM decrease. This is a </a:t>
                      </a:r>
                      <a:r>
                        <a:rPr lang="en-US" sz="2099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considerable risk</a:t>
                      </a:r>
                      <a:r>
                        <a:rPr lang="en-US" sz="2099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 that demands our full attention.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476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Although the drop is only </a:t>
                      </a:r>
                      <a:r>
                        <a:rPr lang="en-US" sz="2099">
                          <a:solidFill>
                            <a:srgbClr val="7A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-1.10%</a:t>
                      </a:r>
                      <a:r>
                        <a:rPr lang="en-US" sz="2099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, this is </a:t>
                      </a:r>
                      <a:r>
                        <a:rPr lang="en-US" sz="2099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a normal fluctuation</a:t>
                      </a:r>
                      <a:r>
                        <a:rPr lang="en-US" sz="2099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 and require only routine monitoring</a:t>
                      </a:r>
                      <a:r>
                        <a:rPr lang="en-US" sz="2099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476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A small decline</a:t>
                      </a:r>
                      <a:r>
                        <a:rPr lang="en-US" sz="2099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 of </a:t>
                      </a:r>
                      <a:r>
                        <a:rPr lang="en-US" sz="2099">
                          <a:solidFill>
                            <a:srgbClr val="7A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-1.60%</a:t>
                      </a:r>
                      <a:r>
                        <a:rPr lang="en-US" sz="2099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 suggests this category is not a major risk at present.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476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5775">
                <a:tc>
                  <a:txBody>
                    <a:bodyPr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476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476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476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6"/>
          <p:cNvSpPr txBox="1"/>
          <p:nvPr/>
        </p:nvSpPr>
        <p:spPr>
          <a:xfrm>
            <a:off x="1478901" y="6671101"/>
            <a:ext cx="2731413" cy="428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Personal Care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012869" y="6671101"/>
            <a:ext cx="1947743" cy="428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Pharmacy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549723" y="6671101"/>
            <a:ext cx="3087648" cy="428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Household Care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253438" y="6671101"/>
            <a:ext cx="2004655" cy="428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Baby Care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459243" y="5687935"/>
            <a:ext cx="3087648" cy="6000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sz="3999" dirty="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Key Risks</a:t>
            </a:r>
          </a:p>
        </p:txBody>
      </p:sp>
      <p:sp>
        <p:nvSpPr>
          <p:cNvPr id="11" name="Freeform 11"/>
          <p:cNvSpPr/>
          <p:nvPr/>
        </p:nvSpPr>
        <p:spPr>
          <a:xfrm>
            <a:off x="6986741" y="2827866"/>
            <a:ext cx="11301259" cy="2048353"/>
          </a:xfrm>
          <a:custGeom>
            <a:avLst/>
            <a:gdLst/>
            <a:ahLst/>
            <a:cxnLst/>
            <a:rect l="l" t="t" r="r" b="b"/>
            <a:pathLst>
              <a:path w="11301259" h="2048353">
                <a:moveTo>
                  <a:pt x="0" y="0"/>
                </a:moveTo>
                <a:lnTo>
                  <a:pt x="11301259" y="0"/>
                </a:lnTo>
                <a:lnTo>
                  <a:pt x="11301259" y="2048353"/>
                </a:lnTo>
                <a:lnTo>
                  <a:pt x="0" y="204835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1123056" y="3487311"/>
            <a:ext cx="3898583" cy="600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By Categories</a:t>
            </a:r>
          </a:p>
        </p:txBody>
      </p:sp>
      <p:pic>
        <p:nvPicPr>
          <p:cNvPr id="13" name="Picture 12" descr="A black and green logo&#10;&#10;AI-generated content may be incorrect.">
            <a:extLst>
              <a:ext uri="{FF2B5EF4-FFF2-40B4-BE49-F238E27FC236}">
                <a16:creationId xmlns:a16="http://schemas.microsoft.com/office/drawing/2014/main" id="{F00144FB-9352-C6BB-E185-463484CAFA8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5800" y="-644433"/>
            <a:ext cx="2139888" cy="213988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64" b="-336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736069" y="4392186"/>
            <a:ext cx="6035513" cy="2303526"/>
          </a:xfrm>
          <a:custGeom>
            <a:avLst/>
            <a:gdLst/>
            <a:ahLst/>
            <a:cxnLst/>
            <a:rect l="l" t="t" r="r" b="b"/>
            <a:pathLst>
              <a:path w="6035513" h="2303526">
                <a:moveTo>
                  <a:pt x="0" y="0"/>
                </a:moveTo>
                <a:lnTo>
                  <a:pt x="6035514" y="0"/>
                </a:lnTo>
                <a:lnTo>
                  <a:pt x="6035514" y="2303527"/>
                </a:lnTo>
                <a:lnTo>
                  <a:pt x="0" y="23035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27360" r="-99732" b="-1393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67082" y="1009650"/>
            <a:ext cx="8610521" cy="3448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750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Growth Drivers </a:t>
            </a:r>
          </a:p>
          <a:p>
            <a:pPr algn="l">
              <a:lnSpc>
                <a:spcPts val="9000"/>
              </a:lnSpc>
            </a:pPr>
            <a:r>
              <a:rPr lang="en-US" sz="750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and Risks</a:t>
            </a:r>
          </a:p>
          <a:p>
            <a:pPr algn="l">
              <a:lnSpc>
                <a:spcPts val="9000"/>
              </a:lnSpc>
            </a:pPr>
            <a:endParaRPr lang="en-US" sz="7500">
              <a:solidFill>
                <a:srgbClr val="000000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080397" y="450979"/>
            <a:ext cx="1991951" cy="2734944"/>
          </a:xfrm>
          <a:custGeom>
            <a:avLst/>
            <a:gdLst/>
            <a:ahLst/>
            <a:cxnLst/>
            <a:rect l="l" t="t" r="r" b="b"/>
            <a:pathLst>
              <a:path w="1991951" h="2734944">
                <a:moveTo>
                  <a:pt x="0" y="0"/>
                </a:moveTo>
                <a:lnTo>
                  <a:pt x="1991951" y="0"/>
                </a:lnTo>
                <a:lnTo>
                  <a:pt x="1991951" y="2734944"/>
                </a:lnTo>
                <a:lnTo>
                  <a:pt x="0" y="27349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1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736069" y="7845897"/>
            <a:ext cx="6055201" cy="2138454"/>
          </a:xfrm>
          <a:custGeom>
            <a:avLst/>
            <a:gdLst/>
            <a:ahLst/>
            <a:cxnLst/>
            <a:rect l="l" t="t" r="r" b="b"/>
            <a:pathLst>
              <a:path w="6055201" h="2138454">
                <a:moveTo>
                  <a:pt x="0" y="0"/>
                </a:moveTo>
                <a:lnTo>
                  <a:pt x="6055201" y="0"/>
                </a:lnTo>
                <a:lnTo>
                  <a:pt x="6055201" y="2138454"/>
                </a:lnTo>
                <a:lnTo>
                  <a:pt x="0" y="21384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8645" t="-30952" r="-438" b="-21251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AutoShape 7"/>
          <p:cNvSpPr/>
          <p:nvPr/>
        </p:nvSpPr>
        <p:spPr>
          <a:xfrm>
            <a:off x="736069" y="7270805"/>
            <a:ext cx="16523231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1389220" y="3487311"/>
            <a:ext cx="3366254" cy="600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By Products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161935" y="4087386"/>
            <a:ext cx="11126065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  <a:spcBef>
                <a:spcPct val="0"/>
              </a:spcBef>
            </a:pPr>
            <a:r>
              <a:rPr lang="en-US" sz="2000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Butter and Bread</a:t>
            </a:r>
            <a:r>
              <a:rPr lang="en-US" sz="2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are the </a:t>
            </a:r>
            <a:r>
              <a:rPr lang="en-US" sz="2000" u="sng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two main growth drivers </a:t>
            </a:r>
            <a:r>
              <a:rPr lang="en-US" sz="2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of </a:t>
            </a:r>
            <a:r>
              <a:rPr lang="en-US" sz="2000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Dairy &amp; Breakfast</a:t>
            </a:r>
            <a:r>
              <a:rPr lang="en-US" sz="2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, contributing a combined </a:t>
            </a:r>
            <a:r>
              <a:rPr lang="en-US" sz="2000">
                <a:solidFill>
                  <a:srgbClr val="2E6417"/>
                </a:solidFill>
                <a:latin typeface="Garet"/>
                <a:ea typeface="Garet"/>
                <a:cs typeface="Garet"/>
                <a:sym typeface="Garet"/>
              </a:rPr>
              <a:t>+ $22,790</a:t>
            </a:r>
            <a:r>
              <a:rPr lang="en-US" sz="2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to revenue. This confirms that the category's growth is not random but comes from </a:t>
            </a:r>
            <a:r>
              <a:rPr lang="en-US" sz="2000" u="sng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the strong performance of its core products.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161935" y="5239150"/>
            <a:ext cx="11126065" cy="609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  <a:spcBef>
                <a:spcPct val="0"/>
              </a:spcBef>
            </a:pPr>
            <a:r>
              <a:rPr lang="en-US" sz="2000" b="1" dirty="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Pe</a:t>
            </a:r>
            <a:r>
              <a:rPr lang="en-US" sz="2000" b="1" u="none" dirty="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t </a:t>
            </a:r>
            <a:r>
              <a:rPr lang="en-US" sz="2000" b="1" dirty="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Treats</a:t>
            </a:r>
            <a:r>
              <a:rPr lang="en-US" sz="200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contributed </a:t>
            </a:r>
            <a:r>
              <a:rPr lang="en-US" sz="2000" dirty="0">
                <a:solidFill>
                  <a:srgbClr val="2E6417"/>
                </a:solidFill>
                <a:latin typeface="Garet"/>
                <a:ea typeface="Garet"/>
                <a:cs typeface="Garet"/>
                <a:sym typeface="Garet"/>
              </a:rPr>
              <a:t>+ $13,139</a:t>
            </a:r>
            <a:r>
              <a:rPr lang="en-US" sz="200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to revenue, showing that this product is </a:t>
            </a:r>
            <a:r>
              <a:rPr lang="en-US" sz="2000" b="1" dirty="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the main growth driver</a:t>
            </a:r>
            <a:r>
              <a:rPr lang="en-US" sz="200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161935" y="6086875"/>
            <a:ext cx="11126065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Although the</a:t>
            </a:r>
            <a:r>
              <a:rPr lang="en-US" sz="2000" u="none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MoM g</a:t>
            </a:r>
            <a:r>
              <a:rPr lang="en-US" sz="200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rowth of </a:t>
            </a:r>
            <a:r>
              <a:rPr lang="en-US" sz="2000" b="1" dirty="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Cold Drinks &amp; Juices</a:t>
            </a:r>
            <a:r>
              <a:rPr lang="en-US" sz="200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is not as high as the top two, </a:t>
            </a:r>
            <a:r>
              <a:rPr lang="en-US" sz="2000" b="1" dirty="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Cola</a:t>
            </a:r>
            <a:r>
              <a:rPr lang="en-US" sz="200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making it into the top 5 growing products (contributing </a:t>
            </a:r>
            <a:r>
              <a:rPr lang="en-US" sz="2000" dirty="0">
                <a:solidFill>
                  <a:srgbClr val="2E6417"/>
                </a:solidFill>
                <a:latin typeface="Garet"/>
                <a:ea typeface="Garet"/>
                <a:cs typeface="Garet"/>
                <a:sym typeface="Garet"/>
              </a:rPr>
              <a:t>+ $6,733</a:t>
            </a:r>
            <a:r>
              <a:rPr lang="en-US" sz="200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) shows it is </a:t>
            </a:r>
            <a:r>
              <a:rPr lang="en-US" sz="2000" u="sng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a key product</a:t>
            </a:r>
            <a:r>
              <a:rPr lang="en-US" sz="200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lifting the entire category.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161935" y="7527980"/>
            <a:ext cx="11126065" cy="609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  <a:spcBef>
                <a:spcPct val="0"/>
              </a:spcBef>
            </a:pPr>
            <a:r>
              <a:rPr lang="en-US" sz="2000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Toothpaste</a:t>
            </a:r>
            <a:r>
              <a:rPr lang="en-US" sz="2000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is </a:t>
            </a:r>
            <a:r>
              <a:rPr lang="en-US" sz="2000" u="sng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the main culprit</a:t>
            </a:r>
            <a:r>
              <a:rPr lang="en-US" sz="2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, with a sharp revenue drop of </a:t>
            </a:r>
            <a:r>
              <a:rPr lang="en-US" sz="2000">
                <a:solidFill>
                  <a:srgbClr val="7A0000"/>
                </a:solidFill>
                <a:latin typeface="Garet"/>
                <a:ea typeface="Garet"/>
                <a:cs typeface="Garet"/>
                <a:sym typeface="Garet"/>
              </a:rPr>
              <a:t>- $7,816</a:t>
            </a:r>
            <a:r>
              <a:rPr lang="en-US" sz="2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. This indicates that the </a:t>
            </a:r>
            <a:r>
              <a:rPr lang="en-US" sz="2000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Personal Care</a:t>
            </a:r>
            <a:r>
              <a:rPr lang="en-US" sz="2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's issue is concentrated in one specific product.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161935" y="8256642"/>
            <a:ext cx="11126065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  <a:spcBef>
                <a:spcPct val="0"/>
              </a:spcBef>
            </a:pPr>
            <a:r>
              <a:rPr lang="en-US" sz="2000" b="1" dirty="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Co</a:t>
            </a:r>
            <a:r>
              <a:rPr lang="en-US" sz="2000" b="1" u="none" dirty="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u</a:t>
            </a:r>
            <a:r>
              <a:rPr lang="en-US" sz="2000" b="1" dirty="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gh Syrup and Vitamins</a:t>
            </a:r>
            <a:r>
              <a:rPr lang="en-US" sz="200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are the two products with a combined revenue decrease of </a:t>
            </a:r>
            <a:r>
              <a:rPr lang="en-US" sz="2000" dirty="0">
                <a:solidFill>
                  <a:srgbClr val="7A0000"/>
                </a:solidFill>
                <a:latin typeface="Garet"/>
                <a:ea typeface="Garet"/>
                <a:cs typeface="Garet"/>
                <a:sym typeface="Garet"/>
              </a:rPr>
              <a:t>- $12,112</a:t>
            </a:r>
            <a:r>
              <a:rPr lang="en-US" sz="200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. This confirms that the </a:t>
            </a:r>
            <a:r>
              <a:rPr lang="en-US" sz="2000" b="1" dirty="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Pharmacy</a:t>
            </a:r>
            <a:r>
              <a:rPr lang="en-US" sz="200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category's problem is not just with one product but a broader trend.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161935" y="9290105"/>
            <a:ext cx="11126065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Despite being a primary growth category, </a:t>
            </a:r>
            <a:r>
              <a:rPr lang="en-US" sz="2000" b="1" dirty="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Dairy &amp; Breakfast</a:t>
            </a:r>
            <a:r>
              <a:rPr lang="en-US" sz="200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still has </a:t>
            </a:r>
            <a:r>
              <a:rPr lang="en-US" sz="2000" u="sng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hidden risks</a:t>
            </a:r>
            <a:r>
              <a:rPr lang="en-US" sz="200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. The revenue decline of </a:t>
            </a:r>
            <a:r>
              <a:rPr lang="en-US" sz="2000" dirty="0">
                <a:solidFill>
                  <a:srgbClr val="7A0000"/>
                </a:solidFill>
                <a:latin typeface="Garet"/>
                <a:ea typeface="Garet"/>
                <a:cs typeface="Garet"/>
                <a:sym typeface="Garet"/>
              </a:rPr>
              <a:t>- $3,741 </a:t>
            </a:r>
            <a:r>
              <a:rPr lang="en-US" sz="200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for </a:t>
            </a:r>
            <a:r>
              <a:rPr lang="en-US" sz="2000" b="1" dirty="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Cheese </a:t>
            </a:r>
            <a:r>
              <a:rPr lang="en-US" sz="200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shows that even within strong categories, some products are struggling.</a:t>
            </a:r>
          </a:p>
        </p:txBody>
      </p:sp>
      <p:pic>
        <p:nvPicPr>
          <p:cNvPr id="15" name="Picture 14" descr="A black and green logo&#10;&#10;AI-generated content may be incorrect.">
            <a:extLst>
              <a:ext uri="{FF2B5EF4-FFF2-40B4-BE49-F238E27FC236}">
                <a16:creationId xmlns:a16="http://schemas.microsoft.com/office/drawing/2014/main" id="{B8D6C440-8020-99E7-EEBD-31371A00DBA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5800" y="-644433"/>
            <a:ext cx="2139888" cy="213988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64" b="-336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6293977" y="3553911"/>
            <a:ext cx="0" cy="6492240"/>
          </a:xfrm>
          <a:prstGeom prst="line">
            <a:avLst/>
          </a:prstGeom>
          <a:ln w="38100" cap="flat">
            <a:solidFill>
              <a:srgbClr val="54545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>
            <a:off x="12337927" y="3553911"/>
            <a:ext cx="0" cy="6492240"/>
          </a:xfrm>
          <a:prstGeom prst="line">
            <a:avLst/>
          </a:prstGeom>
          <a:ln w="38100" cap="flat">
            <a:solidFill>
              <a:srgbClr val="54545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67082" y="1009650"/>
            <a:ext cx="9263312" cy="1162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750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Strategic Actions</a:t>
            </a:r>
          </a:p>
        </p:txBody>
      </p:sp>
      <p:sp>
        <p:nvSpPr>
          <p:cNvPr id="6" name="Freeform 6"/>
          <p:cNvSpPr/>
          <p:nvPr/>
        </p:nvSpPr>
        <p:spPr>
          <a:xfrm>
            <a:off x="840589" y="429529"/>
            <a:ext cx="2471566" cy="2756394"/>
          </a:xfrm>
          <a:custGeom>
            <a:avLst/>
            <a:gdLst/>
            <a:ahLst/>
            <a:cxnLst/>
            <a:rect l="l" t="t" r="r" b="b"/>
            <a:pathLst>
              <a:path w="2471566" h="2756394">
                <a:moveTo>
                  <a:pt x="0" y="0"/>
                </a:moveTo>
                <a:lnTo>
                  <a:pt x="2471566" y="0"/>
                </a:lnTo>
                <a:lnTo>
                  <a:pt x="2471566" y="2756394"/>
                </a:lnTo>
                <a:lnTo>
                  <a:pt x="0" y="27563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1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6903672" y="4452581"/>
            <a:ext cx="4805606" cy="4114800"/>
          </a:xfrm>
          <a:custGeom>
            <a:avLst/>
            <a:gdLst/>
            <a:ahLst/>
            <a:cxnLst/>
            <a:rect l="l" t="t" r="r" b="b"/>
            <a:pathLst>
              <a:path w="4805606" h="4114800">
                <a:moveTo>
                  <a:pt x="0" y="0"/>
                </a:moveTo>
                <a:lnTo>
                  <a:pt x="4805605" y="0"/>
                </a:lnTo>
                <a:lnTo>
                  <a:pt x="480560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29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2836905" y="3596948"/>
            <a:ext cx="5247099" cy="4970434"/>
          </a:xfrm>
          <a:custGeom>
            <a:avLst/>
            <a:gdLst/>
            <a:ahLst/>
            <a:cxnLst/>
            <a:rect l="l" t="t" r="r" b="b"/>
            <a:pathLst>
              <a:path w="5247099" h="4970434">
                <a:moveTo>
                  <a:pt x="0" y="0"/>
                </a:moveTo>
                <a:lnTo>
                  <a:pt x="5247098" y="0"/>
                </a:lnTo>
                <a:lnTo>
                  <a:pt x="5247098" y="4970433"/>
                </a:lnTo>
                <a:lnTo>
                  <a:pt x="0" y="497043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29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757524" y="4021529"/>
            <a:ext cx="4545853" cy="4545853"/>
          </a:xfrm>
          <a:custGeom>
            <a:avLst/>
            <a:gdLst/>
            <a:ahLst/>
            <a:cxnLst/>
            <a:rect l="l" t="t" r="r" b="b"/>
            <a:pathLst>
              <a:path w="4545853" h="4545853">
                <a:moveTo>
                  <a:pt x="0" y="0"/>
                </a:moveTo>
                <a:lnTo>
                  <a:pt x="4545853" y="0"/>
                </a:lnTo>
                <a:lnTo>
                  <a:pt x="4545853" y="4545852"/>
                </a:lnTo>
                <a:lnTo>
                  <a:pt x="0" y="454585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alphaModFix amt="29000"/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5878628" y="2462756"/>
            <a:ext cx="6899077" cy="781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Long-Term Strategy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57524" y="5585594"/>
            <a:ext cx="5121103" cy="2428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Conduct a thorough analysis of our </a:t>
            </a:r>
            <a:r>
              <a:rPr lang="en-US" sz="3200" u="sng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main competitors</a:t>
            </a:r>
            <a:r>
              <a:rPr lang="en-US" sz="32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' pricing, marketing, and product portfolio strategies.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51201" y="4171812"/>
            <a:ext cx="4747736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 b="1" dirty="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Competitive Research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755401" y="5585594"/>
            <a:ext cx="5121103" cy="2428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Survey </a:t>
            </a:r>
            <a:r>
              <a:rPr lang="en-US" sz="3200" u="sng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customer behavior</a:t>
            </a:r>
            <a:r>
              <a:rPr lang="en-US" sz="320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to underst</a:t>
            </a:r>
            <a:r>
              <a:rPr lang="en-US" sz="3200" u="none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an</a:t>
            </a:r>
            <a:r>
              <a:rPr lang="en-US" sz="320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d</a:t>
            </a:r>
            <a:r>
              <a:rPr lang="en-US" sz="3200" u="none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i</a:t>
            </a:r>
            <a:r>
              <a:rPr lang="en-US" sz="320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f </a:t>
            </a:r>
            <a:r>
              <a:rPr lang="en-US" sz="3200" u="none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o</a:t>
            </a:r>
            <a:r>
              <a:rPr lang="en-US" sz="320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u</a:t>
            </a:r>
            <a:r>
              <a:rPr lang="en-US" sz="3200" u="none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r</a:t>
            </a:r>
            <a:r>
              <a:rPr lang="en-US" sz="320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products are still meeting current market demands.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510721" y="4171812"/>
            <a:ext cx="5610463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 b="1" dirty="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Market Needs Assessment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899902" y="6071369"/>
            <a:ext cx="5121103" cy="1457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Identify the </a:t>
            </a:r>
            <a:r>
              <a:rPr lang="en-US" sz="3200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co</a:t>
            </a:r>
            <a:r>
              <a:rPr lang="en-US" sz="32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r</a:t>
            </a:r>
            <a:r>
              <a:rPr lang="en-US" sz="3200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e</a:t>
            </a:r>
            <a:r>
              <a:rPr lang="en-US" sz="32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</a:t>
            </a:r>
            <a:r>
              <a:rPr lang="en-US" sz="3200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rea</a:t>
            </a:r>
            <a:r>
              <a:rPr lang="en-US" sz="32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</a:t>
            </a:r>
            <a:r>
              <a:rPr lang="en-US" sz="3200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o</a:t>
            </a:r>
            <a:r>
              <a:rPr lang="en-US" sz="32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ns through deeper </a:t>
            </a:r>
            <a:r>
              <a:rPr lang="en-US" sz="3200" u="sng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data-driven research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677537" y="4171812"/>
            <a:ext cx="5437704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 b="1" dirty="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Root Cause Identification</a:t>
            </a:r>
          </a:p>
        </p:txBody>
      </p:sp>
      <p:pic>
        <p:nvPicPr>
          <p:cNvPr id="17" name="Picture 16" descr="A black and green logo&#10;&#10;AI-generated content may be incorrect.">
            <a:extLst>
              <a:ext uri="{FF2B5EF4-FFF2-40B4-BE49-F238E27FC236}">
                <a16:creationId xmlns:a16="http://schemas.microsoft.com/office/drawing/2014/main" id="{478D80C6-D34F-06D0-D890-40097B2F8CF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5800" y="-644433"/>
            <a:ext cx="2139888" cy="213988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64" b="-336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67082" y="1009650"/>
            <a:ext cx="9398372" cy="1162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750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Strategic Actions</a:t>
            </a:r>
          </a:p>
        </p:txBody>
      </p:sp>
      <p:sp>
        <p:nvSpPr>
          <p:cNvPr id="4" name="AutoShape 4"/>
          <p:cNvSpPr/>
          <p:nvPr/>
        </p:nvSpPr>
        <p:spPr>
          <a:xfrm>
            <a:off x="9358820" y="3081201"/>
            <a:ext cx="0" cy="6492240"/>
          </a:xfrm>
          <a:prstGeom prst="line">
            <a:avLst/>
          </a:prstGeom>
          <a:ln w="38100" cap="flat">
            <a:solidFill>
              <a:srgbClr val="54545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3346893" y="2722558"/>
            <a:ext cx="3086100" cy="6535742"/>
            <a:chOff x="0" y="0"/>
            <a:chExt cx="812800" cy="172134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1721348"/>
            </a:xfrm>
            <a:custGeom>
              <a:avLst/>
              <a:gdLst/>
              <a:ahLst/>
              <a:cxnLst/>
              <a:rect l="l" t="t" r="r" b="b"/>
              <a:pathLst>
                <a:path w="812800" h="1721348">
                  <a:moveTo>
                    <a:pt x="406400" y="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1721348"/>
                  </a:lnTo>
                  <a:lnTo>
                    <a:pt x="609600" y="1721348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2E6417">
                <a:alpha val="41961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203200" y="53975"/>
              <a:ext cx="406400" cy="16673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3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10800000">
            <a:off x="11918048" y="2722558"/>
            <a:ext cx="3086100" cy="6890297"/>
            <a:chOff x="0" y="0"/>
            <a:chExt cx="812800" cy="181472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1814728"/>
            </a:xfrm>
            <a:custGeom>
              <a:avLst/>
              <a:gdLst/>
              <a:ahLst/>
              <a:cxnLst/>
              <a:rect l="l" t="t" r="r" b="b"/>
              <a:pathLst>
                <a:path w="812800" h="1814728">
                  <a:moveTo>
                    <a:pt x="406400" y="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1814728"/>
                  </a:lnTo>
                  <a:lnTo>
                    <a:pt x="609600" y="1814728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7A0000">
                <a:alpha val="41961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203200" y="53975"/>
              <a:ext cx="406400" cy="17607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3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912881" y="3371620"/>
            <a:ext cx="8345665" cy="5680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Maximize Growth in Our Top Categories</a:t>
            </a:r>
          </a:p>
          <a:p>
            <a:pPr marL="539748" lvl="1" indent="-269874" algn="l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Dairy &amp; Breakfast</a:t>
            </a: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:</a:t>
            </a:r>
          </a:p>
          <a:p>
            <a:pPr marL="1079496" lvl="2" indent="-359832" algn="l">
              <a:lnSpc>
                <a:spcPts val="3499"/>
              </a:lnSpc>
              <a:spcBef>
                <a:spcPct val="0"/>
              </a:spcBef>
              <a:buFont typeface="Arial"/>
              <a:buChar char="⚬"/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Launch a targeted </a:t>
            </a:r>
            <a:r>
              <a:rPr lang="en-US" sz="2499" u="sng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marketing campaign on social media</a:t>
            </a: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to highlight the success of key products like Butter and Bread.</a:t>
            </a:r>
          </a:p>
          <a:p>
            <a:pPr marL="539748" lvl="1" indent="-269874" algn="l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Pet Care</a:t>
            </a: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:</a:t>
            </a:r>
          </a:p>
          <a:p>
            <a:pPr marL="1079496" lvl="2" indent="-359832" algn="l">
              <a:lnSpc>
                <a:spcPts val="3499"/>
              </a:lnSpc>
              <a:spcBef>
                <a:spcPct val="0"/>
              </a:spcBef>
              <a:buFont typeface="Arial"/>
              <a:buChar char="⚬"/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Partner with </a:t>
            </a:r>
            <a:r>
              <a:rPr lang="en-US" sz="2499" u="sng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pet influencers</a:t>
            </a: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to promote Pet Treats and other top-performing products.</a:t>
            </a:r>
          </a:p>
          <a:p>
            <a:pPr marL="539748" lvl="1" indent="-269874" algn="l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Grocery &amp; Staples</a:t>
            </a: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:</a:t>
            </a:r>
          </a:p>
          <a:p>
            <a:pPr marL="1079496" lvl="2" indent="-359832" algn="l">
              <a:lnSpc>
                <a:spcPts val="3499"/>
              </a:lnSpc>
              <a:spcBef>
                <a:spcPct val="0"/>
              </a:spcBef>
              <a:buFont typeface="Arial"/>
              <a:buChar char="⚬"/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Introduce special </a:t>
            </a:r>
            <a:r>
              <a:rPr lang="en-US" sz="2499" u="sng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bundle deals</a:t>
            </a: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(e.g., "</a:t>
            </a:r>
            <a:r>
              <a:rPr lang="en-US" sz="2499" i="1">
                <a:solidFill>
                  <a:srgbClr val="000000"/>
                </a:solidFill>
                <a:latin typeface="Garet Italics"/>
                <a:ea typeface="Garet Italics"/>
                <a:cs typeface="Garet Italics"/>
                <a:sym typeface="Garet Italics"/>
              </a:rPr>
              <a:t>Family Meal Bundles</a:t>
            </a: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") to boost the +25.22% month-over-month growth.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endParaRPr lang="en-US" sz="2499">
              <a:solidFill>
                <a:srgbClr val="000000"/>
              </a:solidFill>
              <a:latin typeface="Garet"/>
              <a:ea typeface="Garet"/>
              <a:cs typeface="Garet"/>
              <a:sym typeface="Garet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9463595" y="3371620"/>
            <a:ext cx="8366106" cy="6556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Intervene to Stop Revenue Decline</a:t>
            </a:r>
          </a:p>
          <a:p>
            <a:pPr marL="539749" lvl="1" indent="-269875" algn="l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Personal Care</a:t>
            </a: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:</a:t>
            </a:r>
          </a:p>
          <a:p>
            <a:pPr marL="1079499" lvl="2" indent="-359833" algn="l">
              <a:lnSpc>
                <a:spcPts val="3499"/>
              </a:lnSpc>
              <a:spcBef>
                <a:spcPct val="0"/>
              </a:spcBef>
              <a:buFont typeface="Arial"/>
              <a:buChar char="⚬"/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Conduct a quick </a:t>
            </a:r>
            <a:r>
              <a:rPr lang="en-US" sz="2499" u="sng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market analysis </a:t>
            </a: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to identify why products like Toothpaste are losing traction.</a:t>
            </a:r>
          </a:p>
          <a:p>
            <a:pPr marL="539749" lvl="1" indent="-269875" algn="l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Pharmacy</a:t>
            </a: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:</a:t>
            </a:r>
          </a:p>
          <a:p>
            <a:pPr marL="1079499" lvl="2" indent="-359833" algn="l">
              <a:lnSpc>
                <a:spcPts val="3499"/>
              </a:lnSpc>
              <a:spcBef>
                <a:spcPct val="0"/>
              </a:spcBef>
              <a:buFont typeface="Arial"/>
              <a:buChar char="⚬"/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Initiate a </a:t>
            </a:r>
            <a:r>
              <a:rPr lang="en-US" sz="2499" u="sng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promotional campaign with targeted discounts</a:t>
            </a: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on underperforming products like Cough Syrup and Vitamins.</a:t>
            </a:r>
          </a:p>
          <a:p>
            <a:pPr marL="539749" lvl="1" indent="-269875" algn="l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Household Care</a:t>
            </a: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:</a:t>
            </a:r>
          </a:p>
          <a:p>
            <a:pPr marL="1079499" lvl="2" indent="-359833" algn="l">
              <a:lnSpc>
                <a:spcPts val="3499"/>
              </a:lnSpc>
              <a:spcBef>
                <a:spcPct val="0"/>
              </a:spcBef>
              <a:buFont typeface="Arial"/>
              <a:buChar char="⚬"/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Action: Review </a:t>
            </a:r>
            <a:r>
              <a:rPr lang="en-US" sz="2499" u="sng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pricing strategies and product placement</a:t>
            </a: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to address the slight -1.10% month-over-month decline before it becomes a larger problem.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endParaRPr lang="en-US" sz="2499">
              <a:solidFill>
                <a:srgbClr val="000000"/>
              </a:solidFill>
              <a:latin typeface="Garet"/>
              <a:ea typeface="Garet"/>
              <a:cs typeface="Garet"/>
              <a:sym typeface="Garet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805816" y="2152650"/>
            <a:ext cx="7106008" cy="781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Short-Term Strategy</a:t>
            </a:r>
          </a:p>
        </p:txBody>
      </p:sp>
      <p:sp>
        <p:nvSpPr>
          <p:cNvPr id="14" name="Freeform 14"/>
          <p:cNvSpPr/>
          <p:nvPr/>
        </p:nvSpPr>
        <p:spPr>
          <a:xfrm>
            <a:off x="840589" y="429529"/>
            <a:ext cx="2471566" cy="2756394"/>
          </a:xfrm>
          <a:custGeom>
            <a:avLst/>
            <a:gdLst/>
            <a:ahLst/>
            <a:cxnLst/>
            <a:rect l="l" t="t" r="r" b="b"/>
            <a:pathLst>
              <a:path w="2471566" h="2756394">
                <a:moveTo>
                  <a:pt x="0" y="0"/>
                </a:moveTo>
                <a:lnTo>
                  <a:pt x="2471566" y="0"/>
                </a:lnTo>
                <a:lnTo>
                  <a:pt x="2471566" y="2756394"/>
                </a:lnTo>
                <a:lnTo>
                  <a:pt x="0" y="27563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1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15" name="Picture 14" descr="A black and green logo&#10;&#10;AI-generated content may be incorrect.">
            <a:extLst>
              <a:ext uri="{FF2B5EF4-FFF2-40B4-BE49-F238E27FC236}">
                <a16:creationId xmlns:a16="http://schemas.microsoft.com/office/drawing/2014/main" id="{3FD0C212-6AF3-64DC-7130-C810BB007C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5800" y="-644433"/>
            <a:ext cx="2139888" cy="21398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853</Words>
  <Application>Microsoft Office PowerPoint</Application>
  <PresentationFormat>Custom</PresentationFormat>
  <Paragraphs>99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Garet</vt:lpstr>
      <vt:lpstr>Calibri</vt:lpstr>
      <vt:lpstr>Archivo Black</vt:lpstr>
      <vt:lpstr>Arial</vt:lpstr>
      <vt:lpstr>Garet Italics</vt:lpstr>
      <vt:lpstr>Garet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Beige and Black Minimalist Project Deck Presentation</dc:title>
  <cp:lastModifiedBy>TRỊNH QUANG TRÍ</cp:lastModifiedBy>
  <cp:revision>4</cp:revision>
  <dcterms:created xsi:type="dcterms:W3CDTF">2006-08-16T00:00:00Z</dcterms:created>
  <dcterms:modified xsi:type="dcterms:W3CDTF">2025-08-14T13:40:07Z</dcterms:modified>
  <dc:identifier>DAGvjfG4VaU</dc:identifier>
</cp:coreProperties>
</file>