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5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6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8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9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1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2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3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4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5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6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7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8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9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20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21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22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23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24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5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26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27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28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29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30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31.xml" ContentType="application/vnd.openxmlformats-officedocument.presentationml.notesSlide+xml"/>
  <Override PartName="/ppt/tags/tag95.xml" ContentType="application/vnd.openxmlformats-officedocument.presentationml.tags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1846" r:id="rId2"/>
    <p:sldId id="1847" r:id="rId3"/>
    <p:sldId id="1848" r:id="rId4"/>
    <p:sldId id="1892" r:id="rId5"/>
    <p:sldId id="1896" r:id="rId6"/>
    <p:sldId id="1901" r:id="rId7"/>
    <p:sldId id="1915" r:id="rId8"/>
    <p:sldId id="1925" r:id="rId9"/>
    <p:sldId id="1926" r:id="rId10"/>
    <p:sldId id="1937" r:id="rId11"/>
    <p:sldId id="1897" r:id="rId12"/>
    <p:sldId id="1927" r:id="rId13"/>
    <p:sldId id="1928" r:id="rId14"/>
    <p:sldId id="1946" r:id="rId15"/>
    <p:sldId id="1934" r:id="rId16"/>
    <p:sldId id="1931" r:id="rId17"/>
    <p:sldId id="1933" r:id="rId18"/>
    <p:sldId id="1935" r:id="rId19"/>
    <p:sldId id="1936" r:id="rId20"/>
    <p:sldId id="1917" r:id="rId21"/>
    <p:sldId id="1930" r:id="rId22"/>
    <p:sldId id="1918" r:id="rId23"/>
    <p:sldId id="1940" r:id="rId24"/>
    <p:sldId id="1921" r:id="rId25"/>
    <p:sldId id="1939" r:id="rId26"/>
    <p:sldId id="1941" r:id="rId27"/>
    <p:sldId id="1942" r:id="rId28"/>
    <p:sldId id="1943" r:id="rId29"/>
    <p:sldId id="1944" r:id="rId30"/>
    <p:sldId id="1945" r:id="rId31"/>
    <p:sldId id="1929" r:id="rId32"/>
    <p:sldId id="1891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E3E5EA"/>
    <a:srgbClr val="1F4E79"/>
    <a:srgbClr val="505C70"/>
    <a:srgbClr val="173A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6" autoAdjust="0"/>
    <p:restoredTop sz="96000" autoAdjust="0"/>
  </p:normalViewPr>
  <p:slideViewPr>
    <p:cSldViewPr snapToGrid="0" showGuides="1">
      <p:cViewPr varScale="1">
        <p:scale>
          <a:sx n="59" d="100"/>
          <a:sy n="59" d="100"/>
        </p:scale>
        <p:origin x="392" y="52"/>
      </p:cViewPr>
      <p:guideLst>
        <p:guide orient="horz" pos="424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167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S Chinese Regular" panose="020B0500000000000000" pitchFamily="34" charset="-122"/>
                <a:ea typeface="Noto Sans S Chinese Regular" panose="020B05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S Chinese Regular" panose="020B0500000000000000" pitchFamily="34" charset="-122"/>
                <a:ea typeface="Noto Sans S Chinese Regular" panose="020B0500000000000000" pitchFamily="34" charset="-122"/>
              </a:defRPr>
            </a:lvl1pPr>
          </a:lstStyle>
          <a:p>
            <a:fld id="{8A461E8C-4F0A-4AC2-804A-05A870B5D1FC}" type="datetimeFigureOut">
              <a:rPr lang="zh-CN" altLang="en-US" smtClean="0"/>
              <a:pPr/>
              <a:t>2023/10/23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S Chinese Regular" panose="020B0500000000000000" pitchFamily="34" charset="-122"/>
                <a:ea typeface="Noto Sans S Chinese Regular" panose="020B05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S Chinese Regular" panose="020B0500000000000000" pitchFamily="34" charset="-122"/>
                <a:ea typeface="Noto Sans S Chinese Regular" panose="020B0500000000000000" pitchFamily="34" charset="-122"/>
              </a:defRPr>
            </a:lvl1pPr>
          </a:lstStyle>
          <a:p>
            <a:fld id="{C0C69F0E-95A1-4E45-A673-D500219328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693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S Chinese Regular" panose="020B0500000000000000" pitchFamily="34" charset="-122"/>
        <a:ea typeface="Noto Sans S Chinese Regular" panose="020B05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S Chinese Regular" panose="020B0500000000000000" pitchFamily="34" charset="-122"/>
        <a:ea typeface="Noto Sans S Chinese Regular" panose="020B05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S Chinese Regular" panose="020B0500000000000000" pitchFamily="34" charset="-122"/>
        <a:ea typeface="Noto Sans S Chinese Regular" panose="020B05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S Chinese Regular" panose="020B0500000000000000" pitchFamily="34" charset="-122"/>
        <a:ea typeface="Noto Sans S Chinese Regular" panose="020B05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S Chinese Regular" panose="020B0500000000000000" pitchFamily="34" charset="-122"/>
        <a:ea typeface="Noto Sans S Chinese Regular" panose="020B05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990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1EF0-3A80-4409-8A95-AB9ACB8AA79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883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83C92-011B-4FD0-87DD-E6CE42527E8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712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1EF0-3A80-4409-8A95-AB9ACB8AA79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936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1EF0-3A80-4409-8A95-AB9ACB8AA79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059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1EF0-3A80-4409-8A95-AB9ACB8AA79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814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1EF0-3A80-4409-8A95-AB9ACB8AA79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595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83C92-011B-4FD0-87DD-E6CE42527E8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692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如果想調整某個解的振幅，必須考慮所有其他解的振幅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因此，如何將其他組解的資訊反應到量子態上是非常重要的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1EF0-3A80-4409-8A95-AB9ACB8AA79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878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如果想調整某個解的振幅，必須考慮所有其他解的振幅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因此，如何將其他組解的資訊反應到量子態上是非常重要的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1EF0-3A80-4409-8A95-AB9ACB8AA79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7537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如果想調整某個解的振幅，必須考慮所有其他解的振幅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因此，如何將其他組解的資訊反應到量子態上是非常重要的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1EF0-3A80-4409-8A95-AB9ACB8AA79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557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821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1EF0-3A80-4409-8A95-AB9ACB8AA79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1327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目前是採</a:t>
            </a:r>
            <a:r>
              <a:rPr lang="en-US" altLang="zh-TW" dirty="0"/>
              <a:t>5</a:t>
            </a:r>
            <a:r>
              <a:rPr lang="zh-TW" altLang="en-US" dirty="0"/>
              <a:t>組</a:t>
            </a:r>
            <a:r>
              <a:rPr lang="en-US" altLang="zh-TW" dirty="0"/>
              <a:t>(10</a:t>
            </a:r>
            <a:r>
              <a:rPr lang="zh-TW" altLang="en-US" dirty="0"/>
              <a:t>個解</a:t>
            </a:r>
            <a:r>
              <a:rPr lang="en-US" altLang="zh-TW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1EF0-3A80-4409-8A95-AB9ACB8AA79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7273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1EF0-3A80-4409-8A95-AB9ACB8AA79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5355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1EF0-3A80-4409-8A95-AB9ACB8AA79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362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1EF0-3A80-4409-8A95-AB9ACB8AA79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4388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1EF0-3A80-4409-8A95-AB9ACB8AA79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6107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1EF0-3A80-4409-8A95-AB9ACB8AA79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293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1EF0-3A80-4409-8A95-AB9ACB8AA79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3930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1EF0-3A80-4409-8A95-AB9ACB8AA79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7095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1EF0-3A80-4409-8A95-AB9ACB8AA79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885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83C92-011B-4FD0-87DD-E6CE42527E8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5480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1EF0-3A80-4409-8A95-AB9ACB8AA79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5265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1EF0-3A80-4409-8A95-AB9ACB8AA79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9775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83C92-011B-4FD0-87DD-E6CE42527E8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695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1EF0-3A80-4409-8A95-AB9ACB8AA79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010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83C92-011B-4FD0-87DD-E6CE42527E8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200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1EF0-3A80-4409-8A95-AB9ACB8AA79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888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1EF0-3A80-4409-8A95-AB9ACB8AA79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144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1EF0-3A80-4409-8A95-AB9ACB8AA79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970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1EF0-3A80-4409-8A95-AB9ACB8AA79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608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C0160-8ECE-4DE1-ABA6-445D7DC89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E502A7-0CF7-47E1-8A4B-3CAC17F31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CA8A5B-4C78-44B3-9D34-CDADFC0D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9654E4-9885-4825-93AC-C5BB3EDD80A4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DEC13-9C52-4290-8DDF-9F1ADCE5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028733-7DDA-4284-8635-A01D95BD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DB2954-E7EC-4A0E-B21C-E12F2B8C4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56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7FD6C-1542-4F7A-AD7E-21A75631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4A1953-5406-4C3B-AA78-4F6B04824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689BA4-9FAE-4A8E-98CA-99D1DCA9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9654E4-9885-4825-93AC-C5BB3EDD80A4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037108-3E77-43D0-A73B-615BA852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D1E73-95C5-4012-8EDA-D07E4639C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DB2954-E7EC-4A0E-B21C-E12F2B8C4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225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9C74FE-80EB-4C59-9487-8738DF329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C6455C-327B-418F-B8E8-444EA20AC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CFEE3-1A20-4EB9-B6C2-CAE7733142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9654E4-9885-4825-93AC-C5BB3EDD80A4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E9CF99-E3D4-4C00-BCEF-EB29F9CE1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58BF09-B94B-4B49-B68F-86B4CC12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DB2954-E7EC-4A0E-B21C-E12F2B8C4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66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C6598-FBE4-4703-9729-CB5F80B23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C5EF32-E7E0-4597-8DC5-AC4821A12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7B7D09-5251-473F-9F67-F5BA647DBA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9654E4-9885-4825-93AC-C5BB3EDD80A4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55AF94-48A2-49AE-A4AA-F2FCA161D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23F8B-6EE1-4BC1-A90F-3882798E3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DB2954-E7EC-4A0E-B21C-E12F2B8C4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72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3EB5F-7357-4A84-BCF5-48DD68BDE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9587A5-0F3A-4F95-ACD5-0A5AF7CC6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780DBE-BCCB-415B-81DA-3FC7396C05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9654E4-9885-4825-93AC-C5BB3EDD80A4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699056-8042-4999-80B3-38F662B97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957AA2-7D87-4B44-BC47-61F9855F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DB2954-E7EC-4A0E-B21C-E12F2B8C4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48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90576-B937-4D1D-A53F-195118E2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E36443-B6FC-4DE5-BF41-4F190F147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2074A3-483A-41D9-B6B3-9F341D4CB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4C67D6-CD25-4009-B37C-6648C4BE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9654E4-9885-4825-93AC-C5BB3EDD80A4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6F7389-E764-4A59-A22C-AE4F80D3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E02E6B-5EC6-4C4B-B969-1A988044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DB2954-E7EC-4A0E-B21C-E12F2B8C4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9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BECA7-8EAE-4FE0-9CAD-805B82B3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D9DFB1-9150-4909-B51E-C61767037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748634-EC68-453C-BE62-EB8F49554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0CF8BC-58AD-4E2D-85AC-B6F050BD5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F028DD-1F97-4DB8-A1DC-5061A6F5F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FFB142-CE75-4230-BF3C-006381E131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9654E4-9885-4825-93AC-C5BB3EDD80A4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A03B73-2B5F-4602-954B-77F3BD1A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6CBE01-C282-4A88-80CA-37727949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DB2954-E7EC-4A0E-B21C-E12F2B8C4E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5305185" y="14599507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www.ypppt.com/moban/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www.ypppt.com/hangye/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www.ypppt.com/jieri/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www.ypppt.com/sucai/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www.ypppt.com/beijing/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www.ypppt.com/tubiao/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www.ypppt.com/xiazai/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www.ypppt.com/powerpoint/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www.ypppt.com/kejian/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www.ypppt.com/ziti/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www.ypppt.com/xiazai/zongjie/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www.ypppt.com/xiazai/jihua/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www.ypppt.com/moban/shangwu/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www.ypppt.com/xiazai/jianli/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www.ypppt.com/xiazai/dabian/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www.ypppt.com/xiazai/huibao/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464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A511B-65E4-4112-A3D5-B29E4366F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D1F48D-DF2F-4009-98E0-5582DBE7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9654E4-9885-4825-93AC-C5BB3EDD80A4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18DC34-E3D7-4010-B619-0EC2D77B6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C60CB2-8D5B-459B-8B22-57B65F7E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DB2954-E7EC-4A0E-B21C-E12F2B8C4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7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35F721-3C1E-4CA0-99E4-32DD162ED6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9654E4-9885-4825-93AC-C5BB3EDD80A4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EA07FB-F599-4BAE-91EC-51A0DC1E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995ECE-9EF5-40C3-A6EA-CBEBE03A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DB2954-E7EC-4A0E-B21C-E12F2B8C4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98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21FFC-8D02-4923-9C2C-6DBCE23DE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5F87CB-BEBE-402F-BC61-8742F1761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DA7337-FA87-40F1-963C-2FAA5F42A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DF9FCF-0104-426A-A01C-CC88A77B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9654E4-9885-4825-93AC-C5BB3EDD80A4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659979-FE73-473C-AA3C-5810A505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A7D81C-EA4C-4068-B282-932BE164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DB2954-E7EC-4A0E-B21C-E12F2B8C4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349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238A2-5554-4813-B356-F17710D2F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B43E19-5AC5-4A00-9AAE-E39CC561CD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3EDA2B-EE15-4D7A-B0D5-82F65A02A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F89F40-CFC9-4440-B69F-CBB22907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9654E4-9885-4825-93AC-C5BB3EDD80A4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F8627D-F205-42F2-BF0E-D033157D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116F44-47F7-4955-819C-E3A40032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DB2954-E7EC-4A0E-B21C-E12F2B8C4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13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13" cstate="email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0226"/>
            <a:ext cx="12183110" cy="668791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19AF6E2-E8C7-42B3-8780-2E4E7061DEBA}"/>
              </a:ext>
            </a:extLst>
          </p:cNvPr>
          <p:cNvSpPr/>
          <p:nvPr/>
        </p:nvSpPr>
        <p:spPr>
          <a:xfrm>
            <a:off x="0" y="0"/>
            <a:ext cx="12192000" cy="3354070"/>
          </a:xfrm>
          <a:prstGeom prst="rect">
            <a:avLst/>
          </a:prstGeom>
          <a:solidFill>
            <a:srgbClr val="44526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/>
            <a:endParaRPr lang="zh-CN" altLang="en-US" dirty="0">
              <a:cs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3EE22D-4B3A-4DA0-9266-ED6E6072A6D4}"/>
              </a:ext>
            </a:extLst>
          </p:cNvPr>
          <p:cNvSpPr/>
          <p:nvPr/>
        </p:nvSpPr>
        <p:spPr>
          <a:xfrm>
            <a:off x="0" y="3354070"/>
            <a:ext cx="12192000" cy="3354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B19599E-BC84-439E-A1BC-A173723EA1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28" t="-271" r="1233" b="2775"/>
          <a:stretch>
            <a:fillRect/>
          </a:stretch>
        </p:blipFill>
        <p:spPr>
          <a:xfrm>
            <a:off x="-7439" y="11198"/>
            <a:ext cx="12183110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1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S Chinese Light" panose="020B0300000000000000" pitchFamily="34" charset="-122"/>
          <a:ea typeface="Noto Sans S Chinese Light" panose="020B03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7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37.xml"/><Relationship Id="rId7" Type="http://schemas.openxmlformats.org/officeDocument/2006/relationships/image" Target="../media/image9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13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image" Target="../media/image15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image" Target="../media/image19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16.png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21.png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61.xml"/><Relationship Id="rId7" Type="http://schemas.openxmlformats.org/officeDocument/2006/relationships/image" Target="../media/image34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33.pn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64.xml"/><Relationship Id="rId7" Type="http://schemas.openxmlformats.org/officeDocument/2006/relationships/image" Target="../media/image41.png"/><Relationship Id="rId12" Type="http://schemas.openxmlformats.org/officeDocument/2006/relationships/image" Target="../media/image150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130.png"/><Relationship Id="rId11" Type="http://schemas.openxmlformats.org/officeDocument/2006/relationships/image" Target="../media/image140.png"/><Relationship Id="rId5" Type="http://schemas.openxmlformats.org/officeDocument/2006/relationships/notesSlide" Target="../notesSlides/notesSlide21.xml"/><Relationship Id="rId10" Type="http://schemas.openxmlformats.org/officeDocument/2006/relationships/image" Target="../media/image44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7" Type="http://schemas.openxmlformats.org/officeDocument/2006/relationships/image" Target="../media/image210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36.png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7" Type="http://schemas.openxmlformats.org/officeDocument/2006/relationships/image" Target="../media/image210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37.png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7" Type="http://schemas.openxmlformats.org/officeDocument/2006/relationships/image" Target="../media/image210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38.png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7" Type="http://schemas.openxmlformats.org/officeDocument/2006/relationships/image" Target="../media/image360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image" Target="../media/image39.png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7" Type="http://schemas.openxmlformats.org/officeDocument/2006/relationships/image" Target="../media/image360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image" Target="../media/image40.png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7" Type="http://schemas.openxmlformats.org/officeDocument/2006/relationships/image" Target="../media/image45.png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image" Target="../media/image360.png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7" Type="http://schemas.openxmlformats.org/officeDocument/2006/relationships/image" Target="../media/image46.png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image" Target="../media/image390.png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7" Type="http://schemas.openxmlformats.org/officeDocument/2006/relationships/image" Target="../media/image390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image" Target="../media/image47.png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7" Type="http://schemas.openxmlformats.org/officeDocument/2006/relationships/image" Target="../media/image390.png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image" Target="../media/image48.png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9.xml"/><Relationship Id="rId7" Type="http://schemas.openxmlformats.org/officeDocument/2006/relationships/image" Target="../media/image20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6.png"/><Relationship Id="rId3" Type="http://schemas.openxmlformats.org/officeDocument/2006/relationships/tags" Target="../tags/tag22.xml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tags" Target="../tags/tag21.xml"/><Relationship Id="rId16" Type="http://schemas.openxmlformats.org/officeDocument/2006/relationships/image" Target="../media/image29.png"/><Relationship Id="rId1" Type="http://schemas.openxmlformats.org/officeDocument/2006/relationships/tags" Target="../tags/tag20.xml"/><Relationship Id="rId6" Type="http://schemas.openxmlformats.org/officeDocument/2006/relationships/image" Target="../media/image3.png"/><Relationship Id="rId11" Type="http://schemas.openxmlformats.org/officeDocument/2006/relationships/image" Target="../media/image22.png"/><Relationship Id="rId5" Type="http://schemas.openxmlformats.org/officeDocument/2006/relationships/notesSlide" Target="../notesSlides/notesSlide7.xml"/><Relationship Id="rId15" Type="http://schemas.openxmlformats.org/officeDocument/2006/relationships/image" Target="../media/image28.png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8.png"/><Relationship Id="rId1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25.xml"/><Relationship Id="rId7" Type="http://schemas.openxmlformats.org/officeDocument/2006/relationships/image" Target="../media/image23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28.xml"/><Relationship Id="rId7" Type="http://schemas.openxmlformats.org/officeDocument/2006/relationships/image" Target="../media/image31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文本框 1"/>
          <p:cNvSpPr txBox="1"/>
          <p:nvPr>
            <p:custDataLst>
              <p:tags r:id="rId1"/>
            </p:custDataLst>
          </p:nvPr>
        </p:nvSpPr>
        <p:spPr>
          <a:xfrm>
            <a:off x="884680" y="1396463"/>
            <a:ext cx="10422639" cy="1656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1" dirty="0">
                <a:solidFill>
                  <a:srgbClr val="1F4E79"/>
                </a:solidFill>
                <a:effectLst/>
                <a:cs typeface="+mn-ea"/>
                <a:sym typeface="+mn-lt"/>
              </a:rPr>
              <a:t>Classical and Quantum-Inspired Tabu Search for Solving 0/1 Knapsack Problem</a:t>
            </a:r>
            <a:endParaRPr lang="zh-CN" altLang="en-US" sz="3600" b="1" dirty="0">
              <a:solidFill>
                <a:srgbClr val="1F4E79"/>
              </a:solidFill>
              <a:effectLst/>
              <a:cs typeface="+mn-ea"/>
              <a:sym typeface="+mn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6F71784-D04F-2AC8-11A3-242E171BAC6B}"/>
              </a:ext>
            </a:extLst>
          </p:cNvPr>
          <p:cNvSpPr txBox="1"/>
          <p:nvPr/>
        </p:nvSpPr>
        <p:spPr>
          <a:xfrm>
            <a:off x="1001002" y="3927252"/>
            <a:ext cx="6409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Author</a:t>
            </a:r>
            <a:r>
              <a:rPr lang="zh-TW" altLang="en-US" dirty="0"/>
              <a:t>：</a:t>
            </a:r>
            <a:r>
              <a:rPr lang="en-US" altLang="zh-TW" dirty="0"/>
              <a:t>Yao-</a:t>
            </a:r>
            <a:r>
              <a:rPr lang="en-US" altLang="zh-TW" dirty="0" err="1"/>
              <a:t>Hsin</a:t>
            </a:r>
            <a:r>
              <a:rPr lang="en-US" altLang="zh-TW" dirty="0"/>
              <a:t> Chou</a:t>
            </a:r>
            <a:r>
              <a:rPr lang="zh-TW" altLang="en-US" dirty="0"/>
              <a:t>、</a:t>
            </a:r>
            <a:r>
              <a:rPr lang="en-US" altLang="zh-TW" dirty="0"/>
              <a:t>Yi-</a:t>
            </a:r>
            <a:r>
              <a:rPr lang="en-US" altLang="zh-TW" dirty="0" err="1"/>
              <a:t>Jyuan</a:t>
            </a:r>
            <a:r>
              <a:rPr lang="en-US" altLang="zh-TW" dirty="0"/>
              <a:t> Yang</a:t>
            </a:r>
            <a:r>
              <a:rPr lang="zh-TW" altLang="en-US" dirty="0"/>
              <a:t>、</a:t>
            </a:r>
            <a:r>
              <a:rPr lang="en-US" altLang="zh-TW" dirty="0"/>
              <a:t>Chia-Hui Chiu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48A05D1-E6A7-A7E5-88E6-9E089BCC2525}"/>
              </a:ext>
            </a:extLst>
          </p:cNvPr>
          <p:cNvSpPr txBox="1"/>
          <p:nvPr/>
        </p:nvSpPr>
        <p:spPr>
          <a:xfrm>
            <a:off x="1001002" y="4388917"/>
            <a:ext cx="10306317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Microsoft YaHei (本文)"/>
              </a:rPr>
              <a:t>Source</a:t>
            </a:r>
            <a:r>
              <a:rPr lang="zh-TW" altLang="en-US" dirty="0">
                <a:latin typeface="Microsoft YaHei (本文)"/>
              </a:rPr>
              <a:t>：</a:t>
            </a:r>
            <a:r>
              <a:rPr lang="en-US" altLang="zh-TW" dirty="0">
                <a:latin typeface="Microsoft YaHei (本文)"/>
              </a:rPr>
              <a:t>2011 </a:t>
            </a:r>
            <a:r>
              <a:rPr lang="en-US" altLang="zh-TW" i="0" dirty="0">
                <a:solidFill>
                  <a:srgbClr val="333333"/>
                </a:solidFill>
                <a:effectLst/>
                <a:latin typeface="Microsoft YaHei (本文)"/>
              </a:rPr>
              <a:t>IEEE International Conference on Systems, Man, and Cybernetics</a:t>
            </a:r>
            <a:r>
              <a:rPr lang="en-US" altLang="zh-TW" dirty="0">
                <a:latin typeface="Microsoft YaHei (本文)"/>
              </a:rPr>
              <a:t>, P1364~1369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Microsoft YaHei (本文)"/>
              </a:rPr>
              <a:t>	 2011 Genetic and Evolutionary Computation Conference, P55~56 </a:t>
            </a:r>
            <a:endParaRPr lang="zh-TW" altLang="en-US" dirty="0">
              <a:latin typeface="Microsoft YaHei (本文)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A058AE0-D1B5-5C4A-C5C2-66B395F09936}"/>
              </a:ext>
            </a:extLst>
          </p:cNvPr>
          <p:cNvSpPr txBox="1"/>
          <p:nvPr/>
        </p:nvSpPr>
        <p:spPr>
          <a:xfrm>
            <a:off x="1001002" y="5355657"/>
            <a:ext cx="1470135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SJR</a:t>
            </a:r>
            <a:r>
              <a:rPr lang="zh-TW" altLang="en-US" dirty="0"/>
              <a:t>： </a:t>
            </a:r>
            <a:r>
              <a:rPr lang="en-US" altLang="zh-TW" dirty="0"/>
              <a:t>0.169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        0.417</a:t>
            </a:r>
            <a:r>
              <a:rPr lang="zh-TW" altLang="en-US" dirty="0"/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626473" y="708171"/>
            <a:ext cx="295910" cy="295910"/>
            <a:chOff x="3386" y="3538"/>
            <a:chExt cx="3309" cy="3309"/>
          </a:xfrm>
        </p:grpSpPr>
        <p:sp>
          <p:nvSpPr>
            <p:cNvPr id="24" name="PA-椭圆 23"/>
            <p:cNvSpPr/>
            <p:nvPr>
              <p:custDataLst>
                <p:tags r:id="rId2"/>
              </p:custDataLst>
            </p:nvPr>
          </p:nvSpPr>
          <p:spPr>
            <a:xfrm>
              <a:off x="3386" y="3538"/>
              <a:ext cx="3309" cy="3309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PA-椭圆 24"/>
            <p:cNvSpPr/>
            <p:nvPr>
              <p:custDataLst>
                <p:tags r:id="rId3"/>
              </p:custDataLst>
            </p:nvPr>
          </p:nvSpPr>
          <p:spPr>
            <a:xfrm>
              <a:off x="3943" y="4095"/>
              <a:ext cx="2196" cy="219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PA-文本框 27"/>
          <p:cNvSpPr txBox="1"/>
          <p:nvPr>
            <p:custDataLst>
              <p:tags r:id="rId1"/>
            </p:custDataLst>
          </p:nvPr>
        </p:nvSpPr>
        <p:spPr>
          <a:xfrm>
            <a:off x="955040" y="625304"/>
            <a:ext cx="5846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44526F"/>
                </a:solidFill>
                <a:cs typeface="+mn-ea"/>
                <a:sym typeface="+mn-lt"/>
              </a:rPr>
              <a:t>Quantum-Inspired Tabu Search (QTS)</a:t>
            </a:r>
            <a:endParaRPr lang="zh-CN" altLang="en-US" sz="2400" b="1" dirty="0">
              <a:solidFill>
                <a:srgbClr val="44526F"/>
              </a:solidFill>
              <a:cs typeface="+mn-ea"/>
              <a:sym typeface="+mn-lt"/>
            </a:endParaRPr>
          </a:p>
        </p:txBody>
      </p:sp>
      <p:sp>
        <p:nvSpPr>
          <p:cNvPr id="2" name="投影片編號版面配置區 14">
            <a:extLst>
              <a:ext uri="{FF2B5EF4-FFF2-40B4-BE49-F238E27FC236}">
                <a16:creationId xmlns:a16="http://schemas.microsoft.com/office/drawing/2014/main" id="{18F15901-5833-E3F6-6193-3AE72C33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8138" y="6013450"/>
            <a:ext cx="486100" cy="387350"/>
          </a:xfrm>
        </p:spPr>
        <p:txBody>
          <a:bodyPr/>
          <a:lstStyle/>
          <a:p>
            <a:fld id="{9ADB2954-E7EC-4A0E-B21C-E12F2B8C4E08}" type="slidenum">
              <a:rPr lang="zh-CN" altLang="en-US" smtClean="0"/>
              <a:t>10</a:t>
            </a:fld>
            <a:endParaRPr lang="zh-CN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54EE01E-0C5B-7978-24D1-F82725E41BA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9123"/>
          <a:stretch/>
        </p:blipFill>
        <p:spPr>
          <a:xfrm>
            <a:off x="3074786" y="1298537"/>
            <a:ext cx="5681530" cy="27620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3F72BEC3-29A5-B117-C9B4-B5FB76FBC3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6978837"/>
                  </p:ext>
                </p:extLst>
              </p:nvPr>
            </p:nvGraphicFramePr>
            <p:xfrm>
              <a:off x="623132" y="4571152"/>
              <a:ext cx="2685385" cy="8940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5115">
                      <a:extLst>
                        <a:ext uri="{9D8B030D-6E8A-4147-A177-3AD203B41FA5}">
                          <a16:colId xmlns:a16="http://schemas.microsoft.com/office/drawing/2014/main" val="471329414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507490740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3672392899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2251802077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4201757140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4019636826"/>
                        </a:ext>
                      </a:extLst>
                    </a:gridCol>
                  </a:tblGrid>
                  <a:tr h="298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0987716"/>
                      </a:ext>
                    </a:extLst>
                  </a:tr>
                  <a:tr h="2980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TW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TW" altLang="en-US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0.9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0.9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1589373"/>
                      </a:ext>
                    </a:extLst>
                  </a:tr>
                  <a:tr h="2980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TW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TW" altLang="en-US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0.9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0.9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0.9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1922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3F72BEC3-29A5-B117-C9B4-B5FB76FBC3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6978837"/>
                  </p:ext>
                </p:extLst>
              </p:nvPr>
            </p:nvGraphicFramePr>
            <p:xfrm>
              <a:off x="623132" y="4571152"/>
              <a:ext cx="2685385" cy="8940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5115">
                      <a:extLst>
                        <a:ext uri="{9D8B030D-6E8A-4147-A177-3AD203B41FA5}">
                          <a16:colId xmlns:a16="http://schemas.microsoft.com/office/drawing/2014/main" val="471329414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507490740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3672392899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2251802077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4201757140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4019636826"/>
                        </a:ext>
                      </a:extLst>
                    </a:gridCol>
                  </a:tblGrid>
                  <a:tr h="298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0987716"/>
                      </a:ext>
                    </a:extLst>
                  </a:tr>
                  <a:tr h="29803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493" t="-102000" r="-561194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0.9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0.9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1589373"/>
                      </a:ext>
                    </a:extLst>
                  </a:tr>
                  <a:tr h="29803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493" t="-206122" r="-561194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0.9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0.9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0.9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19228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2ED79D61-9C3F-F265-24D4-336AB62F38CE}"/>
              </a:ext>
            </a:extLst>
          </p:cNvPr>
          <p:cNvSpPr txBox="1"/>
          <p:nvPr/>
        </p:nvSpPr>
        <p:spPr>
          <a:xfrm>
            <a:off x="1688370" y="4159474"/>
            <a:ext cx="698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Q(i-1)</a:t>
            </a:r>
            <a:endParaRPr lang="zh-TW" altLang="en-US" sz="160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3E82D954-DD8B-DA71-BD93-7E04095FD1A5}"/>
              </a:ext>
            </a:extLst>
          </p:cNvPr>
          <p:cNvSpPr/>
          <p:nvPr/>
        </p:nvSpPr>
        <p:spPr>
          <a:xfrm>
            <a:off x="625855" y="3745117"/>
            <a:ext cx="849321" cy="338554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i</a:t>
            </a:r>
            <a:r>
              <a:rPr lang="en-US" altLang="zh-TW" dirty="0">
                <a:solidFill>
                  <a:schemeClr val="bg1"/>
                </a:solidFill>
              </a:rPr>
              <a:t> = 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028A5D2-A8C8-B40C-4ED8-B8A6EEFA1958}"/>
              </a:ext>
            </a:extLst>
          </p:cNvPr>
          <p:cNvSpPr txBox="1"/>
          <p:nvPr/>
        </p:nvSpPr>
        <p:spPr>
          <a:xfrm>
            <a:off x="7655467" y="4836903"/>
            <a:ext cx="866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b = 21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5FDDB49-B433-C71E-E261-AEC031536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734932"/>
              </p:ext>
            </p:extLst>
          </p:nvPr>
        </p:nvGraphicFramePr>
        <p:xfrm>
          <a:off x="3506025" y="4571152"/>
          <a:ext cx="153446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234">
                  <a:extLst>
                    <a:ext uri="{9D8B030D-6E8A-4147-A177-3AD203B41FA5}">
                      <a16:colId xmlns:a16="http://schemas.microsoft.com/office/drawing/2014/main" val="3677182382"/>
                    </a:ext>
                  </a:extLst>
                </a:gridCol>
                <a:gridCol w="767234">
                  <a:extLst>
                    <a:ext uri="{9D8B030D-6E8A-4147-A177-3AD203B41FA5}">
                      <a16:colId xmlns:a16="http://schemas.microsoft.com/office/drawing/2014/main" val="3741455049"/>
                    </a:ext>
                  </a:extLst>
                </a:gridCol>
              </a:tblGrid>
              <a:tr h="298033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061536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11101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TW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545786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11100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482061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11100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699792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28785E27-A347-BCCF-2889-301396784F78}"/>
              </a:ext>
            </a:extLst>
          </p:cNvPr>
          <p:cNvSpPr txBox="1"/>
          <p:nvPr/>
        </p:nvSpPr>
        <p:spPr>
          <a:xfrm>
            <a:off x="3696650" y="4159474"/>
            <a:ext cx="108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N</a:t>
            </a:r>
            <a:r>
              <a:rPr lang="zh-TW" altLang="en-US" sz="1600" dirty="0"/>
              <a:t> </a:t>
            </a:r>
            <a:r>
              <a:rPr lang="en-US" altLang="zh-TW" sz="1600" dirty="0"/>
              <a:t>(</a:t>
            </a:r>
            <a:r>
              <a:rPr lang="zh-TW" altLang="en-US" sz="1600" dirty="0"/>
              <a:t>鄰居解</a:t>
            </a:r>
            <a:r>
              <a:rPr lang="en-US" altLang="zh-TW" sz="1600" dirty="0"/>
              <a:t>)</a:t>
            </a:r>
            <a:endParaRPr lang="zh-TW" altLang="en-US" sz="1600" dirty="0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DF9B1905-50B2-E1C9-E3B8-9DED07EBF834}"/>
              </a:ext>
            </a:extLst>
          </p:cNvPr>
          <p:cNvSpPr/>
          <p:nvPr/>
        </p:nvSpPr>
        <p:spPr>
          <a:xfrm>
            <a:off x="691594" y="1504938"/>
            <a:ext cx="1580826" cy="338554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0/1 </a:t>
            </a:r>
            <a:r>
              <a:rPr lang="zh-TW" altLang="en-US" dirty="0">
                <a:solidFill>
                  <a:schemeClr val="bg1"/>
                </a:solidFill>
              </a:rPr>
              <a:t>背包問題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8323A2A8-A70C-A8DF-A7B3-A35BB0A4C0EF}"/>
              </a:ext>
            </a:extLst>
          </p:cNvPr>
          <p:cNvSpPr txBox="1"/>
          <p:nvPr/>
        </p:nvSpPr>
        <p:spPr>
          <a:xfrm>
            <a:off x="623132" y="1999838"/>
            <a:ext cx="2145289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dirty="0"/>
              <a:t>weight = [1,2,3,4,5]</a:t>
            </a:r>
          </a:p>
          <a:p>
            <a:pPr>
              <a:lnSpc>
                <a:spcPct val="150000"/>
              </a:lnSpc>
            </a:pPr>
            <a:r>
              <a:rPr lang="en-US" altLang="zh-TW" sz="1600" dirty="0"/>
              <a:t>value  = [6,7,8,9,10]</a:t>
            </a:r>
          </a:p>
          <a:p>
            <a:pPr>
              <a:lnSpc>
                <a:spcPct val="150000"/>
              </a:lnSpc>
            </a:pPr>
            <a:r>
              <a:rPr lang="en-US" altLang="zh-TW" sz="1600" dirty="0"/>
              <a:t>C = 6</a:t>
            </a:r>
            <a:endParaRPr lang="zh-TW" altLang="en-US" sz="1600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EF74CBC-F4BC-FA7A-5704-9069D5D39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878812"/>
              </p:ext>
            </p:extLst>
          </p:nvPr>
        </p:nvGraphicFramePr>
        <p:xfrm>
          <a:off x="5238001" y="4565857"/>
          <a:ext cx="221995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986">
                  <a:extLst>
                    <a:ext uri="{9D8B030D-6E8A-4147-A177-3AD203B41FA5}">
                      <a16:colId xmlns:a16="http://schemas.microsoft.com/office/drawing/2014/main" val="3677182382"/>
                    </a:ext>
                  </a:extLst>
                </a:gridCol>
                <a:gridCol w="782677">
                  <a:extLst>
                    <a:ext uri="{9D8B030D-6E8A-4147-A177-3AD203B41FA5}">
                      <a16:colId xmlns:a16="http://schemas.microsoft.com/office/drawing/2014/main" val="3741455049"/>
                    </a:ext>
                  </a:extLst>
                </a:gridCol>
                <a:gridCol w="697295">
                  <a:extLst>
                    <a:ext uri="{9D8B030D-6E8A-4147-A177-3AD203B41FA5}">
                      <a16:colId xmlns:a16="http://schemas.microsoft.com/office/drawing/2014/main" val="3700992494"/>
                    </a:ext>
                  </a:extLst>
                </a:gridCol>
              </a:tblGrid>
              <a:tr h="298033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061536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11100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TW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545786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11100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482061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11100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699792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E90293E7-40D0-AC60-4489-DBDBF4B63C7E}"/>
              </a:ext>
            </a:extLst>
          </p:cNvPr>
          <p:cNvSpPr txBox="1"/>
          <p:nvPr/>
        </p:nvSpPr>
        <p:spPr>
          <a:xfrm>
            <a:off x="8521346" y="4836903"/>
            <a:ext cx="866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[11100]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48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3034117" y="1649603"/>
            <a:ext cx="8781963" cy="1871903"/>
          </a:xfrm>
          <a:custGeom>
            <a:avLst/>
            <a:gdLst/>
            <a:ahLst/>
            <a:cxnLst/>
            <a:rect l="l" t="t" r="r" b="b"/>
            <a:pathLst>
              <a:path w="6586815" h="1404000">
                <a:moveTo>
                  <a:pt x="810600" y="0"/>
                </a:moveTo>
                <a:lnTo>
                  <a:pt x="6586815" y="0"/>
                </a:lnTo>
                <a:lnTo>
                  <a:pt x="6586815" y="1404000"/>
                </a:lnTo>
                <a:lnTo>
                  <a:pt x="0" y="140400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3" name="矩形 6"/>
          <p:cNvSpPr/>
          <p:nvPr/>
        </p:nvSpPr>
        <p:spPr>
          <a:xfrm>
            <a:off x="437480" y="3478789"/>
            <a:ext cx="8432200" cy="1871903"/>
          </a:xfrm>
          <a:custGeom>
            <a:avLst/>
            <a:gdLst/>
            <a:ahLst/>
            <a:cxnLst/>
            <a:rect l="l" t="t" r="r" b="b"/>
            <a:pathLst>
              <a:path w="4284268" h="1404000">
                <a:moveTo>
                  <a:pt x="0" y="0"/>
                </a:moveTo>
                <a:lnTo>
                  <a:pt x="4284268" y="0"/>
                </a:lnTo>
                <a:lnTo>
                  <a:pt x="3473668" y="1404000"/>
                </a:lnTo>
                <a:lnTo>
                  <a:pt x="0" y="140400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4" name="矩形 7"/>
          <p:cNvSpPr/>
          <p:nvPr/>
        </p:nvSpPr>
        <p:spPr>
          <a:xfrm>
            <a:off x="600" y="2130778"/>
            <a:ext cx="10612684" cy="2610555"/>
          </a:xfrm>
          <a:custGeom>
            <a:avLst/>
            <a:gdLst/>
            <a:ahLst/>
            <a:cxnLst/>
            <a:rect l="l" t="t" r="r" b="b"/>
            <a:pathLst>
              <a:path w="7959928" h="2268000">
                <a:moveTo>
                  <a:pt x="0" y="0"/>
                </a:moveTo>
                <a:lnTo>
                  <a:pt x="7959928" y="0"/>
                </a:lnTo>
                <a:lnTo>
                  <a:pt x="6650498" y="2268000"/>
                </a:lnTo>
                <a:lnTo>
                  <a:pt x="0" y="2268000"/>
                </a:lnTo>
                <a:close/>
              </a:path>
            </a:pathLst>
          </a:custGeom>
          <a:solidFill>
            <a:srgbClr val="445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PA-文本框 11"/>
          <p:cNvSpPr txBox="1"/>
          <p:nvPr>
            <p:custDataLst>
              <p:tags r:id="rId1"/>
            </p:custDataLst>
          </p:nvPr>
        </p:nvSpPr>
        <p:spPr>
          <a:xfrm>
            <a:off x="2452294" y="3082111"/>
            <a:ext cx="5521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Problem and Results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PA-矩形 20"/>
          <p:cNvSpPr/>
          <p:nvPr>
            <p:custDataLst>
              <p:tags r:id="rId2"/>
            </p:custDataLst>
          </p:nvPr>
        </p:nvSpPr>
        <p:spPr>
          <a:xfrm>
            <a:off x="10771291" y="2231074"/>
            <a:ext cx="596045" cy="984205"/>
          </a:xfrm>
          <a:custGeom>
            <a:avLst/>
            <a:gdLst/>
            <a:ahLst/>
            <a:cxnLst/>
            <a:rect l="l" t="t" r="r" b="b"/>
            <a:pathLst>
              <a:path w="447057" h="738192">
                <a:moveTo>
                  <a:pt x="77961" y="0"/>
                </a:moveTo>
                <a:lnTo>
                  <a:pt x="447057" y="369096"/>
                </a:lnTo>
                <a:lnTo>
                  <a:pt x="77961" y="738192"/>
                </a:lnTo>
                <a:lnTo>
                  <a:pt x="0" y="660231"/>
                </a:lnTo>
                <a:lnTo>
                  <a:pt x="293910" y="366322"/>
                </a:lnTo>
                <a:lnTo>
                  <a:pt x="2775" y="75187"/>
                </a:lnTo>
                <a:close/>
              </a:path>
            </a:pathLst>
          </a:custGeom>
          <a:solidFill>
            <a:srgbClr val="445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PA-文本框 10">
            <a:extLst>
              <a:ext uri="{FF2B5EF4-FFF2-40B4-BE49-F238E27FC236}">
                <a16:creationId xmlns:a16="http://schemas.microsoft.com/office/drawing/2014/main" id="{53A09C78-AD64-9E16-86EE-071D1FF94DF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4526" y="2212092"/>
            <a:ext cx="2229761" cy="2447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335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15335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2825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626473" y="708171"/>
            <a:ext cx="295910" cy="295910"/>
            <a:chOff x="3386" y="3538"/>
            <a:chExt cx="3309" cy="3309"/>
          </a:xfrm>
        </p:grpSpPr>
        <p:sp>
          <p:nvSpPr>
            <p:cNvPr id="24" name="PA-椭圆 23"/>
            <p:cNvSpPr/>
            <p:nvPr>
              <p:custDataLst>
                <p:tags r:id="rId2"/>
              </p:custDataLst>
            </p:nvPr>
          </p:nvSpPr>
          <p:spPr>
            <a:xfrm>
              <a:off x="3386" y="3538"/>
              <a:ext cx="3309" cy="3309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PA-椭圆 24"/>
            <p:cNvSpPr/>
            <p:nvPr>
              <p:custDataLst>
                <p:tags r:id="rId3"/>
              </p:custDataLst>
            </p:nvPr>
          </p:nvSpPr>
          <p:spPr>
            <a:xfrm>
              <a:off x="3943" y="4095"/>
              <a:ext cx="2196" cy="219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PA-文本框 27"/>
          <p:cNvSpPr txBox="1"/>
          <p:nvPr>
            <p:custDataLst>
              <p:tags r:id="rId1"/>
            </p:custDataLst>
          </p:nvPr>
        </p:nvSpPr>
        <p:spPr>
          <a:xfrm>
            <a:off x="955040" y="625304"/>
            <a:ext cx="5038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44526F"/>
                </a:solidFill>
                <a:cs typeface="+mn-ea"/>
                <a:sym typeface="+mn-lt"/>
              </a:rPr>
              <a:t>Problem and Results</a:t>
            </a:r>
            <a:endParaRPr lang="zh-CN" altLang="en-US" sz="2400" b="1" dirty="0">
              <a:solidFill>
                <a:srgbClr val="44526F"/>
              </a:solidFill>
              <a:cs typeface="+mn-ea"/>
              <a:sym typeface="+mn-lt"/>
            </a:endParaRPr>
          </a:p>
        </p:txBody>
      </p:sp>
      <p:sp>
        <p:nvSpPr>
          <p:cNvPr id="3" name="投影片編號版面配置區 14">
            <a:extLst>
              <a:ext uri="{FF2B5EF4-FFF2-40B4-BE49-F238E27FC236}">
                <a16:creationId xmlns:a16="http://schemas.microsoft.com/office/drawing/2014/main" id="{0E2F32CC-9CBE-EFB2-F4E1-A3BE8DF2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8138" y="6013450"/>
            <a:ext cx="486100" cy="387350"/>
          </a:xfrm>
        </p:spPr>
        <p:txBody>
          <a:bodyPr/>
          <a:lstStyle/>
          <a:p>
            <a:fld id="{9ADB2954-E7EC-4A0E-B21C-E12F2B8C4E08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5C8FBDD4-BF06-FA72-7743-DFCEFACF22D8}"/>
              </a:ext>
            </a:extLst>
          </p:cNvPr>
          <p:cNvSpPr/>
          <p:nvPr/>
        </p:nvSpPr>
        <p:spPr>
          <a:xfrm>
            <a:off x="516438" y="1413791"/>
            <a:ext cx="1100992" cy="338554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case Ⅰ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48DB6498-B72E-8EB0-F757-29D7D19DB830}"/>
              </a:ext>
            </a:extLst>
          </p:cNvPr>
          <p:cNvSpPr/>
          <p:nvPr/>
        </p:nvSpPr>
        <p:spPr>
          <a:xfrm>
            <a:off x="6434012" y="1413790"/>
            <a:ext cx="1100992" cy="338554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case Ⅱ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F43E155C-5641-5ED7-F261-641AB81E64A1}"/>
                  </a:ext>
                </a:extLst>
              </p:cNvPr>
              <p:cNvSpPr txBox="1"/>
              <p:nvPr/>
            </p:nvSpPr>
            <p:spPr>
              <a:xfrm>
                <a:off x="1645138" y="1383013"/>
                <a:ext cx="28506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F43E155C-5641-5ED7-F261-641AB81E6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38" y="1383013"/>
                <a:ext cx="2850665" cy="369332"/>
              </a:xfrm>
              <a:prstGeom prst="rect">
                <a:avLst/>
              </a:prstGeom>
              <a:blipFill>
                <a:blip r:embed="rId6"/>
                <a:stretch>
                  <a:fillRect t="-10000" r="-427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71B9AA00-74C6-C8C2-546B-DA56E3739A9F}"/>
                  </a:ext>
                </a:extLst>
              </p:cNvPr>
              <p:cNvSpPr txBox="1"/>
              <p:nvPr/>
            </p:nvSpPr>
            <p:spPr>
              <a:xfrm>
                <a:off x="7562712" y="1383012"/>
                <a:ext cx="42328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TW" altLang="en-US" dirty="0"/>
                  <a:t>，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∈[1, 10]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 5]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71B9AA00-74C6-C8C2-546B-DA56E3739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712" y="1383012"/>
                <a:ext cx="4232836" cy="369332"/>
              </a:xfrm>
              <a:prstGeom prst="rect">
                <a:avLst/>
              </a:prstGeom>
              <a:blipFill>
                <a:blip r:embed="rId7"/>
                <a:stretch>
                  <a:fillRect t="-10000" r="-288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圖片 15">
            <a:extLst>
              <a:ext uri="{FF2B5EF4-FFF2-40B4-BE49-F238E27FC236}">
                <a16:creationId xmlns:a16="http://schemas.microsoft.com/office/drawing/2014/main" id="{D4D7797D-7FBB-D9B8-F4BF-30ACE581B5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374" y="1933569"/>
            <a:ext cx="4238135" cy="4300563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524ED569-BF1C-6DB1-531F-CC7B42A31F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32326" y="1932850"/>
            <a:ext cx="4232836" cy="4302000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899E09F4-1968-52E8-B386-BF0E3DAA2C4E}"/>
              </a:ext>
            </a:extLst>
          </p:cNvPr>
          <p:cNvSpPr txBox="1"/>
          <p:nvPr/>
        </p:nvSpPr>
        <p:spPr>
          <a:xfrm>
            <a:off x="5182378" y="3252853"/>
            <a:ext cx="1627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4">
                    <a:lumMod val="75000"/>
                  </a:schemeClr>
                </a:solidFill>
              </a:rPr>
              <a:t>b</a:t>
            </a:r>
            <a:r>
              <a:rPr lang="zh-TW" altLang="en-US" sz="1600" dirty="0">
                <a:solidFill>
                  <a:schemeClr val="accent4">
                    <a:lumMod val="75000"/>
                  </a:schemeClr>
                </a:solidFill>
              </a:rPr>
              <a:t>：最佳解平均</a:t>
            </a:r>
            <a:endParaRPr lang="en-US" altLang="zh-TW" sz="1600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n-US" altLang="zh-TW" sz="1600" dirty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zh-TW" altLang="en-US" sz="1600" dirty="0">
                <a:solidFill>
                  <a:schemeClr val="accent4">
                    <a:lumMod val="75000"/>
                  </a:schemeClr>
                </a:solidFill>
              </a:rPr>
              <a:t>：平均解平均</a:t>
            </a:r>
            <a:endParaRPr lang="en-US" altLang="zh-TW" sz="1600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n-US" altLang="zh-TW" sz="1600" dirty="0">
                <a:solidFill>
                  <a:schemeClr val="accent4">
                    <a:lumMod val="75000"/>
                  </a:schemeClr>
                </a:solidFill>
              </a:rPr>
              <a:t>w</a:t>
            </a:r>
            <a:r>
              <a:rPr lang="zh-TW" altLang="en-US" sz="1600" dirty="0">
                <a:solidFill>
                  <a:schemeClr val="accent4">
                    <a:lumMod val="75000"/>
                  </a:schemeClr>
                </a:solidFill>
              </a:rPr>
              <a:t>：最差解平均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C75ED04-8D70-AB75-5322-3B0F7B0280F3}"/>
              </a:ext>
            </a:extLst>
          </p:cNvPr>
          <p:cNvSpPr/>
          <p:nvPr/>
        </p:nvSpPr>
        <p:spPr>
          <a:xfrm>
            <a:off x="4292846" y="2462543"/>
            <a:ext cx="666408" cy="3744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8B50F27-3E50-E5F8-C281-5862CAFBCF9A}"/>
              </a:ext>
            </a:extLst>
          </p:cNvPr>
          <p:cNvSpPr/>
          <p:nvPr/>
        </p:nvSpPr>
        <p:spPr>
          <a:xfrm>
            <a:off x="10194850" y="2462543"/>
            <a:ext cx="640103" cy="3744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5379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626473" y="708171"/>
            <a:ext cx="295910" cy="295910"/>
            <a:chOff x="3386" y="3538"/>
            <a:chExt cx="3309" cy="3309"/>
          </a:xfrm>
        </p:grpSpPr>
        <p:sp>
          <p:nvSpPr>
            <p:cNvPr id="24" name="PA-椭圆 23"/>
            <p:cNvSpPr/>
            <p:nvPr>
              <p:custDataLst>
                <p:tags r:id="rId2"/>
              </p:custDataLst>
            </p:nvPr>
          </p:nvSpPr>
          <p:spPr>
            <a:xfrm>
              <a:off x="3386" y="3538"/>
              <a:ext cx="3309" cy="3309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PA-椭圆 24"/>
            <p:cNvSpPr/>
            <p:nvPr>
              <p:custDataLst>
                <p:tags r:id="rId3"/>
              </p:custDataLst>
            </p:nvPr>
          </p:nvSpPr>
          <p:spPr>
            <a:xfrm>
              <a:off x="3943" y="4095"/>
              <a:ext cx="2196" cy="219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PA-文本框 27"/>
          <p:cNvSpPr txBox="1"/>
          <p:nvPr>
            <p:custDataLst>
              <p:tags r:id="rId1"/>
            </p:custDataLst>
          </p:nvPr>
        </p:nvSpPr>
        <p:spPr>
          <a:xfrm>
            <a:off x="955040" y="625304"/>
            <a:ext cx="5038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44526F"/>
                </a:solidFill>
                <a:cs typeface="+mn-ea"/>
                <a:sym typeface="+mn-lt"/>
              </a:rPr>
              <a:t>Problem and Results</a:t>
            </a:r>
            <a:endParaRPr lang="zh-CN" altLang="en-US" sz="2400" b="1" dirty="0">
              <a:solidFill>
                <a:srgbClr val="44526F"/>
              </a:solidFill>
              <a:cs typeface="+mn-ea"/>
              <a:sym typeface="+mn-lt"/>
            </a:endParaRPr>
          </a:p>
        </p:txBody>
      </p:sp>
      <p:sp>
        <p:nvSpPr>
          <p:cNvPr id="3" name="投影片編號版面配置區 14">
            <a:extLst>
              <a:ext uri="{FF2B5EF4-FFF2-40B4-BE49-F238E27FC236}">
                <a16:creationId xmlns:a16="http://schemas.microsoft.com/office/drawing/2014/main" id="{0E2F32CC-9CBE-EFB2-F4E1-A3BE8DF2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8138" y="6013450"/>
            <a:ext cx="486100" cy="387350"/>
          </a:xfrm>
        </p:spPr>
        <p:txBody>
          <a:bodyPr/>
          <a:lstStyle/>
          <a:p>
            <a:fld id="{9ADB2954-E7EC-4A0E-B21C-E12F2B8C4E08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5C8FBDD4-BF06-FA72-7743-DFCEFACF22D8}"/>
              </a:ext>
            </a:extLst>
          </p:cNvPr>
          <p:cNvSpPr/>
          <p:nvPr/>
        </p:nvSpPr>
        <p:spPr>
          <a:xfrm>
            <a:off x="626473" y="1555983"/>
            <a:ext cx="1100992" cy="338554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case Ⅰ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A0DF2F1-2D1F-D72D-0868-FB876D160E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006" y="2263293"/>
            <a:ext cx="11141988" cy="30387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D25D1D84-48CB-0356-DA96-63C1081B75CF}"/>
                  </a:ext>
                </a:extLst>
              </p:cNvPr>
              <p:cNvSpPr txBox="1"/>
              <p:nvPr/>
            </p:nvSpPr>
            <p:spPr>
              <a:xfrm>
                <a:off x="1760123" y="1523257"/>
                <a:ext cx="28506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D25D1D84-48CB-0356-DA96-63C1081B7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123" y="1523257"/>
                <a:ext cx="2850665" cy="369332"/>
              </a:xfrm>
              <a:prstGeom prst="rect">
                <a:avLst/>
              </a:prstGeom>
              <a:blipFill>
                <a:blip r:embed="rId7"/>
                <a:stretch>
                  <a:fillRect t="-10000" r="-642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065014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626473" y="708171"/>
            <a:ext cx="295910" cy="295910"/>
            <a:chOff x="3386" y="3538"/>
            <a:chExt cx="3309" cy="3309"/>
          </a:xfrm>
        </p:grpSpPr>
        <p:sp>
          <p:nvSpPr>
            <p:cNvPr id="24" name="PA-椭圆 23"/>
            <p:cNvSpPr/>
            <p:nvPr>
              <p:custDataLst>
                <p:tags r:id="rId2"/>
              </p:custDataLst>
            </p:nvPr>
          </p:nvSpPr>
          <p:spPr>
            <a:xfrm>
              <a:off x="3386" y="3538"/>
              <a:ext cx="3309" cy="3309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PA-椭圆 24"/>
            <p:cNvSpPr/>
            <p:nvPr>
              <p:custDataLst>
                <p:tags r:id="rId3"/>
              </p:custDataLst>
            </p:nvPr>
          </p:nvSpPr>
          <p:spPr>
            <a:xfrm>
              <a:off x="3943" y="4095"/>
              <a:ext cx="2196" cy="219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PA-文本框 27"/>
          <p:cNvSpPr txBox="1"/>
          <p:nvPr>
            <p:custDataLst>
              <p:tags r:id="rId1"/>
            </p:custDataLst>
          </p:nvPr>
        </p:nvSpPr>
        <p:spPr>
          <a:xfrm>
            <a:off x="955040" y="625304"/>
            <a:ext cx="5038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44526F"/>
                </a:solidFill>
                <a:cs typeface="+mn-ea"/>
                <a:sym typeface="+mn-lt"/>
              </a:rPr>
              <a:t>Problem and Results</a:t>
            </a:r>
            <a:endParaRPr lang="zh-CN" altLang="en-US" sz="2400" b="1" dirty="0">
              <a:solidFill>
                <a:srgbClr val="44526F"/>
              </a:solidFill>
              <a:cs typeface="+mn-ea"/>
              <a:sym typeface="+mn-lt"/>
            </a:endParaRPr>
          </a:p>
        </p:txBody>
      </p:sp>
      <p:sp>
        <p:nvSpPr>
          <p:cNvPr id="3" name="投影片編號版面配置區 14">
            <a:extLst>
              <a:ext uri="{FF2B5EF4-FFF2-40B4-BE49-F238E27FC236}">
                <a16:creationId xmlns:a16="http://schemas.microsoft.com/office/drawing/2014/main" id="{0E2F32CC-9CBE-EFB2-F4E1-A3BE8DF2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8138" y="6013450"/>
            <a:ext cx="486100" cy="387350"/>
          </a:xfrm>
        </p:spPr>
        <p:txBody>
          <a:bodyPr/>
          <a:lstStyle/>
          <a:p>
            <a:fld id="{9ADB2954-E7EC-4A0E-B21C-E12F2B8C4E08}" type="slidenum">
              <a:rPr lang="zh-CN" altLang="en-US" smtClean="0"/>
              <a:t>14</a:t>
            </a:fld>
            <a:endParaRPr lang="zh-CN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232E23A-F371-A3B8-9C56-6A123FC45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000" y="2363551"/>
            <a:ext cx="11142000" cy="3030069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D5BC240C-708F-1B4B-3DA4-5A32B043CEC8}"/>
              </a:ext>
            </a:extLst>
          </p:cNvPr>
          <p:cNvSpPr/>
          <p:nvPr/>
        </p:nvSpPr>
        <p:spPr>
          <a:xfrm>
            <a:off x="626473" y="1555983"/>
            <a:ext cx="1100992" cy="338554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case Ⅱ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C4FD0B7D-403D-9DBE-06FF-1A2080A94087}"/>
                  </a:ext>
                </a:extLst>
              </p:cNvPr>
              <p:cNvSpPr txBox="1"/>
              <p:nvPr/>
            </p:nvSpPr>
            <p:spPr>
              <a:xfrm>
                <a:off x="1760557" y="1525205"/>
                <a:ext cx="42328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TW" altLang="en-US" dirty="0"/>
                  <a:t>，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∈[1, 10]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 5]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C4FD0B7D-403D-9DBE-06FF-1A2080A94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557" y="1525205"/>
                <a:ext cx="4232836" cy="369332"/>
              </a:xfrm>
              <a:prstGeom prst="rect">
                <a:avLst/>
              </a:prstGeom>
              <a:blipFill>
                <a:blip r:embed="rId7"/>
                <a:stretch>
                  <a:fillRect t="-8197" r="-288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050058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626473" y="708171"/>
            <a:ext cx="295910" cy="295910"/>
            <a:chOff x="3386" y="3538"/>
            <a:chExt cx="3309" cy="3309"/>
          </a:xfrm>
        </p:grpSpPr>
        <p:sp>
          <p:nvSpPr>
            <p:cNvPr id="24" name="PA-椭圆 23"/>
            <p:cNvSpPr/>
            <p:nvPr>
              <p:custDataLst>
                <p:tags r:id="rId2"/>
              </p:custDataLst>
            </p:nvPr>
          </p:nvSpPr>
          <p:spPr>
            <a:xfrm>
              <a:off x="3386" y="3538"/>
              <a:ext cx="3309" cy="3309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PA-椭圆 24"/>
            <p:cNvSpPr/>
            <p:nvPr>
              <p:custDataLst>
                <p:tags r:id="rId3"/>
              </p:custDataLst>
            </p:nvPr>
          </p:nvSpPr>
          <p:spPr>
            <a:xfrm>
              <a:off x="3943" y="4095"/>
              <a:ext cx="2196" cy="219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PA-文本框 27"/>
          <p:cNvSpPr txBox="1"/>
          <p:nvPr>
            <p:custDataLst>
              <p:tags r:id="rId1"/>
            </p:custDataLst>
          </p:nvPr>
        </p:nvSpPr>
        <p:spPr>
          <a:xfrm>
            <a:off x="955040" y="625304"/>
            <a:ext cx="5038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44526F"/>
                </a:solidFill>
                <a:cs typeface="+mn-ea"/>
                <a:sym typeface="+mn-lt"/>
              </a:rPr>
              <a:t>Problem and Results</a:t>
            </a:r>
            <a:endParaRPr lang="zh-CN" altLang="en-US" sz="2400" b="1" dirty="0">
              <a:solidFill>
                <a:srgbClr val="44526F"/>
              </a:solidFill>
              <a:cs typeface="+mn-ea"/>
              <a:sym typeface="+mn-lt"/>
            </a:endParaRPr>
          </a:p>
        </p:txBody>
      </p:sp>
      <p:sp>
        <p:nvSpPr>
          <p:cNvPr id="3" name="投影片編號版面配置區 14">
            <a:extLst>
              <a:ext uri="{FF2B5EF4-FFF2-40B4-BE49-F238E27FC236}">
                <a16:creationId xmlns:a16="http://schemas.microsoft.com/office/drawing/2014/main" id="{0E2F32CC-9CBE-EFB2-F4E1-A3BE8DF2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8138" y="6013450"/>
            <a:ext cx="486100" cy="387350"/>
          </a:xfrm>
        </p:spPr>
        <p:txBody>
          <a:bodyPr/>
          <a:lstStyle/>
          <a:p>
            <a:fld id="{9ADB2954-E7EC-4A0E-B21C-E12F2B8C4E08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201590-D540-4D13-2ECC-06C57390E2D5}"/>
              </a:ext>
            </a:extLst>
          </p:cNvPr>
          <p:cNvSpPr txBox="1"/>
          <p:nvPr/>
        </p:nvSpPr>
        <p:spPr>
          <a:xfrm>
            <a:off x="1497860" y="2749422"/>
            <a:ext cx="8991065" cy="1359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en-US" altLang="zh-TW" dirty="0"/>
              <a:t>QTS</a:t>
            </a:r>
            <a:r>
              <a:rPr lang="zh-TW" altLang="en-US" dirty="0"/>
              <a:t>是一種量子元啟發式演算法，結合量子特性和</a:t>
            </a:r>
            <a:r>
              <a:rPr lang="en-US" altLang="zh-TW" dirty="0"/>
              <a:t>TS</a:t>
            </a:r>
            <a:r>
              <a:rPr lang="zh-TW" altLang="en-US" dirty="0"/>
              <a:t>，提升局部和全域搜索的能力</a:t>
            </a:r>
            <a:endParaRPr lang="en-US" altLang="zh-TW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效能和最佳解都比其他啟發式演算法好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35920041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3034117" y="1649603"/>
            <a:ext cx="8781963" cy="1871903"/>
          </a:xfrm>
          <a:custGeom>
            <a:avLst/>
            <a:gdLst/>
            <a:ahLst/>
            <a:cxnLst/>
            <a:rect l="l" t="t" r="r" b="b"/>
            <a:pathLst>
              <a:path w="6586815" h="1404000">
                <a:moveTo>
                  <a:pt x="810600" y="0"/>
                </a:moveTo>
                <a:lnTo>
                  <a:pt x="6586815" y="0"/>
                </a:lnTo>
                <a:lnTo>
                  <a:pt x="6586815" y="1404000"/>
                </a:lnTo>
                <a:lnTo>
                  <a:pt x="0" y="140400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3" name="矩形 6"/>
          <p:cNvSpPr/>
          <p:nvPr/>
        </p:nvSpPr>
        <p:spPr>
          <a:xfrm>
            <a:off x="437480" y="3478789"/>
            <a:ext cx="8432200" cy="1871903"/>
          </a:xfrm>
          <a:custGeom>
            <a:avLst/>
            <a:gdLst/>
            <a:ahLst/>
            <a:cxnLst/>
            <a:rect l="l" t="t" r="r" b="b"/>
            <a:pathLst>
              <a:path w="4284268" h="1404000">
                <a:moveTo>
                  <a:pt x="0" y="0"/>
                </a:moveTo>
                <a:lnTo>
                  <a:pt x="4284268" y="0"/>
                </a:lnTo>
                <a:lnTo>
                  <a:pt x="3473668" y="1404000"/>
                </a:lnTo>
                <a:lnTo>
                  <a:pt x="0" y="140400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4" name="矩形 7"/>
          <p:cNvSpPr/>
          <p:nvPr/>
        </p:nvSpPr>
        <p:spPr>
          <a:xfrm>
            <a:off x="600" y="2130778"/>
            <a:ext cx="10612684" cy="2610555"/>
          </a:xfrm>
          <a:custGeom>
            <a:avLst/>
            <a:gdLst/>
            <a:ahLst/>
            <a:cxnLst/>
            <a:rect l="l" t="t" r="r" b="b"/>
            <a:pathLst>
              <a:path w="7959928" h="2268000">
                <a:moveTo>
                  <a:pt x="0" y="0"/>
                </a:moveTo>
                <a:lnTo>
                  <a:pt x="7959928" y="0"/>
                </a:lnTo>
                <a:lnTo>
                  <a:pt x="6650498" y="2268000"/>
                </a:lnTo>
                <a:lnTo>
                  <a:pt x="0" y="2268000"/>
                </a:lnTo>
                <a:close/>
              </a:path>
            </a:pathLst>
          </a:custGeom>
          <a:solidFill>
            <a:srgbClr val="445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PA-文本框 11"/>
          <p:cNvSpPr txBox="1"/>
          <p:nvPr>
            <p:custDataLst>
              <p:tags r:id="rId1"/>
            </p:custDataLst>
          </p:nvPr>
        </p:nvSpPr>
        <p:spPr>
          <a:xfrm>
            <a:off x="2173421" y="3082111"/>
            <a:ext cx="685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40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Population-enhanced QTS</a:t>
            </a:r>
            <a:endParaRPr lang="zh-CN" altLang="en-US" sz="4000" b="1" dirty="0">
              <a:solidFill>
                <a:schemeClr val="accent2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PA-矩形 20"/>
          <p:cNvSpPr/>
          <p:nvPr>
            <p:custDataLst>
              <p:tags r:id="rId2"/>
            </p:custDataLst>
          </p:nvPr>
        </p:nvSpPr>
        <p:spPr>
          <a:xfrm>
            <a:off x="10771291" y="2231074"/>
            <a:ext cx="596045" cy="984205"/>
          </a:xfrm>
          <a:custGeom>
            <a:avLst/>
            <a:gdLst/>
            <a:ahLst/>
            <a:cxnLst/>
            <a:rect l="l" t="t" r="r" b="b"/>
            <a:pathLst>
              <a:path w="447057" h="738192">
                <a:moveTo>
                  <a:pt x="77961" y="0"/>
                </a:moveTo>
                <a:lnTo>
                  <a:pt x="447057" y="369096"/>
                </a:lnTo>
                <a:lnTo>
                  <a:pt x="77961" y="738192"/>
                </a:lnTo>
                <a:lnTo>
                  <a:pt x="0" y="660231"/>
                </a:lnTo>
                <a:lnTo>
                  <a:pt x="293910" y="366322"/>
                </a:lnTo>
                <a:lnTo>
                  <a:pt x="2775" y="75187"/>
                </a:lnTo>
                <a:close/>
              </a:path>
            </a:pathLst>
          </a:custGeom>
          <a:solidFill>
            <a:srgbClr val="445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PA-文本框 10">
            <a:extLst>
              <a:ext uri="{FF2B5EF4-FFF2-40B4-BE49-F238E27FC236}">
                <a16:creationId xmlns:a16="http://schemas.microsoft.com/office/drawing/2014/main" id="{53A09C78-AD64-9E16-86EE-071D1FF94DF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4526" y="2212092"/>
            <a:ext cx="2229761" cy="2447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335" dirty="0">
                <a:solidFill>
                  <a:schemeClr val="accent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4</a:t>
            </a:r>
            <a:endParaRPr lang="zh-CN" altLang="en-US" sz="15335" dirty="0">
              <a:solidFill>
                <a:schemeClr val="accent2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1707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626473" y="708171"/>
            <a:ext cx="295910" cy="295910"/>
            <a:chOff x="3386" y="3538"/>
            <a:chExt cx="3309" cy="3309"/>
          </a:xfrm>
        </p:grpSpPr>
        <p:sp>
          <p:nvSpPr>
            <p:cNvPr id="24" name="PA-椭圆 23"/>
            <p:cNvSpPr/>
            <p:nvPr>
              <p:custDataLst>
                <p:tags r:id="rId2"/>
              </p:custDataLst>
            </p:nvPr>
          </p:nvSpPr>
          <p:spPr>
            <a:xfrm>
              <a:off x="3386" y="3538"/>
              <a:ext cx="3309" cy="3309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PA-椭圆 24"/>
            <p:cNvSpPr/>
            <p:nvPr>
              <p:custDataLst>
                <p:tags r:id="rId3"/>
              </p:custDataLst>
            </p:nvPr>
          </p:nvSpPr>
          <p:spPr>
            <a:xfrm>
              <a:off x="3943" y="4095"/>
              <a:ext cx="2196" cy="219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投影片編號版面配置區 14">
            <a:extLst>
              <a:ext uri="{FF2B5EF4-FFF2-40B4-BE49-F238E27FC236}">
                <a16:creationId xmlns:a16="http://schemas.microsoft.com/office/drawing/2014/main" id="{0E2F32CC-9CBE-EFB2-F4E1-A3BE8DF2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8138" y="6013450"/>
            <a:ext cx="486100" cy="387350"/>
          </a:xfrm>
        </p:spPr>
        <p:txBody>
          <a:bodyPr/>
          <a:lstStyle/>
          <a:p>
            <a:fld id="{9ADB2954-E7EC-4A0E-B21C-E12F2B8C4E08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201590-D540-4D13-2ECC-06C57390E2D5}"/>
              </a:ext>
            </a:extLst>
          </p:cNvPr>
          <p:cNvSpPr txBox="1"/>
          <p:nvPr/>
        </p:nvSpPr>
        <p:spPr>
          <a:xfrm>
            <a:off x="2349929" y="1451099"/>
            <a:ext cx="7690364" cy="222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在量子啟發式演算法中，</a:t>
            </a:r>
            <a:r>
              <a:rPr lang="en-US" altLang="zh-TW" dirty="0"/>
              <a:t>QTS</a:t>
            </a:r>
            <a:r>
              <a:rPr lang="zh-TW" altLang="en-US" dirty="0"/>
              <a:t>是</a:t>
            </a:r>
            <a:r>
              <a:rPr lang="zh-TW" altLang="en-US" dirty="0">
                <a:solidFill>
                  <a:srgbClr val="FF0000"/>
                </a:solidFill>
              </a:rPr>
              <a:t>最簡單且最容易複製實驗</a:t>
            </a:r>
            <a:r>
              <a:rPr lang="zh-TW" altLang="en-US" dirty="0"/>
              <a:t>的</a:t>
            </a:r>
            <a:endParaRPr lang="en-US" altLang="zh-TW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TW" dirty="0"/>
              <a:t>QTS</a:t>
            </a:r>
            <a:r>
              <a:rPr lang="zh-TW" altLang="en-US" dirty="0"/>
              <a:t>的效能和最佳解比其他元啟發式演算法好</a:t>
            </a:r>
            <a:endParaRPr lang="en-US" altLang="zh-TW" dirty="0"/>
          </a:p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rgbClr val="FF0000"/>
                </a:solidFill>
              </a:rPr>
              <a:t>但只參考最佳和最差解</a:t>
            </a:r>
            <a:r>
              <a:rPr lang="zh-TW" altLang="en-US" dirty="0"/>
              <a:t>，其他生成的鄰居解都被浪費</a:t>
            </a:r>
            <a:endParaRPr lang="en-US" altLang="zh-TW" dirty="0"/>
          </a:p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TW" altLang="en-US" dirty="0"/>
              <a:t>如果想調整某個解的振幅，必須考慮所有其他解的振幅 </a:t>
            </a:r>
            <a:r>
              <a:rPr lang="en-US" altLang="zh-TW" dirty="0"/>
              <a:t>(Grover</a:t>
            </a:r>
            <a:r>
              <a:rPr lang="zh-TW" altLang="en-US" dirty="0"/>
              <a:t>演算法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1" name="PA-文本框 27">
            <a:extLst>
              <a:ext uri="{FF2B5EF4-FFF2-40B4-BE49-F238E27FC236}">
                <a16:creationId xmlns:a16="http://schemas.microsoft.com/office/drawing/2014/main" id="{89445BEF-6634-42A7-25E1-C03A52259BB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040" y="625304"/>
            <a:ext cx="4232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44526F"/>
                </a:solidFill>
                <a:cs typeface="+mn-ea"/>
                <a:sym typeface="+mn-lt"/>
              </a:rPr>
              <a:t>Population-enhanced QTS</a:t>
            </a:r>
            <a:endParaRPr lang="zh-CN" altLang="en-US" sz="2400" b="1" dirty="0">
              <a:solidFill>
                <a:srgbClr val="44526F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D5D716DF-E004-204F-46D5-67E9C7ADDF52}"/>
                  </a:ext>
                </a:extLst>
              </p:cNvPr>
              <p:cNvSpPr txBox="1"/>
              <p:nvPr/>
            </p:nvSpPr>
            <p:spPr>
              <a:xfrm>
                <a:off x="7118814" y="4242485"/>
                <a:ext cx="3907929" cy="4533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000" dirty="0"/>
                      <m:t>|0⟩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000" dirty="0"/>
                      <m:t>|</m:t>
                    </m:r>
                    <m:r>
                      <m:rPr>
                        <m:nor/>
                      </m:rPr>
                      <a:rPr lang="en-US" altLang="zh-TW" sz="2000" b="0" i="0" dirty="0" smtClean="0"/>
                      <m:t>1</m:t>
                    </m:r>
                    <m:r>
                      <m:rPr>
                        <m:nor/>
                      </m:rPr>
                      <a:rPr lang="en-US" altLang="zh-TW" sz="2000" dirty="0"/>
                      <m:t>⟩</m:t>
                    </m:r>
                    <m:r>
                      <m:rPr>
                        <m:nor/>
                      </m:rPr>
                      <a:rPr lang="en-US" altLang="zh-TW" sz="2000" b="0" i="0" dirty="0" smtClean="0"/>
                      <m:t>)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( </m:t>
                    </m:r>
                    <m:r>
                      <m:rPr>
                        <m:nor/>
                      </m:rPr>
                      <a:rPr lang="en-US" altLang="zh-TW" sz="2000" dirty="0"/>
                      <m:t>|0⟩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TW" sz="2000" dirty="0"/>
                      <m:t> |</m:t>
                    </m:r>
                    <m:r>
                      <m:rPr>
                        <m:nor/>
                      </m:rPr>
                      <a:rPr lang="en-US" altLang="zh-TW" sz="2000" dirty="0"/>
                      <m:t>1</m:t>
                    </m:r>
                    <m:r>
                      <m:rPr>
                        <m:nor/>
                      </m:rPr>
                      <a:rPr lang="en-US" altLang="zh-TW" sz="2000" dirty="0"/>
                      <m:t>⟩</m:t>
                    </m:r>
                    <m:r>
                      <m:rPr>
                        <m:nor/>
                      </m:rPr>
                      <a:rPr lang="en-US" altLang="zh-TW" sz="2000" dirty="0"/>
                      <m:t>)</m:t>
                    </m:r>
                  </m:oMath>
                </a14:m>
                <a:endParaRPr lang="en-US" altLang="zh-TW" dirty="0"/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D5D716DF-E004-204F-46D5-67E9C7ADD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814" y="4242485"/>
                <a:ext cx="3907929" cy="453329"/>
              </a:xfrm>
              <a:prstGeom prst="rect">
                <a:avLst/>
              </a:prstGeom>
              <a:blipFill>
                <a:blip r:embed="rId6"/>
                <a:stretch>
                  <a:fillRect l="-2340" r="-2028" b="-121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82EFDAEB-40B6-34A0-ECF5-B66C7255BA0E}"/>
                  </a:ext>
                </a:extLst>
              </p:cNvPr>
              <p:cNvSpPr txBox="1"/>
              <p:nvPr/>
            </p:nvSpPr>
            <p:spPr>
              <a:xfrm>
                <a:off x="7336529" y="4827818"/>
                <a:ext cx="3306483" cy="434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000" dirty="0"/>
                      <m:t>|0</m:t>
                    </m:r>
                    <m:r>
                      <m:rPr>
                        <m:nor/>
                      </m:rPr>
                      <a:rPr lang="en-US" altLang="zh-TW" sz="2000" b="0" i="0" dirty="0" smtClean="0"/>
                      <m:t>0</m:t>
                    </m:r>
                    <m:r>
                      <m:rPr>
                        <m:nor/>
                      </m:rPr>
                      <a:rPr lang="en-US" altLang="zh-TW" sz="2000" dirty="0"/>
                      <m:t>⟩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|</m:t>
                    </m:r>
                    <m:r>
                      <m:rPr>
                        <m:nor/>
                      </m:rPr>
                      <a:rPr lang="en-US" altLang="zh-TW" b="0" i="0" dirty="0" smtClean="0"/>
                      <m:t>0</m:t>
                    </m:r>
                    <m:r>
                      <m:rPr>
                        <m:nor/>
                      </m:rPr>
                      <a:rPr lang="en-US" altLang="zh-TW" b="0" i="0" dirty="0" smtClean="0"/>
                      <m:t>1</m:t>
                    </m:r>
                    <m:r>
                      <m:rPr>
                        <m:nor/>
                      </m:rPr>
                      <a:rPr lang="en-US" altLang="zh-TW" dirty="0"/>
                      <m:t>⟩</m:t>
                    </m:r>
                    <m:r>
                      <m:rPr>
                        <m:nor/>
                      </m:rPr>
                      <a:rPr lang="en-US" altLang="zh-TW" b="0" i="0" dirty="0" smtClean="0"/>
                      <m:t> </m:t>
                    </m:r>
                    <m:r>
                      <m:rPr>
                        <m:nor/>
                      </m:rPr>
                      <a:rPr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TW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dirty="0" smtClean="0">
                        <a:solidFill>
                          <a:srgbClr val="FF0000"/>
                        </a:solidFill>
                      </a:rPr>
                      <m:t>|</m:t>
                    </m:r>
                    <m:r>
                      <m:rPr>
                        <m:nor/>
                      </m:rPr>
                      <a:rPr lang="en-US" altLang="zh-TW" b="0" i="0" dirty="0" smtClean="0">
                        <a:solidFill>
                          <a:srgbClr val="FF0000"/>
                        </a:solidFill>
                      </a:rPr>
                      <m:t>1</m:t>
                    </m:r>
                    <m:r>
                      <m:rPr>
                        <m:nor/>
                      </m:rPr>
                      <a:rPr lang="en-US" altLang="zh-TW" dirty="0" smtClean="0">
                        <a:solidFill>
                          <a:srgbClr val="FF0000"/>
                        </a:solidFill>
                      </a:rPr>
                      <m:t>0⟩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TW" dirty="0"/>
                      <m:t>|</m:t>
                    </m:r>
                    <m:r>
                      <m:rPr>
                        <m:nor/>
                      </m:rPr>
                      <a:rPr lang="en-US" altLang="zh-TW" b="0" i="0" dirty="0" smtClean="0"/>
                      <m:t>1</m:t>
                    </m:r>
                    <m:r>
                      <m:rPr>
                        <m:nor/>
                      </m:rPr>
                      <a:rPr lang="en-US" altLang="zh-TW" dirty="0"/>
                      <m:t>1</m:t>
                    </m:r>
                    <m:r>
                      <m:rPr>
                        <m:nor/>
                      </m:rPr>
                      <a:rPr lang="en-US" altLang="zh-TW" dirty="0"/>
                      <m:t>⟩</m:t>
                    </m:r>
                    <m:r>
                      <m:rPr>
                        <m:nor/>
                      </m:rPr>
                      <a:rPr lang="en-US" altLang="zh-TW" b="0" i="0" dirty="0" smtClean="0"/>
                      <m:t>)</m:t>
                    </m:r>
                  </m:oMath>
                </a14:m>
                <a:endParaRPr lang="en-US" altLang="zh-TW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82EFDAEB-40B6-34A0-ECF5-B66C7255B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529" y="4827818"/>
                <a:ext cx="3306483" cy="434606"/>
              </a:xfrm>
              <a:prstGeom prst="rect">
                <a:avLst/>
              </a:prstGeom>
              <a:blipFill>
                <a:blip r:embed="rId7"/>
                <a:stretch>
                  <a:fillRect l="-1657" r="-2394" b="-169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群組 15">
            <a:extLst>
              <a:ext uri="{FF2B5EF4-FFF2-40B4-BE49-F238E27FC236}">
                <a16:creationId xmlns:a16="http://schemas.microsoft.com/office/drawing/2014/main" id="{4D0CC0D5-7DBF-D79B-0F74-E58C167248E5}"/>
              </a:ext>
            </a:extLst>
          </p:cNvPr>
          <p:cNvGrpSpPr/>
          <p:nvPr/>
        </p:nvGrpSpPr>
        <p:grpSpPr>
          <a:xfrm>
            <a:off x="2780604" y="4264257"/>
            <a:ext cx="3992578" cy="1511976"/>
            <a:chOff x="2780604" y="4264257"/>
            <a:chExt cx="3992578" cy="1511976"/>
          </a:xfrm>
        </p:grpSpPr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08D14414-4D39-FC9B-9397-D724B7EB530A}"/>
                </a:ext>
              </a:extLst>
            </p:cNvPr>
            <p:cNvGrpSpPr/>
            <p:nvPr/>
          </p:nvGrpSpPr>
          <p:grpSpPr>
            <a:xfrm>
              <a:off x="2780604" y="4264257"/>
              <a:ext cx="3992578" cy="1511976"/>
              <a:chOff x="2780604" y="4264257"/>
              <a:chExt cx="3992578" cy="1511976"/>
            </a:xfrm>
          </p:grpSpPr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95FA5AB0-052A-7183-EF9D-817EF66D7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0604" y="4636640"/>
                <a:ext cx="399257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7CE8982E-8D38-8E75-DBFA-1D09B00C286B}"/>
                  </a:ext>
                </a:extLst>
              </p:cNvPr>
              <p:cNvSpPr/>
              <p:nvPr/>
            </p:nvSpPr>
            <p:spPr>
              <a:xfrm>
                <a:off x="3034102" y="4264257"/>
                <a:ext cx="325924" cy="36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99F014E7-E500-B16A-DFBB-8CD751DC319B}"/>
                  </a:ext>
                </a:extLst>
              </p:cNvPr>
              <p:cNvSpPr txBox="1"/>
              <p:nvPr/>
            </p:nvSpPr>
            <p:spPr>
              <a:xfrm>
                <a:off x="2948093" y="5406901"/>
                <a:ext cx="4979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00</a:t>
                </a:r>
                <a:endParaRPr lang="zh-TW" altLang="en-US" dirty="0"/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CCE7C19D-895D-BDC0-BC47-05FFF823C72C}"/>
                  </a:ext>
                </a:extLst>
              </p:cNvPr>
              <p:cNvSpPr txBox="1"/>
              <p:nvPr/>
            </p:nvSpPr>
            <p:spPr>
              <a:xfrm>
                <a:off x="3961578" y="5406901"/>
                <a:ext cx="4979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01</a:t>
                </a:r>
                <a:endParaRPr lang="zh-TW" altLang="en-US" dirty="0"/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EF07257D-4742-CB51-DC17-C2B3B195DF49}"/>
                  </a:ext>
                </a:extLst>
              </p:cNvPr>
              <p:cNvSpPr txBox="1"/>
              <p:nvPr/>
            </p:nvSpPr>
            <p:spPr>
              <a:xfrm>
                <a:off x="4975063" y="5406901"/>
                <a:ext cx="4979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10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78F15916-8724-916F-205E-E572FEA2EF18}"/>
                  </a:ext>
                </a:extLst>
              </p:cNvPr>
              <p:cNvSpPr txBox="1"/>
              <p:nvPr/>
            </p:nvSpPr>
            <p:spPr>
              <a:xfrm>
                <a:off x="5988548" y="5406901"/>
                <a:ext cx="4979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11</a:t>
                </a:r>
                <a:endParaRPr lang="zh-TW" altLang="en-US" dirty="0"/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C4E5FB1-87FB-BDDE-46A3-15C6B29742E3}"/>
                </a:ext>
              </a:extLst>
            </p:cNvPr>
            <p:cNvSpPr/>
            <p:nvPr/>
          </p:nvSpPr>
          <p:spPr>
            <a:xfrm>
              <a:off x="4049030" y="4270452"/>
              <a:ext cx="325924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807134A-8F69-7EDD-662E-EAECBD009B00}"/>
                </a:ext>
              </a:extLst>
            </p:cNvPr>
            <p:cNvSpPr/>
            <p:nvPr/>
          </p:nvSpPr>
          <p:spPr>
            <a:xfrm>
              <a:off x="5059619" y="4267256"/>
              <a:ext cx="325924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2E62A0B-3665-32DE-C724-CBFA9198F42F}"/>
                </a:ext>
              </a:extLst>
            </p:cNvPr>
            <p:cNvSpPr/>
            <p:nvPr/>
          </p:nvSpPr>
          <p:spPr>
            <a:xfrm>
              <a:off x="6074556" y="4264258"/>
              <a:ext cx="325924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5775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626473" y="708171"/>
            <a:ext cx="295910" cy="295910"/>
            <a:chOff x="3386" y="3538"/>
            <a:chExt cx="3309" cy="3309"/>
          </a:xfrm>
        </p:grpSpPr>
        <p:sp>
          <p:nvSpPr>
            <p:cNvPr id="24" name="PA-椭圆 23"/>
            <p:cNvSpPr/>
            <p:nvPr>
              <p:custDataLst>
                <p:tags r:id="rId2"/>
              </p:custDataLst>
            </p:nvPr>
          </p:nvSpPr>
          <p:spPr>
            <a:xfrm>
              <a:off x="3386" y="3538"/>
              <a:ext cx="3309" cy="3309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PA-椭圆 24"/>
            <p:cNvSpPr/>
            <p:nvPr>
              <p:custDataLst>
                <p:tags r:id="rId3"/>
              </p:custDataLst>
            </p:nvPr>
          </p:nvSpPr>
          <p:spPr>
            <a:xfrm>
              <a:off x="3943" y="4095"/>
              <a:ext cx="2196" cy="219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投影片編號版面配置區 14">
            <a:extLst>
              <a:ext uri="{FF2B5EF4-FFF2-40B4-BE49-F238E27FC236}">
                <a16:creationId xmlns:a16="http://schemas.microsoft.com/office/drawing/2014/main" id="{0E2F32CC-9CBE-EFB2-F4E1-A3BE8DF2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8138" y="6013450"/>
            <a:ext cx="486100" cy="387350"/>
          </a:xfrm>
        </p:spPr>
        <p:txBody>
          <a:bodyPr/>
          <a:lstStyle/>
          <a:p>
            <a:fld id="{9ADB2954-E7EC-4A0E-B21C-E12F2B8C4E08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201590-D540-4D13-2ECC-06C57390E2D5}"/>
              </a:ext>
            </a:extLst>
          </p:cNvPr>
          <p:cNvSpPr txBox="1"/>
          <p:nvPr/>
        </p:nvSpPr>
        <p:spPr>
          <a:xfrm>
            <a:off x="2349929" y="1451099"/>
            <a:ext cx="7690364" cy="222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在量子啟發式演算法中，</a:t>
            </a:r>
            <a:r>
              <a:rPr lang="en-US" altLang="zh-TW" dirty="0"/>
              <a:t>QTS</a:t>
            </a:r>
            <a:r>
              <a:rPr lang="zh-TW" altLang="en-US" dirty="0"/>
              <a:t>是</a:t>
            </a:r>
            <a:r>
              <a:rPr lang="zh-TW" altLang="en-US" dirty="0">
                <a:solidFill>
                  <a:srgbClr val="FF0000"/>
                </a:solidFill>
              </a:rPr>
              <a:t>最簡單且最容易複製實驗</a:t>
            </a:r>
            <a:r>
              <a:rPr lang="zh-TW" altLang="en-US" dirty="0"/>
              <a:t>的</a:t>
            </a:r>
            <a:endParaRPr lang="en-US" altLang="zh-TW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TW" dirty="0"/>
              <a:t>QTS</a:t>
            </a:r>
            <a:r>
              <a:rPr lang="zh-TW" altLang="en-US" dirty="0"/>
              <a:t>的效能和最佳解比其他元啟發式演算法好</a:t>
            </a:r>
            <a:endParaRPr lang="en-US" altLang="zh-TW" dirty="0"/>
          </a:p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rgbClr val="FF0000"/>
                </a:solidFill>
              </a:rPr>
              <a:t>但只參考最佳和最差解</a:t>
            </a:r>
            <a:r>
              <a:rPr lang="zh-TW" altLang="en-US" dirty="0"/>
              <a:t>，其他生成的鄰居解都被浪費</a:t>
            </a:r>
            <a:endParaRPr lang="en-US" altLang="zh-TW" dirty="0"/>
          </a:p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TW" altLang="en-US" dirty="0"/>
              <a:t>如果想調整某個解的振幅，必須考慮所有其他解的振幅 </a:t>
            </a:r>
            <a:r>
              <a:rPr lang="en-US" altLang="zh-TW" dirty="0"/>
              <a:t>(Grover</a:t>
            </a:r>
            <a:r>
              <a:rPr lang="zh-TW" altLang="en-US" dirty="0"/>
              <a:t>演算法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1" name="PA-文本框 27">
            <a:extLst>
              <a:ext uri="{FF2B5EF4-FFF2-40B4-BE49-F238E27FC236}">
                <a16:creationId xmlns:a16="http://schemas.microsoft.com/office/drawing/2014/main" id="{89445BEF-6634-42A7-25E1-C03A52259BB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040" y="625304"/>
            <a:ext cx="4232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44526F"/>
                </a:solidFill>
                <a:cs typeface="+mn-ea"/>
                <a:sym typeface="+mn-lt"/>
              </a:rPr>
              <a:t>Population-enhanced QTS</a:t>
            </a:r>
            <a:endParaRPr lang="zh-CN" altLang="en-US" sz="2400" b="1" dirty="0">
              <a:solidFill>
                <a:srgbClr val="44526F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2FD98A1-6842-B8F1-1A15-ED520889D1CE}"/>
                  </a:ext>
                </a:extLst>
              </p:cNvPr>
              <p:cNvSpPr txBox="1"/>
              <p:nvPr/>
            </p:nvSpPr>
            <p:spPr>
              <a:xfrm>
                <a:off x="7259238" y="4389510"/>
                <a:ext cx="3145476" cy="434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000" dirty="0"/>
                      <m:t>|0</m:t>
                    </m:r>
                    <m:r>
                      <m:rPr>
                        <m:nor/>
                      </m:rPr>
                      <a:rPr lang="en-US" altLang="zh-TW" sz="2000" b="0" i="0" dirty="0" smtClean="0"/>
                      <m:t>0</m:t>
                    </m:r>
                    <m:r>
                      <m:rPr>
                        <m:nor/>
                      </m:rPr>
                      <a:rPr lang="en-US" altLang="zh-TW" sz="2000" dirty="0"/>
                      <m:t>⟩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|</m:t>
                    </m:r>
                    <m:r>
                      <m:rPr>
                        <m:nor/>
                      </m:rPr>
                      <a:rPr lang="en-US" altLang="zh-TW" b="0" i="0" dirty="0" smtClean="0"/>
                      <m:t>0</m:t>
                    </m:r>
                    <m:r>
                      <m:rPr>
                        <m:nor/>
                      </m:rPr>
                      <a:rPr lang="en-US" altLang="zh-TW" b="0" i="0" dirty="0" smtClean="0"/>
                      <m:t>1</m:t>
                    </m:r>
                    <m:r>
                      <m:rPr>
                        <m:nor/>
                      </m:rPr>
                      <a:rPr lang="en-US" altLang="zh-TW" dirty="0"/>
                      <m:t>⟩</m:t>
                    </m:r>
                    <m:r>
                      <m:rPr>
                        <m:nor/>
                      </m:rPr>
                      <a:rPr lang="en-US" altLang="zh-TW" b="0" i="0" dirty="0" smtClean="0"/>
                      <m:t> </m:t>
                    </m:r>
                    <m:r>
                      <m:rPr>
                        <m:nor/>
                      </m:rPr>
                      <a:rPr lang="en-US" altLang="zh-TW" b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zh-TW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dirty="0" smtClean="0">
                        <a:solidFill>
                          <a:srgbClr val="FF0000"/>
                        </a:solidFill>
                      </a:rPr>
                      <m:t>|</m:t>
                    </m:r>
                    <m:r>
                      <m:rPr>
                        <m:nor/>
                      </m:rPr>
                      <a:rPr lang="en-US" altLang="zh-TW" b="0" i="0" dirty="0" smtClean="0">
                        <a:solidFill>
                          <a:srgbClr val="FF0000"/>
                        </a:solidFill>
                      </a:rPr>
                      <m:t>1</m:t>
                    </m:r>
                    <m:r>
                      <m:rPr>
                        <m:nor/>
                      </m:rPr>
                      <a:rPr lang="en-US" altLang="zh-TW" dirty="0" smtClean="0">
                        <a:solidFill>
                          <a:srgbClr val="FF0000"/>
                        </a:solidFill>
                      </a:rPr>
                      <m:t>0⟩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TW" dirty="0"/>
                      <m:t>|</m:t>
                    </m:r>
                    <m:r>
                      <m:rPr>
                        <m:nor/>
                      </m:rPr>
                      <a:rPr lang="en-US" altLang="zh-TW" b="0" i="0" dirty="0" smtClean="0"/>
                      <m:t>1</m:t>
                    </m:r>
                    <m:r>
                      <m:rPr>
                        <m:nor/>
                      </m:rPr>
                      <a:rPr lang="en-US" altLang="zh-TW" dirty="0"/>
                      <m:t>1</m:t>
                    </m:r>
                    <m:r>
                      <m:rPr>
                        <m:nor/>
                      </m:rPr>
                      <a:rPr lang="en-US" altLang="zh-TW" dirty="0"/>
                      <m:t>⟩</m:t>
                    </m:r>
                    <m:r>
                      <m:rPr>
                        <m:nor/>
                      </m:rPr>
                      <a:rPr lang="en-US" altLang="zh-TW" b="0" i="0" dirty="0" smtClean="0"/>
                      <m:t>)</m:t>
                    </m:r>
                  </m:oMath>
                </a14:m>
                <a:endParaRPr lang="en-US" altLang="zh-TW" dirty="0"/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2FD98A1-6842-B8F1-1A15-ED520889D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238" y="4389510"/>
                <a:ext cx="3145476" cy="434606"/>
              </a:xfrm>
              <a:prstGeom prst="rect">
                <a:avLst/>
              </a:prstGeom>
              <a:blipFill>
                <a:blip r:embed="rId6"/>
                <a:stretch>
                  <a:fillRect l="-2132" b="-169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群組 50">
            <a:extLst>
              <a:ext uri="{FF2B5EF4-FFF2-40B4-BE49-F238E27FC236}">
                <a16:creationId xmlns:a16="http://schemas.microsoft.com/office/drawing/2014/main" id="{C5F0030F-3D92-A38B-E56D-3C6B4A7DDE5D}"/>
              </a:ext>
            </a:extLst>
          </p:cNvPr>
          <p:cNvGrpSpPr/>
          <p:nvPr/>
        </p:nvGrpSpPr>
        <p:grpSpPr>
          <a:xfrm>
            <a:off x="2780604" y="4264257"/>
            <a:ext cx="3992578" cy="1511976"/>
            <a:chOff x="2780604" y="4264257"/>
            <a:chExt cx="3992578" cy="1511976"/>
          </a:xfrm>
        </p:grpSpPr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E6D7B981-F5C7-DA26-7F0A-6ABF121C74D4}"/>
                </a:ext>
              </a:extLst>
            </p:cNvPr>
            <p:cNvGrpSpPr/>
            <p:nvPr/>
          </p:nvGrpSpPr>
          <p:grpSpPr>
            <a:xfrm>
              <a:off x="2780604" y="4264257"/>
              <a:ext cx="3992578" cy="1511976"/>
              <a:chOff x="2780604" y="4264257"/>
              <a:chExt cx="3992578" cy="1511976"/>
            </a:xfrm>
          </p:grpSpPr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0B6F9C0C-D6A7-CCF9-A9B7-BACD67E49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0604" y="4636640"/>
                <a:ext cx="399257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9EDD4698-5243-08A3-9B9F-292E4BE70EEB}"/>
                  </a:ext>
                </a:extLst>
              </p:cNvPr>
              <p:cNvSpPr/>
              <p:nvPr/>
            </p:nvSpPr>
            <p:spPr>
              <a:xfrm>
                <a:off x="3034102" y="4264257"/>
                <a:ext cx="325924" cy="36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70663F38-AA9D-5DFB-490D-C0F5E1556AE4}"/>
                  </a:ext>
                </a:extLst>
              </p:cNvPr>
              <p:cNvSpPr txBox="1"/>
              <p:nvPr/>
            </p:nvSpPr>
            <p:spPr>
              <a:xfrm>
                <a:off x="2948093" y="5406901"/>
                <a:ext cx="4979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00</a:t>
                </a:r>
                <a:endParaRPr lang="zh-TW" altLang="en-US" dirty="0"/>
              </a:p>
            </p:txBody>
          </p:sp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6303108E-A8E7-BA72-5D4B-CE73BBD30909}"/>
                  </a:ext>
                </a:extLst>
              </p:cNvPr>
              <p:cNvSpPr txBox="1"/>
              <p:nvPr/>
            </p:nvSpPr>
            <p:spPr>
              <a:xfrm>
                <a:off x="3961578" y="5406901"/>
                <a:ext cx="4979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01</a:t>
                </a:r>
                <a:endParaRPr lang="zh-TW" altLang="en-US" dirty="0"/>
              </a:p>
            </p:txBody>
          </p: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A7D98958-BB73-A7DD-700E-6FCC297258D3}"/>
                  </a:ext>
                </a:extLst>
              </p:cNvPr>
              <p:cNvSpPr txBox="1"/>
              <p:nvPr/>
            </p:nvSpPr>
            <p:spPr>
              <a:xfrm>
                <a:off x="4975063" y="5406901"/>
                <a:ext cx="4979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10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43E50400-9241-DD05-EC8C-F9548418091B}"/>
                  </a:ext>
                </a:extLst>
              </p:cNvPr>
              <p:cNvSpPr txBox="1"/>
              <p:nvPr/>
            </p:nvSpPr>
            <p:spPr>
              <a:xfrm>
                <a:off x="5988548" y="5406901"/>
                <a:ext cx="4979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11</a:t>
                </a:r>
                <a:endParaRPr lang="zh-TW" altLang="en-US" dirty="0"/>
              </a:p>
            </p:txBody>
          </p:sp>
        </p:grp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3E5B7FC-D089-521D-3A97-D7E711DC0FC8}"/>
                </a:ext>
              </a:extLst>
            </p:cNvPr>
            <p:cNvSpPr/>
            <p:nvPr/>
          </p:nvSpPr>
          <p:spPr>
            <a:xfrm>
              <a:off x="4049030" y="4270452"/>
              <a:ext cx="325924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F73054F-1AF3-1479-7500-BEE6277053A4}"/>
                </a:ext>
              </a:extLst>
            </p:cNvPr>
            <p:cNvSpPr/>
            <p:nvPr/>
          </p:nvSpPr>
          <p:spPr>
            <a:xfrm>
              <a:off x="5059619" y="4648255"/>
              <a:ext cx="325924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09532287-2EF5-DE38-E5D5-806D602C1B74}"/>
                </a:ext>
              </a:extLst>
            </p:cNvPr>
            <p:cNvSpPr/>
            <p:nvPr/>
          </p:nvSpPr>
          <p:spPr>
            <a:xfrm>
              <a:off x="6074556" y="4264258"/>
              <a:ext cx="325924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1B9CF567-6F06-BF21-D29C-551647A0E71A}"/>
              </a:ext>
            </a:extLst>
          </p:cNvPr>
          <p:cNvGrpSpPr/>
          <p:nvPr/>
        </p:nvGrpSpPr>
        <p:grpSpPr>
          <a:xfrm>
            <a:off x="1874823" y="4237481"/>
            <a:ext cx="4835525" cy="369332"/>
            <a:chOff x="1874823" y="4237481"/>
            <a:chExt cx="4835525" cy="369332"/>
          </a:xfrm>
        </p:grpSpPr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0AE70E11-B3B2-2E7D-39C1-7BA79E8F3FA9}"/>
                </a:ext>
              </a:extLst>
            </p:cNvPr>
            <p:cNvCxnSpPr>
              <a:cxnSpLocks/>
            </p:cNvCxnSpPr>
            <p:nvPr/>
          </p:nvCxnSpPr>
          <p:spPr>
            <a:xfrm>
              <a:off x="2595548" y="4405375"/>
              <a:ext cx="4114800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7F3DECEE-E5E6-EFA4-3ECF-C6AED6B4DB56}"/>
                </a:ext>
              </a:extLst>
            </p:cNvPr>
            <p:cNvSpPr txBox="1"/>
            <p:nvPr/>
          </p:nvSpPr>
          <p:spPr>
            <a:xfrm>
              <a:off x="1874823" y="4237481"/>
              <a:ext cx="683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</a:rPr>
                <a:t>平均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9933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626473" y="708171"/>
            <a:ext cx="295910" cy="295910"/>
            <a:chOff x="3386" y="3538"/>
            <a:chExt cx="3309" cy="3309"/>
          </a:xfrm>
        </p:grpSpPr>
        <p:sp>
          <p:nvSpPr>
            <p:cNvPr id="24" name="PA-椭圆 23"/>
            <p:cNvSpPr/>
            <p:nvPr>
              <p:custDataLst>
                <p:tags r:id="rId2"/>
              </p:custDataLst>
            </p:nvPr>
          </p:nvSpPr>
          <p:spPr>
            <a:xfrm>
              <a:off x="3386" y="3538"/>
              <a:ext cx="3309" cy="3309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PA-椭圆 24"/>
            <p:cNvSpPr/>
            <p:nvPr>
              <p:custDataLst>
                <p:tags r:id="rId3"/>
              </p:custDataLst>
            </p:nvPr>
          </p:nvSpPr>
          <p:spPr>
            <a:xfrm>
              <a:off x="3943" y="4095"/>
              <a:ext cx="2196" cy="219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投影片編號版面配置區 14">
            <a:extLst>
              <a:ext uri="{FF2B5EF4-FFF2-40B4-BE49-F238E27FC236}">
                <a16:creationId xmlns:a16="http://schemas.microsoft.com/office/drawing/2014/main" id="{0E2F32CC-9CBE-EFB2-F4E1-A3BE8DF2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8138" y="6013450"/>
            <a:ext cx="486100" cy="387350"/>
          </a:xfrm>
        </p:spPr>
        <p:txBody>
          <a:bodyPr/>
          <a:lstStyle/>
          <a:p>
            <a:fld id="{9ADB2954-E7EC-4A0E-B21C-E12F2B8C4E08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201590-D540-4D13-2ECC-06C57390E2D5}"/>
              </a:ext>
            </a:extLst>
          </p:cNvPr>
          <p:cNvSpPr txBox="1"/>
          <p:nvPr/>
        </p:nvSpPr>
        <p:spPr>
          <a:xfrm>
            <a:off x="2349929" y="1451099"/>
            <a:ext cx="7690364" cy="222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在量子啟發式演算法中，</a:t>
            </a:r>
            <a:r>
              <a:rPr lang="en-US" altLang="zh-TW" dirty="0"/>
              <a:t>QTS</a:t>
            </a:r>
            <a:r>
              <a:rPr lang="zh-TW" altLang="en-US" dirty="0"/>
              <a:t>是</a:t>
            </a:r>
            <a:r>
              <a:rPr lang="zh-TW" altLang="en-US" dirty="0">
                <a:solidFill>
                  <a:srgbClr val="FF0000"/>
                </a:solidFill>
              </a:rPr>
              <a:t>最簡單且最容易複製實驗</a:t>
            </a:r>
            <a:r>
              <a:rPr lang="zh-TW" altLang="en-US" dirty="0"/>
              <a:t>的</a:t>
            </a:r>
            <a:endParaRPr lang="en-US" altLang="zh-TW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TW" dirty="0"/>
              <a:t>QTS</a:t>
            </a:r>
            <a:r>
              <a:rPr lang="zh-TW" altLang="en-US" dirty="0"/>
              <a:t>的效能和最佳解比其他元啟發式演算法好</a:t>
            </a:r>
            <a:endParaRPr lang="en-US" altLang="zh-TW" dirty="0"/>
          </a:p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rgbClr val="FF0000"/>
                </a:solidFill>
              </a:rPr>
              <a:t>但只參考最佳和最差解</a:t>
            </a:r>
            <a:r>
              <a:rPr lang="zh-TW" altLang="en-US" dirty="0"/>
              <a:t>，其他生成的鄰居解都被浪費</a:t>
            </a:r>
            <a:endParaRPr lang="en-US" altLang="zh-TW" dirty="0"/>
          </a:p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TW" altLang="en-US" dirty="0"/>
              <a:t>如果想調整某個解的振幅，必須考慮所有其他解的振幅 </a:t>
            </a:r>
            <a:r>
              <a:rPr lang="en-US" altLang="zh-TW" dirty="0"/>
              <a:t>(Grover</a:t>
            </a:r>
            <a:r>
              <a:rPr lang="zh-TW" altLang="en-US" dirty="0"/>
              <a:t>演算法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6F400DC-20FF-D1D7-AADB-31CCA2BFF5C7}"/>
              </a:ext>
            </a:extLst>
          </p:cNvPr>
          <p:cNvSpPr txBox="1"/>
          <p:nvPr/>
        </p:nvSpPr>
        <p:spPr>
          <a:xfrm>
            <a:off x="7003499" y="4451974"/>
            <a:ext cx="423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如何將其他組解的資訊反應到量子態上？</a:t>
            </a:r>
          </a:p>
        </p:txBody>
      </p:sp>
      <p:sp>
        <p:nvSpPr>
          <p:cNvPr id="11" name="PA-文本框 27">
            <a:extLst>
              <a:ext uri="{FF2B5EF4-FFF2-40B4-BE49-F238E27FC236}">
                <a16:creationId xmlns:a16="http://schemas.microsoft.com/office/drawing/2014/main" id="{89445BEF-6634-42A7-25E1-C03A52259BB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040" y="625304"/>
            <a:ext cx="4232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44526F"/>
                </a:solidFill>
                <a:cs typeface="+mn-ea"/>
                <a:sym typeface="+mn-lt"/>
              </a:rPr>
              <a:t>Population-enhanced QTS</a:t>
            </a:r>
            <a:endParaRPr lang="zh-CN" altLang="en-US" sz="2400" b="1" dirty="0">
              <a:solidFill>
                <a:srgbClr val="44526F"/>
              </a:solidFill>
              <a:cs typeface="+mn-ea"/>
              <a:sym typeface="+mn-lt"/>
            </a:endParaRPr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2DEC881E-0BEE-3561-2EE5-F55A414E8D1D}"/>
              </a:ext>
            </a:extLst>
          </p:cNvPr>
          <p:cNvCxnSpPr>
            <a:cxnSpLocks/>
          </p:cNvCxnSpPr>
          <p:nvPr/>
        </p:nvCxnSpPr>
        <p:spPr>
          <a:xfrm>
            <a:off x="2780604" y="4636640"/>
            <a:ext cx="399257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ED6BEBA8-FB21-B52D-3B4A-E63BD4B979BF}"/>
              </a:ext>
            </a:extLst>
          </p:cNvPr>
          <p:cNvSpPr/>
          <p:nvPr/>
        </p:nvSpPr>
        <p:spPr>
          <a:xfrm>
            <a:off x="3034102" y="4481971"/>
            <a:ext cx="325924" cy="144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68CE290D-5259-4744-0D8E-D00195DBC0C9}"/>
              </a:ext>
            </a:extLst>
          </p:cNvPr>
          <p:cNvSpPr txBox="1"/>
          <p:nvPr/>
        </p:nvSpPr>
        <p:spPr>
          <a:xfrm>
            <a:off x="2948093" y="5406901"/>
            <a:ext cx="49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00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B1D5F213-B509-097B-AC73-D2BAA09BBF8D}"/>
              </a:ext>
            </a:extLst>
          </p:cNvPr>
          <p:cNvSpPr txBox="1"/>
          <p:nvPr/>
        </p:nvSpPr>
        <p:spPr>
          <a:xfrm>
            <a:off x="3961578" y="5406901"/>
            <a:ext cx="49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01</a:t>
            </a:r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F77CED67-AF99-81DD-5165-A1EA69A61F82}"/>
              </a:ext>
            </a:extLst>
          </p:cNvPr>
          <p:cNvSpPr txBox="1"/>
          <p:nvPr/>
        </p:nvSpPr>
        <p:spPr>
          <a:xfrm>
            <a:off x="4975063" y="5406901"/>
            <a:ext cx="49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5E7D8CC-16EF-944C-4C45-7859285D4FCC}"/>
              </a:ext>
            </a:extLst>
          </p:cNvPr>
          <p:cNvSpPr txBox="1"/>
          <p:nvPr/>
        </p:nvSpPr>
        <p:spPr>
          <a:xfrm>
            <a:off x="5988548" y="5406901"/>
            <a:ext cx="49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</a:t>
            </a:r>
            <a:endParaRPr lang="zh-TW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580E21C-48D4-C460-44D1-C6182DA2AA64}"/>
              </a:ext>
            </a:extLst>
          </p:cNvPr>
          <p:cNvSpPr/>
          <p:nvPr/>
        </p:nvSpPr>
        <p:spPr>
          <a:xfrm>
            <a:off x="4049030" y="4477283"/>
            <a:ext cx="325924" cy="144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0998FBF-89BB-D921-4DF6-5959BD1305E6}"/>
              </a:ext>
            </a:extLst>
          </p:cNvPr>
          <p:cNvSpPr/>
          <p:nvPr/>
        </p:nvSpPr>
        <p:spPr>
          <a:xfrm>
            <a:off x="5056842" y="4091580"/>
            <a:ext cx="325924" cy="540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F06A8D3-4C66-88F0-3785-0A0F2DDBE78B}"/>
              </a:ext>
            </a:extLst>
          </p:cNvPr>
          <p:cNvSpPr/>
          <p:nvPr/>
        </p:nvSpPr>
        <p:spPr>
          <a:xfrm>
            <a:off x="6085442" y="4481975"/>
            <a:ext cx="325924" cy="144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F3044669-AD6D-C15A-F560-299BEDE476A6}"/>
              </a:ext>
            </a:extLst>
          </p:cNvPr>
          <p:cNvCxnSpPr>
            <a:cxnSpLocks/>
          </p:cNvCxnSpPr>
          <p:nvPr/>
        </p:nvCxnSpPr>
        <p:spPr>
          <a:xfrm>
            <a:off x="2595548" y="4394489"/>
            <a:ext cx="4114800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B0D98669-2E9E-FA21-4622-C4D04454853F}"/>
              </a:ext>
            </a:extLst>
          </p:cNvPr>
          <p:cNvSpPr txBox="1"/>
          <p:nvPr/>
        </p:nvSpPr>
        <p:spPr>
          <a:xfrm>
            <a:off x="1874823" y="4226595"/>
            <a:ext cx="683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平均</a:t>
            </a:r>
          </a:p>
        </p:txBody>
      </p:sp>
    </p:spTree>
    <p:extLst>
      <p:ext uri="{BB962C8B-B14F-4D97-AF65-F5344CB8AC3E}">
        <p14:creationId xmlns:p14="http://schemas.microsoft.com/office/powerpoint/2010/main" val="1065072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0" grpId="0" animBg="1"/>
      <p:bldP spid="45" grpId="0" animBg="1"/>
      <p:bldP spid="46" grpId="0" animBg="1"/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A-文本框 67"/>
          <p:cNvSpPr txBox="1"/>
          <p:nvPr>
            <p:custDataLst>
              <p:tags r:id="rId1"/>
            </p:custDataLst>
          </p:nvPr>
        </p:nvSpPr>
        <p:spPr>
          <a:xfrm>
            <a:off x="575185" y="872685"/>
            <a:ext cx="2769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CONTENTS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9" name="PA-直接连接符 68"/>
          <p:cNvCxnSpPr/>
          <p:nvPr>
            <p:custDataLst>
              <p:tags r:id="rId2"/>
            </p:custDataLst>
          </p:nvPr>
        </p:nvCxnSpPr>
        <p:spPr>
          <a:xfrm>
            <a:off x="837052" y="1672683"/>
            <a:ext cx="702527" cy="0"/>
          </a:xfrm>
          <a:prstGeom prst="line">
            <a:avLst/>
          </a:prstGeom>
          <a:ln w="3810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171AE90-0FDC-3ADE-FA7F-3E99E33D949F}"/>
              </a:ext>
            </a:extLst>
          </p:cNvPr>
          <p:cNvGrpSpPr/>
          <p:nvPr/>
        </p:nvGrpSpPr>
        <p:grpSpPr>
          <a:xfrm>
            <a:off x="837052" y="2967336"/>
            <a:ext cx="2919454" cy="588896"/>
            <a:chOff x="719402" y="2976500"/>
            <a:chExt cx="2919454" cy="588896"/>
          </a:xfrm>
        </p:grpSpPr>
        <p:sp>
          <p:nvSpPr>
            <p:cNvPr id="53" name="PA-wenbernk-4-4">
              <a:extLst>
                <a:ext uri="{FF2B5EF4-FFF2-40B4-BE49-F238E27FC236}">
                  <a16:creationId xmlns:a16="http://schemas.microsoft.com/office/drawing/2014/main" id="{CA0B9CD9-5A26-4EE1-B114-2C8CB7CB7B3A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 bwMode="auto">
            <a:xfrm>
              <a:off x="1514827" y="3041064"/>
              <a:ext cx="2124029" cy="4597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000" b="1">
                  <a:solidFill>
                    <a:srgbClr val="44526F"/>
                  </a:solidFill>
                  <a:cs typeface="+mn-ea"/>
                </a:defRPr>
              </a:lvl1pPr>
            </a:lstStyle>
            <a:p>
              <a:r>
                <a:rPr lang="en-US" altLang="zh-CN" dirty="0">
                  <a:sym typeface="+mn-lt"/>
                </a:rPr>
                <a:t>Introduction</a:t>
              </a:r>
              <a:endParaRPr lang="zh-CN" altLang="en-US" dirty="0">
                <a:sym typeface="+mn-lt"/>
              </a:endParaRPr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719402" y="2976500"/>
              <a:ext cx="714280" cy="588896"/>
            </a:xfrm>
            <a:prstGeom prst="roundRect">
              <a:avLst/>
            </a:prstGeom>
            <a:solidFill>
              <a:srgbClr val="44526F"/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>
              <a:outerShdw blurRad="203200" dist="88900" dir="8100000" sx="102000" sy="102000" algn="tr" rotWithShape="0">
                <a:prstClr val="black">
                  <a:alpha val="3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01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83728" y="798990"/>
            <a:ext cx="1633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FDFDFD"/>
                </a:solidFill>
              </a:rPr>
              <a:t>https://www.ypppt.com/</a:t>
            </a:r>
            <a:endParaRPr lang="zh-CN" altLang="en-US" sz="900" dirty="0">
              <a:solidFill>
                <a:srgbClr val="FDFDFD"/>
              </a:solidFill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778FF7F-88BB-5785-59FE-FF7B16F18015}"/>
              </a:ext>
            </a:extLst>
          </p:cNvPr>
          <p:cNvGrpSpPr/>
          <p:nvPr/>
        </p:nvGrpSpPr>
        <p:grpSpPr>
          <a:xfrm>
            <a:off x="837052" y="4241252"/>
            <a:ext cx="5057545" cy="588896"/>
            <a:chOff x="719402" y="4320400"/>
            <a:chExt cx="5057545" cy="588896"/>
          </a:xfrm>
        </p:grpSpPr>
        <p:sp>
          <p:nvSpPr>
            <p:cNvPr id="24" name="圆角矩形 23"/>
            <p:cNvSpPr/>
            <p:nvPr/>
          </p:nvSpPr>
          <p:spPr bwMode="auto">
            <a:xfrm>
              <a:off x="719402" y="4320400"/>
              <a:ext cx="714280" cy="588896"/>
            </a:xfrm>
            <a:prstGeom prst="roundRect">
              <a:avLst/>
            </a:prstGeom>
            <a:solidFill>
              <a:srgbClr val="44526F"/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>
              <a:outerShdw blurRad="203200" dist="88900" dir="8100000" sx="102000" sy="102000" algn="tr" rotWithShape="0">
                <a:prstClr val="black">
                  <a:alpha val="3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02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" name="PA-wenbernk-4-4">
              <a:extLst>
                <a:ext uri="{FF2B5EF4-FFF2-40B4-BE49-F238E27FC236}">
                  <a16:creationId xmlns:a16="http://schemas.microsoft.com/office/drawing/2014/main" id="{8073B910-D9F6-F05F-AED7-A7B147D67AC4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 bwMode="auto">
            <a:xfrm>
              <a:off x="1514826" y="4384964"/>
              <a:ext cx="4262121" cy="4597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000" b="1">
                  <a:solidFill>
                    <a:srgbClr val="44526F"/>
                  </a:solidFill>
                  <a:cs typeface="+mn-ea"/>
                </a:defRPr>
              </a:lvl1pPr>
            </a:lstStyle>
            <a:p>
              <a:r>
                <a:rPr lang="en-US" altLang="zh-CN" dirty="0">
                  <a:sym typeface="+mn-lt"/>
                </a:rPr>
                <a:t>Quantum-Inspired Tabu Search</a:t>
              </a:r>
              <a:endParaRPr lang="zh-CN" altLang="en-US" dirty="0">
                <a:sym typeface="+mn-lt"/>
              </a:endParaRPr>
            </a:p>
          </p:txBody>
        </p:sp>
      </p:grp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B4B03D6D-E704-DDBB-780C-00C1102A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8138" y="6013450"/>
            <a:ext cx="361950" cy="387350"/>
          </a:xfrm>
        </p:spPr>
        <p:txBody>
          <a:bodyPr/>
          <a:lstStyle/>
          <a:p>
            <a:fld id="{9ADB2954-E7EC-4A0E-B21C-E12F2B8C4E08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392085D4-7B36-4A26-406C-624D0A348629}"/>
              </a:ext>
            </a:extLst>
          </p:cNvPr>
          <p:cNvGrpSpPr/>
          <p:nvPr/>
        </p:nvGrpSpPr>
        <p:grpSpPr>
          <a:xfrm>
            <a:off x="6589228" y="4241252"/>
            <a:ext cx="4969833" cy="588896"/>
            <a:chOff x="719402" y="4320400"/>
            <a:chExt cx="4969833" cy="588896"/>
          </a:xfrm>
        </p:grpSpPr>
        <p:sp>
          <p:nvSpPr>
            <p:cNvPr id="28" name="圆角矩形 23">
              <a:extLst>
                <a:ext uri="{FF2B5EF4-FFF2-40B4-BE49-F238E27FC236}">
                  <a16:creationId xmlns:a16="http://schemas.microsoft.com/office/drawing/2014/main" id="{7CAEA4A5-46CB-A32A-C343-AFDAF655CE86}"/>
                </a:ext>
              </a:extLst>
            </p:cNvPr>
            <p:cNvSpPr/>
            <p:nvPr/>
          </p:nvSpPr>
          <p:spPr bwMode="auto">
            <a:xfrm>
              <a:off x="719402" y="4320400"/>
              <a:ext cx="714280" cy="588896"/>
            </a:xfrm>
            <a:prstGeom prst="roundRect">
              <a:avLst/>
            </a:prstGeom>
            <a:solidFill>
              <a:srgbClr val="44526F"/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>
              <a:outerShdw blurRad="203200" dist="88900" dir="8100000" sx="102000" sy="102000" algn="tr" rotWithShape="0">
                <a:prstClr val="black">
                  <a:alpha val="3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04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9" name="PA-wenbernk-4-4">
              <a:extLst>
                <a:ext uri="{FF2B5EF4-FFF2-40B4-BE49-F238E27FC236}">
                  <a16:creationId xmlns:a16="http://schemas.microsoft.com/office/drawing/2014/main" id="{B2E573F4-D859-11E4-858F-AB3EE5E99D4D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 bwMode="auto">
            <a:xfrm>
              <a:off x="1514826" y="4384964"/>
              <a:ext cx="4174409" cy="4597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000" b="1">
                  <a:solidFill>
                    <a:srgbClr val="44526F"/>
                  </a:solidFill>
                  <a:cs typeface="+mn-ea"/>
                </a:defRPr>
              </a:lvl1pPr>
            </a:lstStyle>
            <a:p>
              <a:r>
                <a:rPr lang="en-US" altLang="zh-CN" dirty="0">
                  <a:solidFill>
                    <a:schemeClr val="accent1"/>
                  </a:solidFill>
                  <a:sym typeface="+mn-lt"/>
                </a:rPr>
                <a:t>Population-enhanced</a:t>
              </a:r>
              <a:r>
                <a:rPr lang="en-US" altLang="zh-CN" dirty="0">
                  <a:sym typeface="+mn-lt"/>
                </a:rPr>
                <a:t> </a:t>
              </a:r>
              <a:r>
                <a:rPr lang="en-US" altLang="zh-CN" dirty="0">
                  <a:solidFill>
                    <a:schemeClr val="accent1"/>
                  </a:solidFill>
                  <a:sym typeface="+mn-lt"/>
                </a:rPr>
                <a:t>QTS</a:t>
              </a:r>
              <a:endParaRPr lang="zh-CN" altLang="en-US" dirty="0">
                <a:solidFill>
                  <a:schemeClr val="accent1"/>
                </a:solidFill>
                <a:sym typeface="+mn-lt"/>
              </a:endParaRP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B9305B91-85E2-94A4-29FB-84E07AF1F558}"/>
              </a:ext>
            </a:extLst>
          </p:cNvPr>
          <p:cNvGrpSpPr/>
          <p:nvPr/>
        </p:nvGrpSpPr>
        <p:grpSpPr>
          <a:xfrm>
            <a:off x="6589228" y="2967336"/>
            <a:ext cx="4383569" cy="588896"/>
            <a:chOff x="719402" y="4320400"/>
            <a:chExt cx="4383569" cy="588896"/>
          </a:xfrm>
        </p:grpSpPr>
        <p:sp>
          <p:nvSpPr>
            <p:cNvPr id="34" name="圆角矩形 23">
              <a:extLst>
                <a:ext uri="{FF2B5EF4-FFF2-40B4-BE49-F238E27FC236}">
                  <a16:creationId xmlns:a16="http://schemas.microsoft.com/office/drawing/2014/main" id="{AFB61E04-0FB6-15F0-FCFD-D84849A0D186}"/>
                </a:ext>
              </a:extLst>
            </p:cNvPr>
            <p:cNvSpPr/>
            <p:nvPr/>
          </p:nvSpPr>
          <p:spPr bwMode="auto">
            <a:xfrm>
              <a:off x="719402" y="4320400"/>
              <a:ext cx="714280" cy="588896"/>
            </a:xfrm>
            <a:prstGeom prst="roundRect">
              <a:avLst/>
            </a:prstGeom>
            <a:solidFill>
              <a:srgbClr val="44526F"/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>
              <a:outerShdw blurRad="203200" dist="88900" dir="8100000" sx="102000" sy="102000" algn="tr" rotWithShape="0">
                <a:prstClr val="black">
                  <a:alpha val="3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03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5" name="PA-wenbernk-4-4">
              <a:extLst>
                <a:ext uri="{FF2B5EF4-FFF2-40B4-BE49-F238E27FC236}">
                  <a16:creationId xmlns:a16="http://schemas.microsoft.com/office/drawing/2014/main" id="{94FE7C5B-23AA-E10A-36A8-AE3520040A85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 bwMode="auto">
            <a:xfrm>
              <a:off x="1514827" y="4384964"/>
              <a:ext cx="3588144" cy="4597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000" b="1">
                  <a:solidFill>
                    <a:srgbClr val="44526F"/>
                  </a:solidFill>
                  <a:cs typeface="+mn-ea"/>
                </a:defRPr>
              </a:lvl1pPr>
            </a:lstStyle>
            <a:p>
              <a:r>
                <a:rPr lang="en-US" altLang="zh-CN" dirty="0">
                  <a:sym typeface="+mn-lt"/>
                </a:rPr>
                <a:t>Problem and Results</a:t>
              </a:r>
              <a:endParaRPr lang="zh-CN" altLang="en-US" dirty="0"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626473" y="708171"/>
            <a:ext cx="295910" cy="295910"/>
            <a:chOff x="3386" y="3538"/>
            <a:chExt cx="3309" cy="3309"/>
          </a:xfrm>
        </p:grpSpPr>
        <p:sp>
          <p:nvSpPr>
            <p:cNvPr id="24" name="PA-椭圆 23"/>
            <p:cNvSpPr/>
            <p:nvPr>
              <p:custDataLst>
                <p:tags r:id="rId2"/>
              </p:custDataLst>
            </p:nvPr>
          </p:nvSpPr>
          <p:spPr>
            <a:xfrm>
              <a:off x="3386" y="3538"/>
              <a:ext cx="3309" cy="3309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PA-椭圆 24"/>
            <p:cNvSpPr/>
            <p:nvPr>
              <p:custDataLst>
                <p:tags r:id="rId3"/>
              </p:custDataLst>
            </p:nvPr>
          </p:nvSpPr>
          <p:spPr>
            <a:xfrm>
              <a:off x="3943" y="4095"/>
              <a:ext cx="2196" cy="219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投影片編號版面配置區 14">
            <a:extLst>
              <a:ext uri="{FF2B5EF4-FFF2-40B4-BE49-F238E27FC236}">
                <a16:creationId xmlns:a16="http://schemas.microsoft.com/office/drawing/2014/main" id="{3F99591D-D57F-6D83-F368-AEAB01A2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8138" y="6013450"/>
            <a:ext cx="486100" cy="387350"/>
          </a:xfrm>
        </p:spPr>
        <p:txBody>
          <a:bodyPr/>
          <a:lstStyle/>
          <a:p>
            <a:fld id="{9ADB2954-E7EC-4A0E-B21C-E12F2B8C4E08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4" name="PA-文本框 27">
            <a:extLst>
              <a:ext uri="{FF2B5EF4-FFF2-40B4-BE49-F238E27FC236}">
                <a16:creationId xmlns:a16="http://schemas.microsoft.com/office/drawing/2014/main" id="{C57907A2-6D0A-A420-684F-398DFEAB10A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040" y="625304"/>
            <a:ext cx="4232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44526F"/>
                </a:solidFill>
                <a:cs typeface="+mn-ea"/>
                <a:sym typeface="+mn-lt"/>
              </a:rPr>
              <a:t>Population-enhanced QTS</a:t>
            </a:r>
            <a:endParaRPr lang="zh-CN" altLang="en-US" sz="2400" b="1" dirty="0">
              <a:solidFill>
                <a:srgbClr val="44526F"/>
              </a:solidFill>
              <a:cs typeface="+mn-ea"/>
              <a:sym typeface="+mn-lt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469B097-2098-9B16-84DF-06A9C6C596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4657" y="4577268"/>
            <a:ext cx="2604321" cy="162985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E21FE863-658B-3F29-7C82-5D979717323E}"/>
              </a:ext>
            </a:extLst>
          </p:cNvPr>
          <p:cNvSpPr txBox="1"/>
          <p:nvPr/>
        </p:nvSpPr>
        <p:spPr>
          <a:xfrm>
            <a:off x="9338418" y="5222919"/>
            <a:ext cx="2330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可以有效利用產生的解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C962773-2EF6-0EB4-AF02-6BFC36414A7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3337"/>
          <a:stretch/>
        </p:blipFill>
        <p:spPr>
          <a:xfrm>
            <a:off x="6526104" y="1328464"/>
            <a:ext cx="5154272" cy="320402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139C13E-D5A6-528B-3976-B8F70A5FED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078" y="1328464"/>
            <a:ext cx="5807963" cy="460345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798DE3D-7132-D5D6-55D7-3FD570BEF49A}"/>
              </a:ext>
            </a:extLst>
          </p:cNvPr>
          <p:cNvSpPr/>
          <p:nvPr/>
        </p:nvSpPr>
        <p:spPr>
          <a:xfrm>
            <a:off x="1195743" y="4186181"/>
            <a:ext cx="2253343" cy="3463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5759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B8AA7380-3FA2-1EFB-9675-24711E047E83}"/>
              </a:ext>
            </a:extLst>
          </p:cNvPr>
          <p:cNvSpPr/>
          <p:nvPr/>
        </p:nvSpPr>
        <p:spPr>
          <a:xfrm>
            <a:off x="7729877" y="4916969"/>
            <a:ext cx="694374" cy="41966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A949611-BD29-D0F6-0495-F6142AFD1213}"/>
              </a:ext>
            </a:extLst>
          </p:cNvPr>
          <p:cNvSpPr/>
          <p:nvPr/>
        </p:nvSpPr>
        <p:spPr>
          <a:xfrm>
            <a:off x="7921052" y="4674110"/>
            <a:ext cx="1024562" cy="92939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626473" y="708171"/>
            <a:ext cx="295910" cy="295910"/>
            <a:chOff x="3386" y="3538"/>
            <a:chExt cx="3309" cy="3309"/>
          </a:xfrm>
        </p:grpSpPr>
        <p:sp>
          <p:nvSpPr>
            <p:cNvPr id="24" name="PA-椭圆 23"/>
            <p:cNvSpPr/>
            <p:nvPr>
              <p:custDataLst>
                <p:tags r:id="rId2"/>
              </p:custDataLst>
            </p:nvPr>
          </p:nvSpPr>
          <p:spPr>
            <a:xfrm>
              <a:off x="3386" y="3538"/>
              <a:ext cx="3309" cy="3309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PA-椭圆 24"/>
            <p:cNvSpPr/>
            <p:nvPr>
              <p:custDataLst>
                <p:tags r:id="rId3"/>
              </p:custDataLst>
            </p:nvPr>
          </p:nvSpPr>
          <p:spPr>
            <a:xfrm>
              <a:off x="3943" y="4095"/>
              <a:ext cx="2196" cy="219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投影片編號版面配置區 14">
            <a:extLst>
              <a:ext uri="{FF2B5EF4-FFF2-40B4-BE49-F238E27FC236}">
                <a16:creationId xmlns:a16="http://schemas.microsoft.com/office/drawing/2014/main" id="{18F15901-5833-E3F6-6193-3AE72C33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8138" y="6013450"/>
            <a:ext cx="486100" cy="387350"/>
          </a:xfrm>
        </p:spPr>
        <p:txBody>
          <a:bodyPr/>
          <a:lstStyle/>
          <a:p>
            <a:fld id="{9ADB2954-E7EC-4A0E-B21C-E12F2B8C4E08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3E82D954-DD8B-DA71-BD93-7E04095FD1A5}"/>
              </a:ext>
            </a:extLst>
          </p:cNvPr>
          <p:cNvSpPr/>
          <p:nvPr/>
        </p:nvSpPr>
        <p:spPr>
          <a:xfrm>
            <a:off x="679006" y="3067926"/>
            <a:ext cx="849321" cy="338554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i</a:t>
            </a:r>
            <a:r>
              <a:rPr lang="en-US" altLang="zh-TW" dirty="0">
                <a:solidFill>
                  <a:schemeClr val="bg1"/>
                </a:solidFill>
              </a:rPr>
              <a:t> = 1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5FDDB49-B433-C71E-E261-AEC031536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72514"/>
              </p:ext>
            </p:extLst>
          </p:nvPr>
        </p:nvGraphicFramePr>
        <p:xfrm>
          <a:off x="682037" y="3911128"/>
          <a:ext cx="1534468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234">
                  <a:extLst>
                    <a:ext uri="{9D8B030D-6E8A-4147-A177-3AD203B41FA5}">
                      <a16:colId xmlns:a16="http://schemas.microsoft.com/office/drawing/2014/main" val="3677182382"/>
                    </a:ext>
                  </a:extLst>
                </a:gridCol>
                <a:gridCol w="767234">
                  <a:extLst>
                    <a:ext uri="{9D8B030D-6E8A-4147-A177-3AD203B41FA5}">
                      <a16:colId xmlns:a16="http://schemas.microsoft.com/office/drawing/2014/main" val="3741455049"/>
                    </a:ext>
                  </a:extLst>
                </a:gridCol>
              </a:tblGrid>
              <a:tr h="298033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061536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00010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545786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11001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482061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10110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699792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00101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53436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10101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515417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01010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627065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28785E27-A347-BCCF-2889-301396784F78}"/>
              </a:ext>
            </a:extLst>
          </p:cNvPr>
          <p:cNvSpPr txBox="1"/>
          <p:nvPr/>
        </p:nvSpPr>
        <p:spPr>
          <a:xfrm>
            <a:off x="872662" y="3499450"/>
            <a:ext cx="108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N</a:t>
            </a:r>
            <a:r>
              <a:rPr lang="zh-TW" altLang="en-US" sz="1600" dirty="0"/>
              <a:t> </a:t>
            </a:r>
            <a:r>
              <a:rPr lang="en-US" altLang="zh-TW" sz="1600" dirty="0"/>
              <a:t>(</a:t>
            </a:r>
            <a:r>
              <a:rPr lang="zh-TW" altLang="en-US" sz="1600" dirty="0"/>
              <a:t>鄰居解</a:t>
            </a:r>
            <a:r>
              <a:rPr lang="en-US" altLang="zh-TW" sz="1600" dirty="0"/>
              <a:t>)</a:t>
            </a:r>
            <a:endParaRPr lang="zh-TW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表格 29">
                <a:extLst>
                  <a:ext uri="{FF2B5EF4-FFF2-40B4-BE49-F238E27FC236}">
                    <a16:creationId xmlns:a16="http://schemas.microsoft.com/office/drawing/2014/main" id="{BBB60FD0-A2A5-6357-B3BB-853C2B83F7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3580288"/>
                  </p:ext>
                </p:extLst>
              </p:nvPr>
            </p:nvGraphicFramePr>
            <p:xfrm>
              <a:off x="5962592" y="1846160"/>
              <a:ext cx="2685385" cy="8940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5115">
                      <a:extLst>
                        <a:ext uri="{9D8B030D-6E8A-4147-A177-3AD203B41FA5}">
                          <a16:colId xmlns:a16="http://schemas.microsoft.com/office/drawing/2014/main" val="471329414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507490740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3672392899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2251802077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4201757140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4019636826"/>
                        </a:ext>
                      </a:extLst>
                    </a:gridCol>
                  </a:tblGrid>
                  <a:tr h="298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0987716"/>
                      </a:ext>
                    </a:extLst>
                  </a:tr>
                  <a:tr h="2980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TW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TW" altLang="en-US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rgbClr val="FF0000"/>
                              </a:solidFill>
                            </a:rPr>
                            <a:t>0.6</a:t>
                          </a:r>
                          <a:endParaRPr lang="zh-TW" altLang="en-US" sz="13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1589373"/>
                      </a:ext>
                    </a:extLst>
                  </a:tr>
                  <a:tr h="2980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TW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TW" altLang="en-US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rgbClr val="FF0000"/>
                              </a:solidFill>
                            </a:rPr>
                            <a:t>0.6</a:t>
                          </a:r>
                          <a:endParaRPr lang="zh-TW" altLang="en-US" sz="13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rgbClr val="FF0000"/>
                              </a:solidFill>
                            </a:rPr>
                            <a:t>0.6</a:t>
                          </a:r>
                          <a:endParaRPr lang="zh-TW" altLang="en-US" sz="13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rgbClr val="FF0000"/>
                              </a:solidFill>
                            </a:rPr>
                            <a:t>0.6</a:t>
                          </a:r>
                          <a:endParaRPr lang="zh-TW" altLang="en-US" sz="13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1922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表格 29">
                <a:extLst>
                  <a:ext uri="{FF2B5EF4-FFF2-40B4-BE49-F238E27FC236}">
                    <a16:creationId xmlns:a16="http://schemas.microsoft.com/office/drawing/2014/main" id="{BBB60FD0-A2A5-6357-B3BB-853C2B83F7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3580288"/>
                  </p:ext>
                </p:extLst>
              </p:nvPr>
            </p:nvGraphicFramePr>
            <p:xfrm>
              <a:off x="5962592" y="1846160"/>
              <a:ext cx="2685385" cy="8940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5115">
                      <a:extLst>
                        <a:ext uri="{9D8B030D-6E8A-4147-A177-3AD203B41FA5}">
                          <a16:colId xmlns:a16="http://schemas.microsoft.com/office/drawing/2014/main" val="471329414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507490740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3672392899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2251802077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4201757140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4019636826"/>
                        </a:ext>
                      </a:extLst>
                    </a:gridCol>
                  </a:tblGrid>
                  <a:tr h="298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0987716"/>
                      </a:ext>
                    </a:extLst>
                  </a:tr>
                  <a:tr h="29803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493" t="-102000" r="-561194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rgbClr val="FF0000"/>
                              </a:solidFill>
                            </a:rPr>
                            <a:t>0.6</a:t>
                          </a:r>
                          <a:endParaRPr lang="zh-TW" altLang="en-US" sz="13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1589373"/>
                      </a:ext>
                    </a:extLst>
                  </a:tr>
                  <a:tr h="29803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493" t="-206122" r="-561194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rgbClr val="FF0000"/>
                              </a:solidFill>
                            </a:rPr>
                            <a:t>0.6</a:t>
                          </a:r>
                          <a:endParaRPr lang="zh-TW" altLang="en-US" sz="13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rgbClr val="FF0000"/>
                              </a:solidFill>
                            </a:rPr>
                            <a:t>0.6</a:t>
                          </a:r>
                          <a:endParaRPr lang="zh-TW" altLang="en-US" sz="13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rgbClr val="FF0000"/>
                              </a:solidFill>
                            </a:rPr>
                            <a:t>0.6</a:t>
                          </a:r>
                          <a:endParaRPr lang="zh-TW" altLang="en-US" sz="13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19228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1" name="文字方塊 30">
            <a:extLst>
              <a:ext uri="{FF2B5EF4-FFF2-40B4-BE49-F238E27FC236}">
                <a16:creationId xmlns:a16="http://schemas.microsoft.com/office/drawing/2014/main" id="{CC041A06-4EF8-F0E5-A348-0F989DBF450A}"/>
              </a:ext>
            </a:extLst>
          </p:cNvPr>
          <p:cNvSpPr txBox="1"/>
          <p:nvPr/>
        </p:nvSpPr>
        <p:spPr>
          <a:xfrm>
            <a:off x="7027830" y="1434482"/>
            <a:ext cx="554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Q(1)</a:t>
            </a:r>
            <a:endParaRPr lang="zh-TW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20DE4C2A-939D-EDD3-23D3-55778979D9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350813"/>
                  </p:ext>
                </p:extLst>
              </p:nvPr>
            </p:nvGraphicFramePr>
            <p:xfrm>
              <a:off x="676283" y="1846160"/>
              <a:ext cx="2685385" cy="8940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5115">
                      <a:extLst>
                        <a:ext uri="{9D8B030D-6E8A-4147-A177-3AD203B41FA5}">
                          <a16:colId xmlns:a16="http://schemas.microsoft.com/office/drawing/2014/main" val="471329414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507490740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3672392899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2251802077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4201757140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4019636826"/>
                        </a:ext>
                      </a:extLst>
                    </a:gridCol>
                  </a:tblGrid>
                  <a:tr h="298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0987716"/>
                      </a:ext>
                    </a:extLst>
                  </a:tr>
                  <a:tr h="2980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TW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TW" altLang="en-US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1589373"/>
                      </a:ext>
                    </a:extLst>
                  </a:tr>
                  <a:tr h="2980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TW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TW" altLang="en-US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1922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20DE4C2A-939D-EDD3-23D3-55778979D9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350813"/>
                  </p:ext>
                </p:extLst>
              </p:nvPr>
            </p:nvGraphicFramePr>
            <p:xfrm>
              <a:off x="676283" y="1846160"/>
              <a:ext cx="2685385" cy="8940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5115">
                      <a:extLst>
                        <a:ext uri="{9D8B030D-6E8A-4147-A177-3AD203B41FA5}">
                          <a16:colId xmlns:a16="http://schemas.microsoft.com/office/drawing/2014/main" val="471329414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507490740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3672392899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2251802077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4201757140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4019636826"/>
                        </a:ext>
                      </a:extLst>
                    </a:gridCol>
                  </a:tblGrid>
                  <a:tr h="298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0987716"/>
                      </a:ext>
                    </a:extLst>
                  </a:tr>
                  <a:tr h="29803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493" t="-102000" r="-562687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1589373"/>
                      </a:ext>
                    </a:extLst>
                  </a:tr>
                  <a:tr h="29803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493" t="-206122" r="-562687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19228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文字方塊 13">
            <a:extLst>
              <a:ext uri="{FF2B5EF4-FFF2-40B4-BE49-F238E27FC236}">
                <a16:creationId xmlns:a16="http://schemas.microsoft.com/office/drawing/2014/main" id="{FED3593C-0340-93AB-7631-1AA10C886D0E}"/>
              </a:ext>
            </a:extLst>
          </p:cNvPr>
          <p:cNvSpPr txBox="1"/>
          <p:nvPr/>
        </p:nvSpPr>
        <p:spPr>
          <a:xfrm>
            <a:off x="1741521" y="1434482"/>
            <a:ext cx="554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Q(0)</a:t>
            </a:r>
            <a:endParaRPr lang="zh-TW" altLang="en-US" sz="1600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1F416AB-0A87-3D3B-49F1-05DD565094AE}"/>
              </a:ext>
            </a:extLst>
          </p:cNvPr>
          <p:cNvSpPr/>
          <p:nvPr/>
        </p:nvSpPr>
        <p:spPr>
          <a:xfrm>
            <a:off x="679006" y="1240370"/>
            <a:ext cx="849321" cy="338554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i</a:t>
            </a:r>
            <a:r>
              <a:rPr lang="en-US" altLang="zh-TW" dirty="0">
                <a:solidFill>
                  <a:schemeClr val="bg1"/>
                </a:solidFill>
              </a:rPr>
              <a:t> = 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59DDA26-A2D6-8B6D-FFEF-3B14F2C23383}"/>
              </a:ext>
            </a:extLst>
          </p:cNvPr>
          <p:cNvSpPr txBox="1"/>
          <p:nvPr/>
        </p:nvSpPr>
        <p:spPr>
          <a:xfrm>
            <a:off x="3633696" y="2123932"/>
            <a:ext cx="74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b = 0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F199B141-0338-ED6D-D988-01D6172B0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177768"/>
              </p:ext>
            </p:extLst>
          </p:nvPr>
        </p:nvGraphicFramePr>
        <p:xfrm>
          <a:off x="2979570" y="3911128"/>
          <a:ext cx="2219958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986">
                  <a:extLst>
                    <a:ext uri="{9D8B030D-6E8A-4147-A177-3AD203B41FA5}">
                      <a16:colId xmlns:a16="http://schemas.microsoft.com/office/drawing/2014/main" val="3677182382"/>
                    </a:ext>
                  </a:extLst>
                </a:gridCol>
                <a:gridCol w="790502">
                  <a:extLst>
                    <a:ext uri="{9D8B030D-6E8A-4147-A177-3AD203B41FA5}">
                      <a16:colId xmlns:a16="http://schemas.microsoft.com/office/drawing/2014/main" val="3741455049"/>
                    </a:ext>
                  </a:extLst>
                </a:gridCol>
                <a:gridCol w="689470">
                  <a:extLst>
                    <a:ext uri="{9D8B030D-6E8A-4147-A177-3AD203B41FA5}">
                      <a16:colId xmlns:a16="http://schemas.microsoft.com/office/drawing/2014/main" val="893464130"/>
                    </a:ext>
                  </a:extLst>
                </a:gridCol>
              </a:tblGrid>
              <a:tr h="298033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061536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00010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545786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10001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482061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10010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699792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00001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53436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11100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515417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01010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627065"/>
                  </a:ext>
                </a:extLst>
              </a:tr>
            </a:tbl>
          </a:graphicData>
        </a:graphic>
      </p:graphicFrame>
      <p:grpSp>
        <p:nvGrpSpPr>
          <p:cNvPr id="38" name="群組 37">
            <a:extLst>
              <a:ext uri="{FF2B5EF4-FFF2-40B4-BE49-F238E27FC236}">
                <a16:creationId xmlns:a16="http://schemas.microsoft.com/office/drawing/2014/main" id="{9AACF660-9369-1281-A3FC-05AEFF61BEF5}"/>
              </a:ext>
            </a:extLst>
          </p:cNvPr>
          <p:cNvGrpSpPr/>
          <p:nvPr/>
        </p:nvGrpSpPr>
        <p:grpSpPr>
          <a:xfrm>
            <a:off x="5285218" y="4639374"/>
            <a:ext cx="591685" cy="539208"/>
            <a:chOff x="5281998" y="4639374"/>
            <a:chExt cx="591685" cy="539208"/>
          </a:xfrm>
        </p:grpSpPr>
        <p:sp>
          <p:nvSpPr>
            <p:cNvPr id="22" name="箭號: 向右 21">
              <a:extLst>
                <a:ext uri="{FF2B5EF4-FFF2-40B4-BE49-F238E27FC236}">
                  <a16:creationId xmlns:a16="http://schemas.microsoft.com/office/drawing/2014/main" id="{3987C166-7EBD-C707-AD8B-52CFF8C88947}"/>
                </a:ext>
              </a:extLst>
            </p:cNvPr>
            <p:cNvSpPr/>
            <p:nvPr/>
          </p:nvSpPr>
          <p:spPr>
            <a:xfrm>
              <a:off x="5308437" y="4977928"/>
              <a:ext cx="538808" cy="200654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8267261-0126-5295-03CF-357AA304A691}"/>
                </a:ext>
              </a:extLst>
            </p:cNvPr>
            <p:cNvSpPr txBox="1"/>
            <p:nvPr/>
          </p:nvSpPr>
          <p:spPr>
            <a:xfrm>
              <a:off x="5281998" y="4639374"/>
              <a:ext cx="591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solidFill>
                    <a:schemeClr val="accent4"/>
                  </a:solidFill>
                </a:rPr>
                <a:t>降序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E7FB9ED-5C1F-F9F9-F5B8-FD3B840C416F}"/>
              </a:ext>
            </a:extLst>
          </p:cNvPr>
          <p:cNvSpPr txBox="1"/>
          <p:nvPr/>
        </p:nvSpPr>
        <p:spPr>
          <a:xfrm>
            <a:off x="7458407" y="3523066"/>
            <a:ext cx="843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b = 21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80E8E5B9-844C-A8CD-DFFC-81BEDF73BEED}"/>
              </a:ext>
            </a:extLst>
          </p:cNvPr>
          <p:cNvGrpSpPr/>
          <p:nvPr/>
        </p:nvGrpSpPr>
        <p:grpSpPr>
          <a:xfrm>
            <a:off x="2302195" y="4639374"/>
            <a:ext cx="591685" cy="539208"/>
            <a:chOff x="2266100" y="4639374"/>
            <a:chExt cx="591685" cy="539208"/>
          </a:xfrm>
        </p:grpSpPr>
        <p:sp>
          <p:nvSpPr>
            <p:cNvPr id="35" name="箭號: 向右 34">
              <a:extLst>
                <a:ext uri="{FF2B5EF4-FFF2-40B4-BE49-F238E27FC236}">
                  <a16:creationId xmlns:a16="http://schemas.microsoft.com/office/drawing/2014/main" id="{3C7E01D6-E208-0787-8004-2E6C6F2A44F3}"/>
                </a:ext>
              </a:extLst>
            </p:cNvPr>
            <p:cNvSpPr/>
            <p:nvPr/>
          </p:nvSpPr>
          <p:spPr>
            <a:xfrm>
              <a:off x="2292539" y="4977928"/>
              <a:ext cx="538808" cy="200654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25ED6F45-A442-8F73-BC82-8AB992326206}"/>
                </a:ext>
              </a:extLst>
            </p:cNvPr>
            <p:cNvSpPr txBox="1"/>
            <p:nvPr/>
          </p:nvSpPr>
          <p:spPr>
            <a:xfrm>
              <a:off x="2266100" y="4639374"/>
              <a:ext cx="591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solidFill>
                    <a:schemeClr val="accent4"/>
                  </a:solidFill>
                </a:rPr>
                <a:t>修復</a:t>
              </a:r>
            </a:p>
          </p:txBody>
        </p: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B79A661F-BF1A-5D28-6B86-4C706D429009}"/>
              </a:ext>
            </a:extLst>
          </p:cNvPr>
          <p:cNvSpPr/>
          <p:nvPr/>
        </p:nvSpPr>
        <p:spPr>
          <a:xfrm>
            <a:off x="8111155" y="4341452"/>
            <a:ext cx="1366650" cy="1570696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EF28619D-4446-7A74-F731-802DB979B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310651"/>
              </p:ext>
            </p:extLst>
          </p:nvPr>
        </p:nvGraphicFramePr>
        <p:xfrm>
          <a:off x="5961840" y="3911128"/>
          <a:ext cx="2219958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986">
                  <a:extLst>
                    <a:ext uri="{9D8B030D-6E8A-4147-A177-3AD203B41FA5}">
                      <a16:colId xmlns:a16="http://schemas.microsoft.com/office/drawing/2014/main" val="3677182382"/>
                    </a:ext>
                  </a:extLst>
                </a:gridCol>
                <a:gridCol w="790502">
                  <a:extLst>
                    <a:ext uri="{9D8B030D-6E8A-4147-A177-3AD203B41FA5}">
                      <a16:colId xmlns:a16="http://schemas.microsoft.com/office/drawing/2014/main" val="3741455049"/>
                    </a:ext>
                  </a:extLst>
                </a:gridCol>
                <a:gridCol w="689470">
                  <a:extLst>
                    <a:ext uri="{9D8B030D-6E8A-4147-A177-3AD203B41FA5}">
                      <a16:colId xmlns:a16="http://schemas.microsoft.com/office/drawing/2014/main" val="893464130"/>
                    </a:ext>
                  </a:extLst>
                </a:gridCol>
              </a:tblGrid>
              <a:tr h="298033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061536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11100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TW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545786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10001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482061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01010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699792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10010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53436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00001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515417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00010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6270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56B8BD22-C63B-560E-539F-93E7F723B352}"/>
                  </a:ext>
                </a:extLst>
              </p:cNvPr>
              <p:cNvSpPr txBox="1"/>
              <p:nvPr/>
            </p:nvSpPr>
            <p:spPr>
              <a:xfrm>
                <a:off x="9466321" y="4924366"/>
                <a:ext cx="50699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△</m:t>
                      </m:r>
                      <m:r>
                        <a:rPr lang="zh-TW" alt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56B8BD22-C63B-560E-539F-93E7F723B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6321" y="4924366"/>
                <a:ext cx="506993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ADEAAF7F-BD1F-EF25-C4E5-C6219B52CEC5}"/>
                  </a:ext>
                </a:extLst>
              </p:cNvPr>
              <p:cNvSpPr txBox="1"/>
              <p:nvPr/>
            </p:nvSpPr>
            <p:spPr>
              <a:xfrm>
                <a:off x="8921479" y="4877339"/>
                <a:ext cx="506993" cy="497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△</m:t>
                          </m:r>
                          <m:r>
                            <a:rPr lang="zh-TW" alt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ADEAAF7F-BD1F-EF25-C4E5-C6219B52C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1479" y="4877339"/>
                <a:ext cx="506993" cy="497508"/>
              </a:xfrm>
              <a:prstGeom prst="rect">
                <a:avLst/>
              </a:prstGeom>
              <a:blipFill>
                <a:blip r:embed="rId9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2A28EB34-28EF-53E5-8BAA-D9C92742762E}"/>
                  </a:ext>
                </a:extLst>
              </p:cNvPr>
              <p:cNvSpPr txBox="1"/>
              <p:nvPr/>
            </p:nvSpPr>
            <p:spPr>
              <a:xfrm>
                <a:off x="8387410" y="4877339"/>
                <a:ext cx="506993" cy="4989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△</m:t>
                          </m:r>
                          <m:r>
                            <a:rPr lang="zh-TW" alt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2A28EB34-28EF-53E5-8BAA-D9C927427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410" y="4877339"/>
                <a:ext cx="506993" cy="498919"/>
              </a:xfrm>
              <a:prstGeom prst="rect">
                <a:avLst/>
              </a:prstGeom>
              <a:blipFill>
                <a:blip r:embed="rId10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字方塊 48">
            <a:extLst>
              <a:ext uri="{FF2B5EF4-FFF2-40B4-BE49-F238E27FC236}">
                <a16:creationId xmlns:a16="http://schemas.microsoft.com/office/drawing/2014/main" id="{00178175-76B4-D9F5-DB39-6B4F745791F6}"/>
              </a:ext>
            </a:extLst>
          </p:cNvPr>
          <p:cNvSpPr txBox="1"/>
          <p:nvPr/>
        </p:nvSpPr>
        <p:spPr>
          <a:xfrm>
            <a:off x="9515654" y="4670151"/>
            <a:ext cx="470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0.1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14C38DA3-09FC-3122-2D42-1CFC43A11EB1}"/>
              </a:ext>
            </a:extLst>
          </p:cNvPr>
          <p:cNvSpPr txBox="1"/>
          <p:nvPr/>
        </p:nvSpPr>
        <p:spPr>
          <a:xfrm>
            <a:off x="8932252" y="4654762"/>
            <a:ext cx="545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0.05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9D84522B-BF25-8F7B-9660-9CB5F92043EA}"/>
              </a:ext>
            </a:extLst>
          </p:cNvPr>
          <p:cNvSpPr txBox="1"/>
          <p:nvPr/>
        </p:nvSpPr>
        <p:spPr>
          <a:xfrm>
            <a:off x="8334151" y="4661466"/>
            <a:ext cx="663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0.033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CD686E25-70A3-7D90-48EF-D3B8B981B2E2}"/>
              </a:ext>
            </a:extLst>
          </p:cNvPr>
          <p:cNvSpPr txBox="1"/>
          <p:nvPr/>
        </p:nvSpPr>
        <p:spPr>
          <a:xfrm>
            <a:off x="8268239" y="3889382"/>
            <a:ext cx="3313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越好和越差的解會影響量子態越多</a:t>
            </a:r>
          </a:p>
        </p:txBody>
      </p:sp>
      <p:sp>
        <p:nvSpPr>
          <p:cNvPr id="4" name="PA-文本框 27">
            <a:extLst>
              <a:ext uri="{FF2B5EF4-FFF2-40B4-BE49-F238E27FC236}">
                <a16:creationId xmlns:a16="http://schemas.microsoft.com/office/drawing/2014/main" id="{F5B259D4-C701-5A6E-7F18-AD088A1A39C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040" y="625304"/>
            <a:ext cx="4232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44526F"/>
                </a:solidFill>
                <a:cs typeface="+mn-ea"/>
                <a:sym typeface="+mn-lt"/>
              </a:rPr>
              <a:t>Population-enhanced QTS</a:t>
            </a:r>
            <a:endParaRPr lang="zh-CN" altLang="en-US" sz="2400" b="1" dirty="0">
              <a:solidFill>
                <a:srgbClr val="44526F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354EE00-3E64-D2B4-18A0-568BBDFEC0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2483560"/>
                  </p:ext>
                </p:extLst>
              </p:nvPr>
            </p:nvGraphicFramePr>
            <p:xfrm>
              <a:off x="5955521" y="1846159"/>
              <a:ext cx="2685385" cy="8940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5115">
                      <a:extLst>
                        <a:ext uri="{9D8B030D-6E8A-4147-A177-3AD203B41FA5}">
                          <a16:colId xmlns:a16="http://schemas.microsoft.com/office/drawing/2014/main" val="471329414"/>
                        </a:ext>
                      </a:extLst>
                    </a:gridCol>
                    <a:gridCol w="485646">
                      <a:extLst>
                        <a:ext uri="{9D8B030D-6E8A-4147-A177-3AD203B41FA5}">
                          <a16:colId xmlns:a16="http://schemas.microsoft.com/office/drawing/2014/main" val="507490740"/>
                        </a:ext>
                      </a:extLst>
                    </a:gridCol>
                    <a:gridCol w="426462">
                      <a:extLst>
                        <a:ext uri="{9D8B030D-6E8A-4147-A177-3AD203B41FA5}">
                          <a16:colId xmlns:a16="http://schemas.microsoft.com/office/drawing/2014/main" val="3672392899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2251802077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4201757140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4019636826"/>
                        </a:ext>
                      </a:extLst>
                    </a:gridCol>
                  </a:tblGrid>
                  <a:tr h="298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0987716"/>
                      </a:ext>
                    </a:extLst>
                  </a:tr>
                  <a:tr h="2980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TW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TW" altLang="en-US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0.35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1589373"/>
                      </a:ext>
                    </a:extLst>
                  </a:tr>
                  <a:tr h="2980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TW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TW" altLang="en-US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rgbClr val="FF0000"/>
                              </a:solidFill>
                            </a:rPr>
                            <a:t>0.65</a:t>
                          </a:r>
                          <a:endParaRPr lang="zh-TW" altLang="en-US" sz="13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1922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354EE00-3E64-D2B4-18A0-568BBDFEC0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2483560"/>
                  </p:ext>
                </p:extLst>
              </p:nvPr>
            </p:nvGraphicFramePr>
            <p:xfrm>
              <a:off x="5955521" y="1846159"/>
              <a:ext cx="2685385" cy="8940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5115">
                      <a:extLst>
                        <a:ext uri="{9D8B030D-6E8A-4147-A177-3AD203B41FA5}">
                          <a16:colId xmlns:a16="http://schemas.microsoft.com/office/drawing/2014/main" val="471329414"/>
                        </a:ext>
                      </a:extLst>
                    </a:gridCol>
                    <a:gridCol w="485646">
                      <a:extLst>
                        <a:ext uri="{9D8B030D-6E8A-4147-A177-3AD203B41FA5}">
                          <a16:colId xmlns:a16="http://schemas.microsoft.com/office/drawing/2014/main" val="507490740"/>
                        </a:ext>
                      </a:extLst>
                    </a:gridCol>
                    <a:gridCol w="426462">
                      <a:extLst>
                        <a:ext uri="{9D8B030D-6E8A-4147-A177-3AD203B41FA5}">
                          <a16:colId xmlns:a16="http://schemas.microsoft.com/office/drawing/2014/main" val="3672392899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2251802077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4201757140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4019636826"/>
                        </a:ext>
                      </a:extLst>
                    </a:gridCol>
                  </a:tblGrid>
                  <a:tr h="298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0987716"/>
                      </a:ext>
                    </a:extLst>
                  </a:tr>
                  <a:tr h="29803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493" t="-102000" r="-562687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0.35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1589373"/>
                      </a:ext>
                    </a:extLst>
                  </a:tr>
                  <a:tr h="29803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493" t="-206122" r="-562687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rgbClr val="FF0000"/>
                              </a:solidFill>
                            </a:rPr>
                            <a:t>0.65</a:t>
                          </a:r>
                          <a:endParaRPr lang="zh-TW" altLang="en-US" sz="13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19228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3765F98E-8939-05AA-A114-BD82152E6F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6765898"/>
                  </p:ext>
                </p:extLst>
              </p:nvPr>
            </p:nvGraphicFramePr>
            <p:xfrm>
              <a:off x="5962592" y="1846158"/>
              <a:ext cx="2967015" cy="8940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7601">
                      <a:extLst>
                        <a:ext uri="{9D8B030D-6E8A-4147-A177-3AD203B41FA5}">
                          <a16:colId xmlns:a16="http://schemas.microsoft.com/office/drawing/2014/main" val="471329414"/>
                        </a:ext>
                      </a:extLst>
                    </a:gridCol>
                    <a:gridCol w="588016">
                      <a:extLst>
                        <a:ext uri="{9D8B030D-6E8A-4147-A177-3AD203B41FA5}">
                          <a16:colId xmlns:a16="http://schemas.microsoft.com/office/drawing/2014/main" val="507490740"/>
                        </a:ext>
                      </a:extLst>
                    </a:gridCol>
                    <a:gridCol w="561315">
                      <a:extLst>
                        <a:ext uri="{9D8B030D-6E8A-4147-A177-3AD203B41FA5}">
                          <a16:colId xmlns:a16="http://schemas.microsoft.com/office/drawing/2014/main" val="3672392899"/>
                        </a:ext>
                      </a:extLst>
                    </a:gridCol>
                    <a:gridCol w="455761">
                      <a:extLst>
                        <a:ext uri="{9D8B030D-6E8A-4147-A177-3AD203B41FA5}">
                          <a16:colId xmlns:a16="http://schemas.microsoft.com/office/drawing/2014/main" val="2251802077"/>
                        </a:ext>
                      </a:extLst>
                    </a:gridCol>
                    <a:gridCol w="452673">
                      <a:extLst>
                        <a:ext uri="{9D8B030D-6E8A-4147-A177-3AD203B41FA5}">
                          <a16:colId xmlns:a16="http://schemas.microsoft.com/office/drawing/2014/main" val="4201757140"/>
                        </a:ext>
                      </a:extLst>
                    </a:gridCol>
                    <a:gridCol w="461649">
                      <a:extLst>
                        <a:ext uri="{9D8B030D-6E8A-4147-A177-3AD203B41FA5}">
                          <a16:colId xmlns:a16="http://schemas.microsoft.com/office/drawing/2014/main" val="4019636826"/>
                        </a:ext>
                      </a:extLst>
                    </a:gridCol>
                  </a:tblGrid>
                  <a:tr h="298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0987716"/>
                      </a:ext>
                    </a:extLst>
                  </a:tr>
                  <a:tr h="2980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TW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TW" altLang="en-US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rgbClr val="FF0000"/>
                              </a:solidFill>
                            </a:rPr>
                            <a:t>0.383</a:t>
                          </a:r>
                          <a:endParaRPr lang="zh-TW" altLang="en-US" sz="13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0.367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1589373"/>
                      </a:ext>
                    </a:extLst>
                  </a:tr>
                  <a:tr h="2980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TW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TW" altLang="en-US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0.617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rgbClr val="FF0000"/>
                              </a:solidFill>
                            </a:rPr>
                            <a:t>0.633</a:t>
                          </a:r>
                          <a:endParaRPr lang="zh-TW" altLang="en-US" sz="13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1922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3765F98E-8939-05AA-A114-BD82152E6F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6765898"/>
                  </p:ext>
                </p:extLst>
              </p:nvPr>
            </p:nvGraphicFramePr>
            <p:xfrm>
              <a:off x="5962592" y="1846158"/>
              <a:ext cx="2967015" cy="8940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7601">
                      <a:extLst>
                        <a:ext uri="{9D8B030D-6E8A-4147-A177-3AD203B41FA5}">
                          <a16:colId xmlns:a16="http://schemas.microsoft.com/office/drawing/2014/main" val="471329414"/>
                        </a:ext>
                      </a:extLst>
                    </a:gridCol>
                    <a:gridCol w="588016">
                      <a:extLst>
                        <a:ext uri="{9D8B030D-6E8A-4147-A177-3AD203B41FA5}">
                          <a16:colId xmlns:a16="http://schemas.microsoft.com/office/drawing/2014/main" val="507490740"/>
                        </a:ext>
                      </a:extLst>
                    </a:gridCol>
                    <a:gridCol w="561315">
                      <a:extLst>
                        <a:ext uri="{9D8B030D-6E8A-4147-A177-3AD203B41FA5}">
                          <a16:colId xmlns:a16="http://schemas.microsoft.com/office/drawing/2014/main" val="3672392899"/>
                        </a:ext>
                      </a:extLst>
                    </a:gridCol>
                    <a:gridCol w="455761">
                      <a:extLst>
                        <a:ext uri="{9D8B030D-6E8A-4147-A177-3AD203B41FA5}">
                          <a16:colId xmlns:a16="http://schemas.microsoft.com/office/drawing/2014/main" val="2251802077"/>
                        </a:ext>
                      </a:extLst>
                    </a:gridCol>
                    <a:gridCol w="452673">
                      <a:extLst>
                        <a:ext uri="{9D8B030D-6E8A-4147-A177-3AD203B41FA5}">
                          <a16:colId xmlns:a16="http://schemas.microsoft.com/office/drawing/2014/main" val="4201757140"/>
                        </a:ext>
                      </a:extLst>
                    </a:gridCol>
                    <a:gridCol w="461649">
                      <a:extLst>
                        <a:ext uri="{9D8B030D-6E8A-4147-A177-3AD203B41FA5}">
                          <a16:colId xmlns:a16="http://schemas.microsoft.com/office/drawing/2014/main" val="4019636826"/>
                        </a:ext>
                      </a:extLst>
                    </a:gridCol>
                  </a:tblGrid>
                  <a:tr h="298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0987716"/>
                      </a:ext>
                    </a:extLst>
                  </a:tr>
                  <a:tr h="29803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370" t="-102000" r="-569863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rgbClr val="FF0000"/>
                              </a:solidFill>
                            </a:rPr>
                            <a:t>0.383</a:t>
                          </a:r>
                          <a:endParaRPr lang="zh-TW" altLang="en-US" sz="13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0.367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1589373"/>
                      </a:ext>
                    </a:extLst>
                  </a:tr>
                  <a:tr h="29803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370" t="-206122" r="-569863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0.617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rgbClr val="FF0000"/>
                              </a:solidFill>
                            </a:rPr>
                            <a:t>0.633</a:t>
                          </a:r>
                          <a:endParaRPr lang="zh-TW" altLang="en-US" sz="13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19228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C427770-2A31-5847-75C6-47F9547C9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934411"/>
              </p:ext>
            </p:extLst>
          </p:nvPr>
        </p:nvGraphicFramePr>
        <p:xfrm>
          <a:off x="5961840" y="3911128"/>
          <a:ext cx="2219958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986">
                  <a:extLst>
                    <a:ext uri="{9D8B030D-6E8A-4147-A177-3AD203B41FA5}">
                      <a16:colId xmlns:a16="http://schemas.microsoft.com/office/drawing/2014/main" val="3677182382"/>
                    </a:ext>
                  </a:extLst>
                </a:gridCol>
                <a:gridCol w="790502">
                  <a:extLst>
                    <a:ext uri="{9D8B030D-6E8A-4147-A177-3AD203B41FA5}">
                      <a16:colId xmlns:a16="http://schemas.microsoft.com/office/drawing/2014/main" val="3741455049"/>
                    </a:ext>
                  </a:extLst>
                </a:gridCol>
                <a:gridCol w="689470">
                  <a:extLst>
                    <a:ext uri="{9D8B030D-6E8A-4147-A177-3AD203B41FA5}">
                      <a16:colId xmlns:a16="http://schemas.microsoft.com/office/drawing/2014/main" val="893464130"/>
                    </a:ext>
                  </a:extLst>
                </a:gridCol>
              </a:tblGrid>
              <a:tr h="298033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061536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FF0000"/>
                          </a:solidFill>
                        </a:rPr>
                        <a:t>11100</a:t>
                      </a:r>
                      <a:endParaRPr lang="zh-TW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545786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10001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482061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01010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699792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10010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53436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00001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515417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0070C0"/>
                          </a:solidFill>
                        </a:rPr>
                        <a:t>00010</a:t>
                      </a:r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627065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D4291B1-16AD-DD87-F760-6C53653B2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987466"/>
              </p:ext>
            </p:extLst>
          </p:nvPr>
        </p:nvGraphicFramePr>
        <p:xfrm>
          <a:off x="5961840" y="3911128"/>
          <a:ext cx="2219958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986">
                  <a:extLst>
                    <a:ext uri="{9D8B030D-6E8A-4147-A177-3AD203B41FA5}">
                      <a16:colId xmlns:a16="http://schemas.microsoft.com/office/drawing/2014/main" val="3677182382"/>
                    </a:ext>
                  </a:extLst>
                </a:gridCol>
                <a:gridCol w="790502">
                  <a:extLst>
                    <a:ext uri="{9D8B030D-6E8A-4147-A177-3AD203B41FA5}">
                      <a16:colId xmlns:a16="http://schemas.microsoft.com/office/drawing/2014/main" val="3741455049"/>
                    </a:ext>
                  </a:extLst>
                </a:gridCol>
                <a:gridCol w="689470">
                  <a:extLst>
                    <a:ext uri="{9D8B030D-6E8A-4147-A177-3AD203B41FA5}">
                      <a16:colId xmlns:a16="http://schemas.microsoft.com/office/drawing/2014/main" val="893464130"/>
                    </a:ext>
                  </a:extLst>
                </a:gridCol>
              </a:tblGrid>
              <a:tr h="298033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061536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11100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545786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FF0000"/>
                          </a:solidFill>
                        </a:rPr>
                        <a:t>10001</a:t>
                      </a:r>
                      <a:endParaRPr lang="zh-TW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482061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01010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699792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10010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53436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0070C0"/>
                          </a:solidFill>
                        </a:rPr>
                        <a:t>00001</a:t>
                      </a:r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515417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00010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627065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5921F54-69D9-149E-26AA-9DC67D529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905307"/>
              </p:ext>
            </p:extLst>
          </p:nvPr>
        </p:nvGraphicFramePr>
        <p:xfrm>
          <a:off x="5961840" y="3911128"/>
          <a:ext cx="2219958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986">
                  <a:extLst>
                    <a:ext uri="{9D8B030D-6E8A-4147-A177-3AD203B41FA5}">
                      <a16:colId xmlns:a16="http://schemas.microsoft.com/office/drawing/2014/main" val="3677182382"/>
                    </a:ext>
                  </a:extLst>
                </a:gridCol>
                <a:gridCol w="790502">
                  <a:extLst>
                    <a:ext uri="{9D8B030D-6E8A-4147-A177-3AD203B41FA5}">
                      <a16:colId xmlns:a16="http://schemas.microsoft.com/office/drawing/2014/main" val="3741455049"/>
                    </a:ext>
                  </a:extLst>
                </a:gridCol>
                <a:gridCol w="689470">
                  <a:extLst>
                    <a:ext uri="{9D8B030D-6E8A-4147-A177-3AD203B41FA5}">
                      <a16:colId xmlns:a16="http://schemas.microsoft.com/office/drawing/2014/main" val="893464130"/>
                    </a:ext>
                  </a:extLst>
                </a:gridCol>
              </a:tblGrid>
              <a:tr h="298033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061536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11100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545786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10001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482061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FF0000"/>
                          </a:solidFill>
                        </a:rPr>
                        <a:t>01010</a:t>
                      </a:r>
                      <a:endParaRPr lang="zh-TW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699792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0070C0"/>
                          </a:solidFill>
                        </a:rPr>
                        <a:t>10010</a:t>
                      </a:r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53436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00001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515417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00010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627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5240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3" grpId="0" animBg="1"/>
      <p:bldP spid="7" grpId="0" animBg="1"/>
      <p:bldP spid="9" grpId="0"/>
      <p:bldP spid="31" grpId="0"/>
      <p:bldP spid="33" grpId="0"/>
      <p:bldP spid="42" grpId="0" animBg="1"/>
      <p:bldP spid="46" grpId="0"/>
      <p:bldP spid="47" grpId="0"/>
      <p:bldP spid="48" grpId="0"/>
      <p:bldP spid="49" grpId="0"/>
      <p:bldP spid="50" grpId="0"/>
      <p:bldP spid="51" grpId="0"/>
      <p:bldP spid="5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FC33B39D-3F02-2617-CFBD-474F709EF6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283" y="2184183"/>
            <a:ext cx="5664491" cy="4216617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626473" y="708171"/>
            <a:ext cx="295910" cy="295910"/>
            <a:chOff x="3386" y="3538"/>
            <a:chExt cx="3309" cy="3309"/>
          </a:xfrm>
        </p:grpSpPr>
        <p:sp>
          <p:nvSpPr>
            <p:cNvPr id="24" name="PA-椭圆 23"/>
            <p:cNvSpPr/>
            <p:nvPr>
              <p:custDataLst>
                <p:tags r:id="rId2"/>
              </p:custDataLst>
            </p:nvPr>
          </p:nvSpPr>
          <p:spPr>
            <a:xfrm>
              <a:off x="3386" y="3538"/>
              <a:ext cx="3309" cy="3309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PA-椭圆 24"/>
            <p:cNvSpPr/>
            <p:nvPr>
              <p:custDataLst>
                <p:tags r:id="rId3"/>
              </p:custDataLst>
            </p:nvPr>
          </p:nvSpPr>
          <p:spPr>
            <a:xfrm>
              <a:off x="3943" y="4095"/>
              <a:ext cx="2196" cy="219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投影片編號版面配置區 14">
            <a:extLst>
              <a:ext uri="{FF2B5EF4-FFF2-40B4-BE49-F238E27FC236}">
                <a16:creationId xmlns:a16="http://schemas.microsoft.com/office/drawing/2014/main" id="{3F99591D-D57F-6D83-F368-AEAB01A2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8138" y="6013450"/>
            <a:ext cx="486100" cy="387350"/>
          </a:xfrm>
        </p:spPr>
        <p:txBody>
          <a:bodyPr/>
          <a:lstStyle/>
          <a:p>
            <a:fld id="{9ADB2954-E7EC-4A0E-B21C-E12F2B8C4E08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85BDC1E6-C918-4628-DA27-E13E45F454DF}"/>
              </a:ext>
            </a:extLst>
          </p:cNvPr>
          <p:cNvSpPr/>
          <p:nvPr/>
        </p:nvSpPr>
        <p:spPr>
          <a:xfrm>
            <a:off x="636178" y="1261392"/>
            <a:ext cx="1100992" cy="338554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case Ⅰ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2D1EE780-F6FE-7EB4-0DF0-F90F7A37C22F}"/>
                  </a:ext>
                </a:extLst>
              </p:cNvPr>
              <p:cNvSpPr txBox="1"/>
              <p:nvPr/>
            </p:nvSpPr>
            <p:spPr>
              <a:xfrm>
                <a:off x="1764877" y="1230614"/>
                <a:ext cx="58655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zh-TW" altLang="en-US" dirty="0"/>
                  <a:t>，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is uniformly random</a:t>
                </a:r>
                <a:r>
                  <a:rPr lang="zh-TW" altLang="en-US" dirty="0"/>
                  <a:t>，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1, 10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2D1EE780-F6FE-7EB4-0DF0-F90F7A37C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877" y="1230614"/>
                <a:ext cx="5865567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PA-文本框 27">
            <a:extLst>
              <a:ext uri="{FF2B5EF4-FFF2-40B4-BE49-F238E27FC236}">
                <a16:creationId xmlns:a16="http://schemas.microsoft.com/office/drawing/2014/main" id="{D780147D-87FE-FDE6-733E-BE7182AC742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040" y="625304"/>
            <a:ext cx="4232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44526F"/>
                </a:solidFill>
                <a:cs typeface="+mn-ea"/>
                <a:sym typeface="+mn-lt"/>
              </a:rPr>
              <a:t>Population-enhanced QTS</a:t>
            </a:r>
            <a:endParaRPr lang="zh-CN" altLang="en-US" sz="2400" b="1" dirty="0">
              <a:solidFill>
                <a:srgbClr val="44526F"/>
              </a:solidFill>
              <a:cs typeface="+mn-ea"/>
              <a:sym typeface="+mn-lt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3A2D205-18B9-DEA5-7410-8DE0A56D67B2}"/>
              </a:ext>
            </a:extLst>
          </p:cNvPr>
          <p:cNvSpPr txBox="1"/>
          <p:nvPr/>
        </p:nvSpPr>
        <p:spPr>
          <a:xfrm>
            <a:off x="1147651" y="1858571"/>
            <a:ext cx="7462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100 items</a:t>
            </a:r>
            <a:r>
              <a:rPr lang="en-US" altLang="zh-TW" sz="1600" dirty="0"/>
              <a:t>, 100 experiments, 5 times rotation, angle: 0.01, total time: 693s</a:t>
            </a:r>
            <a:endParaRPr lang="zh-TW" altLang="en-US" sz="1600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42860301-B117-8094-3C3E-F8AF552A463A}"/>
              </a:ext>
            </a:extLst>
          </p:cNvPr>
          <p:cNvGrpSpPr/>
          <p:nvPr/>
        </p:nvGrpSpPr>
        <p:grpSpPr>
          <a:xfrm>
            <a:off x="4539342" y="2945276"/>
            <a:ext cx="6952731" cy="973582"/>
            <a:chOff x="4539342" y="2945276"/>
            <a:chExt cx="6952731" cy="973582"/>
          </a:xfrm>
        </p:grpSpPr>
        <p:sp>
          <p:nvSpPr>
            <p:cNvPr id="10" name="語音泡泡: 矩形 9">
              <a:extLst>
                <a:ext uri="{FF2B5EF4-FFF2-40B4-BE49-F238E27FC236}">
                  <a16:creationId xmlns:a16="http://schemas.microsoft.com/office/drawing/2014/main" id="{B8363B61-CF9B-523A-0FEE-C8B99CA5F73D}"/>
                </a:ext>
              </a:extLst>
            </p:cNvPr>
            <p:cNvSpPr/>
            <p:nvPr/>
          </p:nvSpPr>
          <p:spPr>
            <a:xfrm>
              <a:off x="4539342" y="2945276"/>
              <a:ext cx="6952731" cy="973582"/>
            </a:xfrm>
            <a:prstGeom prst="wedgeRectCallout">
              <a:avLst>
                <a:gd name="adj1" fmla="val -83086"/>
                <a:gd name="adj2" fmla="val -80593"/>
              </a:avLst>
            </a:prstGeom>
            <a:solidFill>
              <a:srgbClr val="FDFDFD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94FBA054-8C6F-CC72-F3EB-1BAE513A64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1395" t="4431" r="3939" b="87258"/>
            <a:stretch/>
          </p:blipFill>
          <p:spPr>
            <a:xfrm>
              <a:off x="4791108" y="3126309"/>
              <a:ext cx="6690080" cy="554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25557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6BC4B794-CE1D-2F5D-433C-7EE5A5B8ED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473" y="2165132"/>
            <a:ext cx="5689892" cy="4235668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626473" y="708171"/>
            <a:ext cx="295910" cy="295910"/>
            <a:chOff x="3386" y="3538"/>
            <a:chExt cx="3309" cy="3309"/>
          </a:xfrm>
        </p:grpSpPr>
        <p:sp>
          <p:nvSpPr>
            <p:cNvPr id="24" name="PA-椭圆 23"/>
            <p:cNvSpPr/>
            <p:nvPr>
              <p:custDataLst>
                <p:tags r:id="rId2"/>
              </p:custDataLst>
            </p:nvPr>
          </p:nvSpPr>
          <p:spPr>
            <a:xfrm>
              <a:off x="3386" y="3538"/>
              <a:ext cx="3309" cy="3309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PA-椭圆 24"/>
            <p:cNvSpPr/>
            <p:nvPr>
              <p:custDataLst>
                <p:tags r:id="rId3"/>
              </p:custDataLst>
            </p:nvPr>
          </p:nvSpPr>
          <p:spPr>
            <a:xfrm>
              <a:off x="3943" y="4095"/>
              <a:ext cx="2196" cy="219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投影片編號版面配置區 14">
            <a:extLst>
              <a:ext uri="{FF2B5EF4-FFF2-40B4-BE49-F238E27FC236}">
                <a16:creationId xmlns:a16="http://schemas.microsoft.com/office/drawing/2014/main" id="{3F99591D-D57F-6D83-F368-AEAB01A2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8138" y="6013450"/>
            <a:ext cx="486100" cy="387350"/>
          </a:xfrm>
        </p:spPr>
        <p:txBody>
          <a:bodyPr/>
          <a:lstStyle/>
          <a:p>
            <a:fld id="{9ADB2954-E7EC-4A0E-B21C-E12F2B8C4E08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9" name="PA-文本框 27">
            <a:extLst>
              <a:ext uri="{FF2B5EF4-FFF2-40B4-BE49-F238E27FC236}">
                <a16:creationId xmlns:a16="http://schemas.microsoft.com/office/drawing/2014/main" id="{D780147D-87FE-FDE6-733E-BE7182AC742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040" y="625304"/>
            <a:ext cx="4232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44526F"/>
                </a:solidFill>
                <a:cs typeface="+mn-ea"/>
                <a:sym typeface="+mn-lt"/>
              </a:rPr>
              <a:t>Population-enhanced QTS</a:t>
            </a:r>
            <a:endParaRPr lang="zh-CN" altLang="en-US" sz="2400" b="1" dirty="0">
              <a:solidFill>
                <a:srgbClr val="44526F"/>
              </a:solidFill>
              <a:cs typeface="+mn-ea"/>
              <a:sym typeface="+mn-lt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FEE3ABA9-5923-61A9-3FBD-E307861A5371}"/>
              </a:ext>
            </a:extLst>
          </p:cNvPr>
          <p:cNvSpPr/>
          <p:nvPr/>
        </p:nvSpPr>
        <p:spPr>
          <a:xfrm>
            <a:off x="636178" y="1261392"/>
            <a:ext cx="1100992" cy="338554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case Ⅰ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4F323D8A-CD89-FEED-4598-DE0FF358F7ED}"/>
                  </a:ext>
                </a:extLst>
              </p:cNvPr>
              <p:cNvSpPr txBox="1"/>
              <p:nvPr/>
            </p:nvSpPr>
            <p:spPr>
              <a:xfrm>
                <a:off x="1764877" y="1230614"/>
                <a:ext cx="58655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zh-TW" altLang="en-US" dirty="0"/>
                  <a:t>，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is uniformly random</a:t>
                </a:r>
                <a:r>
                  <a:rPr lang="zh-TW" altLang="en-US" dirty="0"/>
                  <a:t>，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1, 10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4F323D8A-CD89-FEED-4598-DE0FF358F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877" y="1230614"/>
                <a:ext cx="5865567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>
            <a:extLst>
              <a:ext uri="{FF2B5EF4-FFF2-40B4-BE49-F238E27FC236}">
                <a16:creationId xmlns:a16="http://schemas.microsoft.com/office/drawing/2014/main" id="{D63356E4-B5F4-5786-71E3-DB4FF1576ADD}"/>
              </a:ext>
            </a:extLst>
          </p:cNvPr>
          <p:cNvSpPr txBox="1"/>
          <p:nvPr/>
        </p:nvSpPr>
        <p:spPr>
          <a:xfrm>
            <a:off x="1186674" y="1843934"/>
            <a:ext cx="7462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250 items</a:t>
            </a:r>
            <a:r>
              <a:rPr lang="en-US" altLang="zh-TW" sz="1600" dirty="0"/>
              <a:t>, 100 experiments, 5 times rotation, angle: 0.01, total time: 1644s</a:t>
            </a:r>
            <a:endParaRPr lang="zh-TW" altLang="en-US" sz="1600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3086547-3350-11E5-E403-AF1C470954C4}"/>
              </a:ext>
            </a:extLst>
          </p:cNvPr>
          <p:cNvGrpSpPr/>
          <p:nvPr/>
        </p:nvGrpSpPr>
        <p:grpSpPr>
          <a:xfrm>
            <a:off x="4612796" y="2694474"/>
            <a:ext cx="6952731" cy="973582"/>
            <a:chOff x="4612796" y="2694474"/>
            <a:chExt cx="6952731" cy="973582"/>
          </a:xfrm>
        </p:grpSpPr>
        <p:sp>
          <p:nvSpPr>
            <p:cNvPr id="4" name="語音泡泡: 矩形 3">
              <a:extLst>
                <a:ext uri="{FF2B5EF4-FFF2-40B4-BE49-F238E27FC236}">
                  <a16:creationId xmlns:a16="http://schemas.microsoft.com/office/drawing/2014/main" id="{0A511009-1979-E688-47F3-B05B46A4478B}"/>
                </a:ext>
              </a:extLst>
            </p:cNvPr>
            <p:cNvSpPr/>
            <p:nvPr/>
          </p:nvSpPr>
          <p:spPr>
            <a:xfrm>
              <a:off x="4612796" y="2694474"/>
              <a:ext cx="6952731" cy="973582"/>
            </a:xfrm>
            <a:prstGeom prst="wedgeRectCallout">
              <a:avLst>
                <a:gd name="adj1" fmla="val -67900"/>
                <a:gd name="adj2" fmla="val -59349"/>
              </a:avLst>
            </a:prstGeom>
            <a:solidFill>
              <a:srgbClr val="FDFDFD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FD684C71-5E42-4DA1-3534-152BDA441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5675" t="4199" r="3897" b="90858"/>
            <a:stretch/>
          </p:blipFill>
          <p:spPr>
            <a:xfrm>
              <a:off x="4767238" y="2924593"/>
              <a:ext cx="6709162" cy="4895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9971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D18CDD35-8C86-F85D-92B9-748F705716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473" y="2177833"/>
            <a:ext cx="5721644" cy="4222967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626473" y="708171"/>
            <a:ext cx="295910" cy="295910"/>
            <a:chOff x="3386" y="3538"/>
            <a:chExt cx="3309" cy="3309"/>
          </a:xfrm>
        </p:grpSpPr>
        <p:sp>
          <p:nvSpPr>
            <p:cNvPr id="24" name="PA-椭圆 23"/>
            <p:cNvSpPr/>
            <p:nvPr>
              <p:custDataLst>
                <p:tags r:id="rId2"/>
              </p:custDataLst>
            </p:nvPr>
          </p:nvSpPr>
          <p:spPr>
            <a:xfrm>
              <a:off x="3386" y="3538"/>
              <a:ext cx="3309" cy="3309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PA-椭圆 24"/>
            <p:cNvSpPr/>
            <p:nvPr>
              <p:custDataLst>
                <p:tags r:id="rId3"/>
              </p:custDataLst>
            </p:nvPr>
          </p:nvSpPr>
          <p:spPr>
            <a:xfrm>
              <a:off x="3943" y="4095"/>
              <a:ext cx="2196" cy="219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投影片編號版面配置區 14">
            <a:extLst>
              <a:ext uri="{FF2B5EF4-FFF2-40B4-BE49-F238E27FC236}">
                <a16:creationId xmlns:a16="http://schemas.microsoft.com/office/drawing/2014/main" id="{3F99591D-D57F-6D83-F368-AEAB01A2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8138" y="6013450"/>
            <a:ext cx="486100" cy="387350"/>
          </a:xfrm>
        </p:spPr>
        <p:txBody>
          <a:bodyPr/>
          <a:lstStyle/>
          <a:p>
            <a:fld id="{9ADB2954-E7EC-4A0E-B21C-E12F2B8C4E08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7" name="PA-文本框 27">
            <a:extLst>
              <a:ext uri="{FF2B5EF4-FFF2-40B4-BE49-F238E27FC236}">
                <a16:creationId xmlns:a16="http://schemas.microsoft.com/office/drawing/2014/main" id="{FF6274D6-3D80-ADE2-DD41-131B9C20528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040" y="625304"/>
            <a:ext cx="4232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44526F"/>
                </a:solidFill>
                <a:cs typeface="+mn-ea"/>
                <a:sym typeface="+mn-lt"/>
              </a:rPr>
              <a:t>Population-enhanced QTS</a:t>
            </a:r>
            <a:endParaRPr lang="zh-CN" altLang="en-US" sz="2400" b="1" dirty="0">
              <a:solidFill>
                <a:srgbClr val="44526F"/>
              </a:solidFill>
              <a:cs typeface="+mn-ea"/>
              <a:sym typeface="+mn-lt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4AD367E-3E78-7E00-2E22-9A969F83CEFB}"/>
              </a:ext>
            </a:extLst>
          </p:cNvPr>
          <p:cNvSpPr/>
          <p:nvPr/>
        </p:nvSpPr>
        <p:spPr>
          <a:xfrm>
            <a:off x="636178" y="1261392"/>
            <a:ext cx="1100992" cy="338554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case Ⅰ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14F75AEE-6B71-4FC3-C0F4-A3F7F9A3358A}"/>
                  </a:ext>
                </a:extLst>
              </p:cNvPr>
              <p:cNvSpPr txBox="1"/>
              <p:nvPr/>
            </p:nvSpPr>
            <p:spPr>
              <a:xfrm>
                <a:off x="1764877" y="1230614"/>
                <a:ext cx="58655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zh-TW" altLang="en-US" dirty="0"/>
                  <a:t>，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is uniformly random</a:t>
                </a:r>
                <a:r>
                  <a:rPr lang="zh-TW" altLang="en-US" dirty="0"/>
                  <a:t>，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1, 10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14F75AEE-6B71-4FC3-C0F4-A3F7F9A33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877" y="1230614"/>
                <a:ext cx="5865567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>
            <a:extLst>
              <a:ext uri="{FF2B5EF4-FFF2-40B4-BE49-F238E27FC236}">
                <a16:creationId xmlns:a16="http://schemas.microsoft.com/office/drawing/2014/main" id="{FD161A2C-C1AA-F362-2884-AFAF82394AE2}"/>
              </a:ext>
            </a:extLst>
          </p:cNvPr>
          <p:cNvSpPr txBox="1"/>
          <p:nvPr/>
        </p:nvSpPr>
        <p:spPr>
          <a:xfrm>
            <a:off x="1186674" y="1843934"/>
            <a:ext cx="7462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500 items</a:t>
            </a:r>
            <a:r>
              <a:rPr lang="en-US" altLang="zh-TW" sz="1600" dirty="0"/>
              <a:t>, 100 experiments, 5 times rotation, angle: 0.01, total time: 2896s</a:t>
            </a:r>
            <a:endParaRPr lang="zh-TW" altLang="en-US" sz="1600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02CB692-9F10-EBCB-1B4A-620A07AF7115}"/>
              </a:ext>
            </a:extLst>
          </p:cNvPr>
          <p:cNvGrpSpPr/>
          <p:nvPr/>
        </p:nvGrpSpPr>
        <p:grpSpPr>
          <a:xfrm>
            <a:off x="3961232" y="3168727"/>
            <a:ext cx="7074345" cy="799411"/>
            <a:chOff x="3961232" y="3168727"/>
            <a:chExt cx="7074345" cy="799411"/>
          </a:xfrm>
        </p:grpSpPr>
        <p:sp>
          <p:nvSpPr>
            <p:cNvPr id="9" name="語音泡泡: 矩形 8">
              <a:extLst>
                <a:ext uri="{FF2B5EF4-FFF2-40B4-BE49-F238E27FC236}">
                  <a16:creationId xmlns:a16="http://schemas.microsoft.com/office/drawing/2014/main" id="{91113F60-9285-1EFB-5A1B-89C5E4722338}"/>
                </a:ext>
              </a:extLst>
            </p:cNvPr>
            <p:cNvSpPr/>
            <p:nvPr/>
          </p:nvSpPr>
          <p:spPr>
            <a:xfrm>
              <a:off x="3961232" y="3168727"/>
              <a:ext cx="7074345" cy="799411"/>
            </a:xfrm>
            <a:prstGeom prst="wedgeRectCallout">
              <a:avLst>
                <a:gd name="adj1" fmla="val -50092"/>
                <a:gd name="adj2" fmla="val -119440"/>
              </a:avLst>
            </a:prstGeom>
            <a:solidFill>
              <a:srgbClr val="FDFDFD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C6A3FF71-BA2B-D6F8-3F7D-97FEF3F76B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1554" t="5065" r="4303" b="89764"/>
            <a:stretch/>
          </p:blipFill>
          <p:spPr>
            <a:xfrm>
              <a:off x="4152020" y="3296664"/>
              <a:ext cx="6758083" cy="5843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8108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1A2ECFD0-4C6C-61F2-4CD9-100556A39B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428" y="2182488"/>
            <a:ext cx="5632739" cy="4222967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626473" y="708171"/>
            <a:ext cx="295910" cy="295910"/>
            <a:chOff x="3386" y="3538"/>
            <a:chExt cx="3309" cy="3309"/>
          </a:xfrm>
        </p:grpSpPr>
        <p:sp>
          <p:nvSpPr>
            <p:cNvPr id="24" name="PA-椭圆 23"/>
            <p:cNvSpPr/>
            <p:nvPr>
              <p:custDataLst>
                <p:tags r:id="rId2"/>
              </p:custDataLst>
            </p:nvPr>
          </p:nvSpPr>
          <p:spPr>
            <a:xfrm>
              <a:off x="3386" y="3538"/>
              <a:ext cx="3309" cy="3309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PA-椭圆 24"/>
            <p:cNvSpPr/>
            <p:nvPr>
              <p:custDataLst>
                <p:tags r:id="rId3"/>
              </p:custDataLst>
            </p:nvPr>
          </p:nvSpPr>
          <p:spPr>
            <a:xfrm>
              <a:off x="3943" y="4095"/>
              <a:ext cx="2196" cy="219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投影片編號版面配置區 14">
            <a:extLst>
              <a:ext uri="{FF2B5EF4-FFF2-40B4-BE49-F238E27FC236}">
                <a16:creationId xmlns:a16="http://schemas.microsoft.com/office/drawing/2014/main" id="{3F99591D-D57F-6D83-F368-AEAB01A2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8138" y="6013450"/>
            <a:ext cx="486100" cy="387350"/>
          </a:xfrm>
        </p:spPr>
        <p:txBody>
          <a:bodyPr/>
          <a:lstStyle/>
          <a:p>
            <a:fld id="{9ADB2954-E7EC-4A0E-B21C-E12F2B8C4E08}" type="slidenum">
              <a:rPr lang="zh-CN" altLang="en-US" smtClean="0"/>
              <a:t>25</a:t>
            </a:fld>
            <a:endParaRPr lang="zh-CN" altLang="en-US" dirty="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E6782D7E-DAFD-2950-46CF-4E43CCDBDCB1}"/>
              </a:ext>
            </a:extLst>
          </p:cNvPr>
          <p:cNvSpPr/>
          <p:nvPr/>
        </p:nvSpPr>
        <p:spPr>
          <a:xfrm>
            <a:off x="636178" y="1272279"/>
            <a:ext cx="1100992" cy="338554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case Ⅱ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9AE3588D-8E5A-DCE7-6DF3-624651C88A19}"/>
                  </a:ext>
                </a:extLst>
              </p:cNvPr>
              <p:cNvSpPr txBox="1"/>
              <p:nvPr/>
            </p:nvSpPr>
            <p:spPr>
              <a:xfrm>
                <a:off x="1764878" y="1241501"/>
                <a:ext cx="79778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TW" altLang="en-US" dirty="0"/>
                  <a:t>，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is </a:t>
                </a:r>
                <a:r>
                  <a:rPr lang="en-US" altLang="zh-TW" dirty="0"/>
                  <a:t>uniformly random </a:t>
                </a:r>
                <a:r>
                  <a:rPr lang="zh-TW" altLang="en-US" dirty="0"/>
                  <a:t>，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∈[1, 10]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 5]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9AE3588D-8E5A-DCE7-6DF3-624651C88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878" y="1241501"/>
                <a:ext cx="7977836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A-文本框 27">
            <a:extLst>
              <a:ext uri="{FF2B5EF4-FFF2-40B4-BE49-F238E27FC236}">
                <a16:creationId xmlns:a16="http://schemas.microsoft.com/office/drawing/2014/main" id="{FF6274D6-3D80-ADE2-DD41-131B9C20528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040" y="625304"/>
            <a:ext cx="4232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44526F"/>
                </a:solidFill>
                <a:cs typeface="+mn-ea"/>
                <a:sym typeface="+mn-lt"/>
              </a:rPr>
              <a:t>Population-enhanced QTS</a:t>
            </a:r>
            <a:endParaRPr lang="zh-CN" altLang="en-US" sz="2400" b="1" dirty="0">
              <a:solidFill>
                <a:srgbClr val="44526F"/>
              </a:solidFill>
              <a:cs typeface="+mn-ea"/>
              <a:sym typeface="+mn-lt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3D8A1E2-608E-D21E-FF50-6CECDF40626B}"/>
              </a:ext>
            </a:extLst>
          </p:cNvPr>
          <p:cNvSpPr txBox="1"/>
          <p:nvPr/>
        </p:nvSpPr>
        <p:spPr>
          <a:xfrm>
            <a:off x="1186674" y="1843934"/>
            <a:ext cx="7462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100 items</a:t>
            </a:r>
            <a:r>
              <a:rPr lang="en-US" altLang="zh-TW" sz="1600" dirty="0"/>
              <a:t>, 100 experiments, 5 times rotation, angle: 0.01, total time: 695s</a:t>
            </a:r>
            <a:endParaRPr lang="zh-TW" altLang="en-US" sz="1600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B3E802A-1B3E-95F7-6AF0-703FC7E35758}"/>
              </a:ext>
            </a:extLst>
          </p:cNvPr>
          <p:cNvGrpSpPr/>
          <p:nvPr/>
        </p:nvGrpSpPr>
        <p:grpSpPr>
          <a:xfrm>
            <a:off x="4163793" y="2798747"/>
            <a:ext cx="7074345" cy="799411"/>
            <a:chOff x="4163793" y="2831404"/>
            <a:chExt cx="7074345" cy="799411"/>
          </a:xfrm>
        </p:grpSpPr>
        <p:sp>
          <p:nvSpPr>
            <p:cNvPr id="11" name="語音泡泡: 矩形 10">
              <a:extLst>
                <a:ext uri="{FF2B5EF4-FFF2-40B4-BE49-F238E27FC236}">
                  <a16:creationId xmlns:a16="http://schemas.microsoft.com/office/drawing/2014/main" id="{FCD75FCD-B512-4DEB-9716-25FEE4E03C7D}"/>
                </a:ext>
              </a:extLst>
            </p:cNvPr>
            <p:cNvSpPr/>
            <p:nvPr/>
          </p:nvSpPr>
          <p:spPr>
            <a:xfrm>
              <a:off x="4163793" y="2831404"/>
              <a:ext cx="7074345" cy="799411"/>
            </a:xfrm>
            <a:prstGeom prst="wedgeRectCallout">
              <a:avLst>
                <a:gd name="adj1" fmla="val -71327"/>
                <a:gd name="adj2" fmla="val -69057"/>
              </a:avLst>
            </a:prstGeom>
            <a:solidFill>
              <a:srgbClr val="FDFDFD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553A2CE8-7340-503A-8A17-98B6A52AD4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1134" t="4749" r="4844" b="90359"/>
            <a:stretch/>
          </p:blipFill>
          <p:spPr>
            <a:xfrm>
              <a:off x="4386944" y="3046745"/>
              <a:ext cx="6673074" cy="3822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6084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626473" y="708171"/>
            <a:ext cx="295910" cy="295910"/>
            <a:chOff x="3386" y="3538"/>
            <a:chExt cx="3309" cy="3309"/>
          </a:xfrm>
        </p:grpSpPr>
        <p:sp>
          <p:nvSpPr>
            <p:cNvPr id="24" name="PA-椭圆 23"/>
            <p:cNvSpPr/>
            <p:nvPr>
              <p:custDataLst>
                <p:tags r:id="rId2"/>
              </p:custDataLst>
            </p:nvPr>
          </p:nvSpPr>
          <p:spPr>
            <a:xfrm>
              <a:off x="3386" y="3538"/>
              <a:ext cx="3309" cy="3309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PA-椭圆 24"/>
            <p:cNvSpPr/>
            <p:nvPr>
              <p:custDataLst>
                <p:tags r:id="rId3"/>
              </p:custDataLst>
            </p:nvPr>
          </p:nvSpPr>
          <p:spPr>
            <a:xfrm>
              <a:off x="3943" y="4095"/>
              <a:ext cx="2196" cy="219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投影片編號版面配置區 14">
            <a:extLst>
              <a:ext uri="{FF2B5EF4-FFF2-40B4-BE49-F238E27FC236}">
                <a16:creationId xmlns:a16="http://schemas.microsoft.com/office/drawing/2014/main" id="{3F99591D-D57F-6D83-F368-AEAB01A2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8138" y="6013450"/>
            <a:ext cx="486100" cy="387350"/>
          </a:xfrm>
        </p:spPr>
        <p:txBody>
          <a:bodyPr/>
          <a:lstStyle/>
          <a:p>
            <a:fld id="{9ADB2954-E7EC-4A0E-B21C-E12F2B8C4E08}" type="slidenum">
              <a:rPr lang="zh-CN" altLang="en-US" smtClean="0"/>
              <a:t>26</a:t>
            </a:fld>
            <a:endParaRPr lang="zh-CN" altLang="en-US" dirty="0"/>
          </a:p>
        </p:txBody>
      </p:sp>
      <p:sp>
        <p:nvSpPr>
          <p:cNvPr id="7" name="PA-文本框 27">
            <a:extLst>
              <a:ext uri="{FF2B5EF4-FFF2-40B4-BE49-F238E27FC236}">
                <a16:creationId xmlns:a16="http://schemas.microsoft.com/office/drawing/2014/main" id="{FF6274D6-3D80-ADE2-DD41-131B9C20528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040" y="625304"/>
            <a:ext cx="4232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44526F"/>
                </a:solidFill>
                <a:cs typeface="+mn-ea"/>
                <a:sym typeface="+mn-lt"/>
              </a:rPr>
              <a:t>Population-enhanced QTS</a:t>
            </a:r>
            <a:endParaRPr lang="zh-CN" altLang="en-US" sz="2400" b="1" dirty="0">
              <a:solidFill>
                <a:srgbClr val="44526F"/>
              </a:solidFill>
              <a:cs typeface="+mn-ea"/>
              <a:sym typeface="+mn-lt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6B8A3D6-1611-F0B9-B716-8E6665B018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178" y="2168859"/>
            <a:ext cx="5747045" cy="4248368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CFB9B45C-0EDB-B829-7C7C-4E557E146236}"/>
              </a:ext>
            </a:extLst>
          </p:cNvPr>
          <p:cNvSpPr/>
          <p:nvPr/>
        </p:nvSpPr>
        <p:spPr>
          <a:xfrm>
            <a:off x="636178" y="1272279"/>
            <a:ext cx="1100992" cy="338554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case Ⅱ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42D7D27-0AE4-6D65-1C7E-BFDF9A7854EF}"/>
                  </a:ext>
                </a:extLst>
              </p:cNvPr>
              <p:cNvSpPr txBox="1"/>
              <p:nvPr/>
            </p:nvSpPr>
            <p:spPr>
              <a:xfrm>
                <a:off x="1764878" y="1241501"/>
                <a:ext cx="79778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TW" altLang="en-US" dirty="0"/>
                  <a:t>，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is </a:t>
                </a:r>
                <a:r>
                  <a:rPr lang="en-US" altLang="zh-TW" dirty="0"/>
                  <a:t>uniformly random </a:t>
                </a:r>
                <a:r>
                  <a:rPr lang="zh-TW" altLang="en-US" dirty="0"/>
                  <a:t>，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∈[1, 10]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 5]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42D7D27-0AE4-6D65-1C7E-BFDF9A785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878" y="1241501"/>
                <a:ext cx="7977836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D2AA0B3B-3B74-97E9-6E8D-1D8A571FA8B5}"/>
              </a:ext>
            </a:extLst>
          </p:cNvPr>
          <p:cNvSpPr txBox="1"/>
          <p:nvPr/>
        </p:nvSpPr>
        <p:spPr>
          <a:xfrm>
            <a:off x="1186674" y="1843934"/>
            <a:ext cx="7462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250 items</a:t>
            </a:r>
            <a:r>
              <a:rPr lang="en-US" altLang="zh-TW" sz="1600" dirty="0"/>
              <a:t>, 100 experiments, 5 times rotation, angle: 0.01, total time: 1626s</a:t>
            </a:r>
            <a:endParaRPr lang="zh-TW" altLang="en-US" sz="1600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E911D232-D7C9-E527-FB62-EBBCD30E9ADE}"/>
              </a:ext>
            </a:extLst>
          </p:cNvPr>
          <p:cNvGrpSpPr/>
          <p:nvPr/>
        </p:nvGrpSpPr>
        <p:grpSpPr>
          <a:xfrm>
            <a:off x="3978785" y="3337661"/>
            <a:ext cx="7074345" cy="799411"/>
            <a:chOff x="3978785" y="3337661"/>
            <a:chExt cx="7074345" cy="799411"/>
          </a:xfrm>
        </p:grpSpPr>
        <p:sp>
          <p:nvSpPr>
            <p:cNvPr id="12" name="語音泡泡: 矩形 11">
              <a:extLst>
                <a:ext uri="{FF2B5EF4-FFF2-40B4-BE49-F238E27FC236}">
                  <a16:creationId xmlns:a16="http://schemas.microsoft.com/office/drawing/2014/main" id="{6491C8B2-7477-1919-6F26-71D6BCA07CEC}"/>
                </a:ext>
              </a:extLst>
            </p:cNvPr>
            <p:cNvSpPr/>
            <p:nvPr/>
          </p:nvSpPr>
          <p:spPr>
            <a:xfrm>
              <a:off x="3978785" y="3337661"/>
              <a:ext cx="7074345" cy="799411"/>
            </a:xfrm>
            <a:prstGeom prst="wedgeRectCallout">
              <a:avLst>
                <a:gd name="adj1" fmla="val -59017"/>
                <a:gd name="adj2" fmla="val -137142"/>
              </a:avLst>
            </a:prstGeom>
            <a:solidFill>
              <a:srgbClr val="FDFDFD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43DCD27A-8137-434E-49D6-2AF3DAA7AD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8702" t="5238" r="4424" b="88940"/>
            <a:stretch/>
          </p:blipFill>
          <p:spPr>
            <a:xfrm>
              <a:off x="4204659" y="3450104"/>
              <a:ext cx="6622595" cy="5011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3515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626473" y="708171"/>
            <a:ext cx="295910" cy="295910"/>
            <a:chOff x="3386" y="3538"/>
            <a:chExt cx="3309" cy="3309"/>
          </a:xfrm>
        </p:grpSpPr>
        <p:sp>
          <p:nvSpPr>
            <p:cNvPr id="24" name="PA-椭圆 23"/>
            <p:cNvSpPr/>
            <p:nvPr>
              <p:custDataLst>
                <p:tags r:id="rId2"/>
              </p:custDataLst>
            </p:nvPr>
          </p:nvSpPr>
          <p:spPr>
            <a:xfrm>
              <a:off x="3386" y="3538"/>
              <a:ext cx="3309" cy="3309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PA-椭圆 24"/>
            <p:cNvSpPr/>
            <p:nvPr>
              <p:custDataLst>
                <p:tags r:id="rId3"/>
              </p:custDataLst>
            </p:nvPr>
          </p:nvSpPr>
          <p:spPr>
            <a:xfrm>
              <a:off x="3943" y="4095"/>
              <a:ext cx="2196" cy="219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投影片編號版面配置區 14">
            <a:extLst>
              <a:ext uri="{FF2B5EF4-FFF2-40B4-BE49-F238E27FC236}">
                <a16:creationId xmlns:a16="http://schemas.microsoft.com/office/drawing/2014/main" id="{3F99591D-D57F-6D83-F368-AEAB01A2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8138" y="6013450"/>
            <a:ext cx="486100" cy="387350"/>
          </a:xfrm>
        </p:spPr>
        <p:txBody>
          <a:bodyPr/>
          <a:lstStyle/>
          <a:p>
            <a:fld id="{9ADB2954-E7EC-4A0E-B21C-E12F2B8C4E08}" type="slidenum">
              <a:rPr lang="zh-CN" altLang="en-US" smtClean="0"/>
              <a:t>27</a:t>
            </a:fld>
            <a:endParaRPr lang="zh-CN" altLang="en-US" dirty="0"/>
          </a:p>
        </p:txBody>
      </p:sp>
      <p:sp>
        <p:nvSpPr>
          <p:cNvPr id="7" name="PA-文本框 27">
            <a:extLst>
              <a:ext uri="{FF2B5EF4-FFF2-40B4-BE49-F238E27FC236}">
                <a16:creationId xmlns:a16="http://schemas.microsoft.com/office/drawing/2014/main" id="{FF6274D6-3D80-ADE2-DD41-131B9C20528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040" y="625304"/>
            <a:ext cx="4232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44526F"/>
                </a:solidFill>
                <a:cs typeface="+mn-ea"/>
                <a:sym typeface="+mn-lt"/>
              </a:rPr>
              <a:t>Population-enhanced QTS</a:t>
            </a:r>
            <a:endParaRPr lang="zh-CN" altLang="en-US" sz="2400" b="1" dirty="0">
              <a:solidFill>
                <a:srgbClr val="44526F"/>
              </a:solidFill>
              <a:cs typeface="+mn-ea"/>
              <a:sym typeface="+mn-lt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AAD4141A-914A-DE08-2915-D2A014109808}"/>
              </a:ext>
            </a:extLst>
          </p:cNvPr>
          <p:cNvSpPr/>
          <p:nvPr/>
        </p:nvSpPr>
        <p:spPr>
          <a:xfrm>
            <a:off x="636178" y="1272279"/>
            <a:ext cx="1100992" cy="338554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case Ⅱ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9C2DED4-ECD5-C0F4-CAF1-0CB48FAAE61C}"/>
                  </a:ext>
                </a:extLst>
              </p:cNvPr>
              <p:cNvSpPr txBox="1"/>
              <p:nvPr/>
            </p:nvSpPr>
            <p:spPr>
              <a:xfrm>
                <a:off x="1764878" y="1241501"/>
                <a:ext cx="79778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TW" altLang="en-US" dirty="0"/>
                  <a:t>，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is </a:t>
                </a:r>
                <a:r>
                  <a:rPr lang="en-US" altLang="zh-TW" dirty="0"/>
                  <a:t>uniformly random </a:t>
                </a:r>
                <a:r>
                  <a:rPr lang="zh-TW" altLang="en-US" dirty="0"/>
                  <a:t>，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∈[1, 10]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 5]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9C2DED4-ECD5-C0F4-CAF1-0CB48FAAE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878" y="1241501"/>
                <a:ext cx="7977836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7F397F2E-2F38-D728-8E3F-091D47A18617}"/>
              </a:ext>
            </a:extLst>
          </p:cNvPr>
          <p:cNvSpPr txBox="1"/>
          <p:nvPr/>
        </p:nvSpPr>
        <p:spPr>
          <a:xfrm>
            <a:off x="1186674" y="1843934"/>
            <a:ext cx="7462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500 items</a:t>
            </a:r>
            <a:r>
              <a:rPr lang="en-US" altLang="zh-TW" sz="1600" dirty="0"/>
              <a:t>, 100 experiments, 5 times rotation, angle: 0.01, total time: 2872s</a:t>
            </a:r>
            <a:endParaRPr lang="zh-TW" altLang="en-US" sz="16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F6C24D4-1A12-647B-B95C-CD8C3B8552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473" y="2190534"/>
            <a:ext cx="5696243" cy="4210266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07192882-FA60-146A-6203-8D0A68B1377E}"/>
              </a:ext>
            </a:extLst>
          </p:cNvPr>
          <p:cNvGrpSpPr/>
          <p:nvPr/>
        </p:nvGrpSpPr>
        <p:grpSpPr>
          <a:xfrm>
            <a:off x="4649894" y="3424810"/>
            <a:ext cx="6736564" cy="854716"/>
            <a:chOff x="4649894" y="3424810"/>
            <a:chExt cx="6736564" cy="854716"/>
          </a:xfrm>
        </p:grpSpPr>
        <p:sp>
          <p:nvSpPr>
            <p:cNvPr id="12" name="語音泡泡: 矩形 11">
              <a:extLst>
                <a:ext uri="{FF2B5EF4-FFF2-40B4-BE49-F238E27FC236}">
                  <a16:creationId xmlns:a16="http://schemas.microsoft.com/office/drawing/2014/main" id="{0F8E1F61-E7A0-A120-E193-4F7A47D3528E}"/>
                </a:ext>
              </a:extLst>
            </p:cNvPr>
            <p:cNvSpPr/>
            <p:nvPr/>
          </p:nvSpPr>
          <p:spPr>
            <a:xfrm>
              <a:off x="4649894" y="3424810"/>
              <a:ext cx="6736564" cy="854716"/>
            </a:xfrm>
            <a:prstGeom prst="wedgeRectCallout">
              <a:avLst>
                <a:gd name="adj1" fmla="val -61578"/>
                <a:gd name="adj2" fmla="val -138768"/>
              </a:avLst>
            </a:prstGeom>
            <a:solidFill>
              <a:srgbClr val="FDFDFD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0486570F-7D6E-F0FF-85A8-5EAC7481C1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6552" t="4687" r="3218" b="88234"/>
            <a:stretch/>
          </p:blipFill>
          <p:spPr>
            <a:xfrm>
              <a:off x="4825540" y="3514692"/>
              <a:ext cx="6480000" cy="674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7729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626473" y="708171"/>
            <a:ext cx="295910" cy="295910"/>
            <a:chOff x="3386" y="3538"/>
            <a:chExt cx="3309" cy="3309"/>
          </a:xfrm>
        </p:grpSpPr>
        <p:sp>
          <p:nvSpPr>
            <p:cNvPr id="24" name="PA-椭圆 23"/>
            <p:cNvSpPr/>
            <p:nvPr>
              <p:custDataLst>
                <p:tags r:id="rId2"/>
              </p:custDataLst>
            </p:nvPr>
          </p:nvSpPr>
          <p:spPr>
            <a:xfrm>
              <a:off x="3386" y="3538"/>
              <a:ext cx="3309" cy="3309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PA-椭圆 24"/>
            <p:cNvSpPr/>
            <p:nvPr>
              <p:custDataLst>
                <p:tags r:id="rId3"/>
              </p:custDataLst>
            </p:nvPr>
          </p:nvSpPr>
          <p:spPr>
            <a:xfrm>
              <a:off x="3943" y="4095"/>
              <a:ext cx="2196" cy="219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投影片編號版面配置區 14">
            <a:extLst>
              <a:ext uri="{FF2B5EF4-FFF2-40B4-BE49-F238E27FC236}">
                <a16:creationId xmlns:a16="http://schemas.microsoft.com/office/drawing/2014/main" id="{3F99591D-D57F-6D83-F368-AEAB01A2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8138" y="6013450"/>
            <a:ext cx="486100" cy="387350"/>
          </a:xfrm>
        </p:spPr>
        <p:txBody>
          <a:bodyPr/>
          <a:lstStyle/>
          <a:p>
            <a:fld id="{9ADB2954-E7EC-4A0E-B21C-E12F2B8C4E08}" type="slidenum">
              <a:rPr lang="zh-CN" altLang="en-US" smtClean="0"/>
              <a:t>28</a:t>
            </a:fld>
            <a:endParaRPr lang="zh-CN" altLang="en-US" dirty="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E6782D7E-DAFD-2950-46CF-4E43CCDBDCB1}"/>
              </a:ext>
            </a:extLst>
          </p:cNvPr>
          <p:cNvSpPr/>
          <p:nvPr/>
        </p:nvSpPr>
        <p:spPr>
          <a:xfrm>
            <a:off x="636178" y="1283161"/>
            <a:ext cx="1100992" cy="338554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case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Ⅲ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9AE3588D-8E5A-DCE7-6DF3-624651C88A19}"/>
                  </a:ext>
                </a:extLst>
              </p:cNvPr>
              <p:cNvSpPr txBox="1"/>
              <p:nvPr/>
            </p:nvSpPr>
            <p:spPr>
              <a:xfrm>
                <a:off x="1764877" y="1252383"/>
                <a:ext cx="73791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zh-TW" altLang="en-US" dirty="0"/>
                  <a:t>，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is generated sequentially</a:t>
                </a:r>
                <a:r>
                  <a:rPr lang="zh-TW" altLang="en-US" dirty="0"/>
                  <a:t>，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：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9AE3588D-8E5A-DCE7-6DF3-624651C88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877" y="1252383"/>
                <a:ext cx="7379123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A-文本框 27">
            <a:extLst>
              <a:ext uri="{FF2B5EF4-FFF2-40B4-BE49-F238E27FC236}">
                <a16:creationId xmlns:a16="http://schemas.microsoft.com/office/drawing/2014/main" id="{FF6274D6-3D80-ADE2-DD41-131B9C20528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040" y="625304"/>
            <a:ext cx="4232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44526F"/>
                </a:solidFill>
                <a:cs typeface="+mn-ea"/>
                <a:sym typeface="+mn-lt"/>
              </a:rPr>
              <a:t>Population-enhanced QTS</a:t>
            </a:r>
            <a:endParaRPr lang="zh-CN" altLang="en-US" sz="2400" b="1" dirty="0">
              <a:solidFill>
                <a:srgbClr val="44526F"/>
              </a:solidFill>
              <a:cs typeface="+mn-ea"/>
              <a:sym typeface="+mn-lt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671DE9-4B11-F177-A60E-53D15871D836}"/>
              </a:ext>
            </a:extLst>
          </p:cNvPr>
          <p:cNvSpPr txBox="1"/>
          <p:nvPr/>
        </p:nvSpPr>
        <p:spPr>
          <a:xfrm>
            <a:off x="1186674" y="1843934"/>
            <a:ext cx="7462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100 items</a:t>
            </a:r>
            <a:r>
              <a:rPr lang="en-US" altLang="zh-TW" sz="1600" dirty="0"/>
              <a:t>, 100 experiments, 5 times rotation, angle: 0.01, total time: 849s</a:t>
            </a:r>
            <a:endParaRPr lang="zh-TW" altLang="en-US" sz="16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DE97304-6D72-0FEE-6EE7-548E4A497E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283" y="2190534"/>
            <a:ext cx="5613689" cy="4210266"/>
          </a:xfrm>
          <a:prstGeom prst="rect">
            <a:avLst/>
          </a:prstGeom>
        </p:spPr>
      </p:pic>
      <p:grpSp>
        <p:nvGrpSpPr>
          <p:cNvPr id="4" name="群組 3">
            <a:extLst>
              <a:ext uri="{FF2B5EF4-FFF2-40B4-BE49-F238E27FC236}">
                <a16:creationId xmlns:a16="http://schemas.microsoft.com/office/drawing/2014/main" id="{2370E0F1-D22D-6E3E-4D9C-9839EAAA8120}"/>
              </a:ext>
            </a:extLst>
          </p:cNvPr>
          <p:cNvGrpSpPr/>
          <p:nvPr/>
        </p:nvGrpSpPr>
        <p:grpSpPr>
          <a:xfrm>
            <a:off x="4054936" y="2751307"/>
            <a:ext cx="7074345" cy="799411"/>
            <a:chOff x="4054936" y="2751307"/>
            <a:chExt cx="7074345" cy="799411"/>
          </a:xfrm>
        </p:grpSpPr>
        <p:sp>
          <p:nvSpPr>
            <p:cNvPr id="10" name="語音泡泡: 矩形 9">
              <a:extLst>
                <a:ext uri="{FF2B5EF4-FFF2-40B4-BE49-F238E27FC236}">
                  <a16:creationId xmlns:a16="http://schemas.microsoft.com/office/drawing/2014/main" id="{EBFBCC79-7D42-129D-2B62-D234F8BE05E6}"/>
                </a:ext>
              </a:extLst>
            </p:cNvPr>
            <p:cNvSpPr/>
            <p:nvPr/>
          </p:nvSpPr>
          <p:spPr>
            <a:xfrm>
              <a:off x="4054936" y="2751307"/>
              <a:ext cx="7074345" cy="799411"/>
            </a:xfrm>
            <a:prstGeom prst="wedgeRectCallout">
              <a:avLst>
                <a:gd name="adj1" fmla="val -73020"/>
                <a:gd name="adj2" fmla="val -67695"/>
              </a:avLst>
            </a:prstGeom>
            <a:solidFill>
              <a:srgbClr val="FDFDFD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156694F0-2385-17CE-EB54-FA1D7F0457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6031" t="3583" r="3617" b="87369"/>
            <a:stretch/>
          </p:blipFill>
          <p:spPr>
            <a:xfrm>
              <a:off x="4212769" y="2848470"/>
              <a:ext cx="6840000" cy="6597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4911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D97F65C2-EAEF-5A1E-A2F4-AC3C205DB3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473" y="2222285"/>
            <a:ext cx="5670841" cy="4178515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626473" y="708171"/>
            <a:ext cx="295910" cy="295910"/>
            <a:chOff x="3386" y="3538"/>
            <a:chExt cx="3309" cy="3309"/>
          </a:xfrm>
        </p:grpSpPr>
        <p:sp>
          <p:nvSpPr>
            <p:cNvPr id="24" name="PA-椭圆 23"/>
            <p:cNvSpPr/>
            <p:nvPr>
              <p:custDataLst>
                <p:tags r:id="rId2"/>
              </p:custDataLst>
            </p:nvPr>
          </p:nvSpPr>
          <p:spPr>
            <a:xfrm>
              <a:off x="3386" y="3538"/>
              <a:ext cx="3309" cy="3309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PA-椭圆 24"/>
            <p:cNvSpPr/>
            <p:nvPr>
              <p:custDataLst>
                <p:tags r:id="rId3"/>
              </p:custDataLst>
            </p:nvPr>
          </p:nvSpPr>
          <p:spPr>
            <a:xfrm>
              <a:off x="3943" y="4095"/>
              <a:ext cx="2196" cy="219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投影片編號版面配置區 14">
            <a:extLst>
              <a:ext uri="{FF2B5EF4-FFF2-40B4-BE49-F238E27FC236}">
                <a16:creationId xmlns:a16="http://schemas.microsoft.com/office/drawing/2014/main" id="{3F99591D-D57F-6D83-F368-AEAB01A2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8138" y="6013450"/>
            <a:ext cx="486100" cy="387350"/>
          </a:xfrm>
        </p:spPr>
        <p:txBody>
          <a:bodyPr/>
          <a:lstStyle/>
          <a:p>
            <a:fld id="{9ADB2954-E7EC-4A0E-B21C-E12F2B8C4E08}" type="slidenum">
              <a:rPr lang="zh-CN" altLang="en-US" smtClean="0"/>
              <a:t>29</a:t>
            </a:fld>
            <a:endParaRPr lang="zh-CN" altLang="en-US" dirty="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E6782D7E-DAFD-2950-46CF-4E43CCDBDCB1}"/>
              </a:ext>
            </a:extLst>
          </p:cNvPr>
          <p:cNvSpPr/>
          <p:nvPr/>
        </p:nvSpPr>
        <p:spPr>
          <a:xfrm>
            <a:off x="636178" y="1283161"/>
            <a:ext cx="1100992" cy="338554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case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Ⅲ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9AE3588D-8E5A-DCE7-6DF3-624651C88A19}"/>
                  </a:ext>
                </a:extLst>
              </p:cNvPr>
              <p:cNvSpPr txBox="1"/>
              <p:nvPr/>
            </p:nvSpPr>
            <p:spPr>
              <a:xfrm>
                <a:off x="1764877" y="1252383"/>
                <a:ext cx="73791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zh-TW" altLang="en-US" dirty="0"/>
                  <a:t>，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is generated sequentially</a:t>
                </a:r>
                <a:r>
                  <a:rPr lang="zh-TW" altLang="en-US" dirty="0"/>
                  <a:t>，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：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9AE3588D-8E5A-DCE7-6DF3-624651C88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877" y="1252383"/>
                <a:ext cx="7379123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A-文本框 27">
            <a:extLst>
              <a:ext uri="{FF2B5EF4-FFF2-40B4-BE49-F238E27FC236}">
                <a16:creationId xmlns:a16="http://schemas.microsoft.com/office/drawing/2014/main" id="{FF6274D6-3D80-ADE2-DD41-131B9C20528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040" y="625304"/>
            <a:ext cx="4232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44526F"/>
                </a:solidFill>
                <a:cs typeface="+mn-ea"/>
                <a:sym typeface="+mn-lt"/>
              </a:rPr>
              <a:t>Population-enhanced QTS</a:t>
            </a:r>
            <a:endParaRPr lang="zh-CN" altLang="en-US" sz="2400" b="1" dirty="0">
              <a:solidFill>
                <a:srgbClr val="44526F"/>
              </a:solidFill>
              <a:cs typeface="+mn-ea"/>
              <a:sym typeface="+mn-lt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671DE9-4B11-F177-A60E-53D15871D836}"/>
              </a:ext>
            </a:extLst>
          </p:cNvPr>
          <p:cNvSpPr txBox="1"/>
          <p:nvPr/>
        </p:nvSpPr>
        <p:spPr>
          <a:xfrm>
            <a:off x="1186674" y="1843934"/>
            <a:ext cx="7462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250 items</a:t>
            </a:r>
            <a:r>
              <a:rPr lang="en-US" altLang="zh-TW" sz="1600" dirty="0"/>
              <a:t>, 100 experiments, 5 times rotation, angle: 0.01, total time: 1596s</a:t>
            </a:r>
            <a:endParaRPr lang="zh-TW" altLang="en-US" sz="1600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B9E5A16-1DB3-C00E-8EBE-4AD41319D090}"/>
              </a:ext>
            </a:extLst>
          </p:cNvPr>
          <p:cNvGrpSpPr/>
          <p:nvPr/>
        </p:nvGrpSpPr>
        <p:grpSpPr>
          <a:xfrm>
            <a:off x="4595158" y="2783058"/>
            <a:ext cx="7074345" cy="799411"/>
            <a:chOff x="4595158" y="2783058"/>
            <a:chExt cx="7074345" cy="799411"/>
          </a:xfrm>
        </p:grpSpPr>
        <p:sp>
          <p:nvSpPr>
            <p:cNvPr id="10" name="語音泡泡: 矩形 9">
              <a:extLst>
                <a:ext uri="{FF2B5EF4-FFF2-40B4-BE49-F238E27FC236}">
                  <a16:creationId xmlns:a16="http://schemas.microsoft.com/office/drawing/2014/main" id="{EBFBCC79-7D42-129D-2B62-D234F8BE05E6}"/>
                </a:ext>
              </a:extLst>
            </p:cNvPr>
            <p:cNvSpPr/>
            <p:nvPr/>
          </p:nvSpPr>
          <p:spPr>
            <a:xfrm>
              <a:off x="4595158" y="2783058"/>
              <a:ext cx="7074345" cy="799411"/>
            </a:xfrm>
            <a:prstGeom prst="wedgeRectCallout">
              <a:avLst>
                <a:gd name="adj1" fmla="val -73020"/>
                <a:gd name="adj2" fmla="val -67695"/>
              </a:avLst>
            </a:prstGeom>
            <a:solidFill>
              <a:srgbClr val="FDFDFD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A770188B-2C93-A3F5-B84E-F67E9BBE8F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7253" t="3500" r="3879" b="91129"/>
            <a:stretch/>
          </p:blipFill>
          <p:spPr>
            <a:xfrm>
              <a:off x="4747299" y="2941958"/>
              <a:ext cx="6840000" cy="4598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7966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3034117" y="1649603"/>
            <a:ext cx="8781963" cy="1871903"/>
          </a:xfrm>
          <a:custGeom>
            <a:avLst/>
            <a:gdLst/>
            <a:ahLst/>
            <a:cxnLst/>
            <a:rect l="l" t="t" r="r" b="b"/>
            <a:pathLst>
              <a:path w="6586815" h="1404000">
                <a:moveTo>
                  <a:pt x="810600" y="0"/>
                </a:moveTo>
                <a:lnTo>
                  <a:pt x="6586815" y="0"/>
                </a:lnTo>
                <a:lnTo>
                  <a:pt x="6586815" y="1404000"/>
                </a:lnTo>
                <a:lnTo>
                  <a:pt x="0" y="140400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3" name="矩形 6"/>
          <p:cNvSpPr/>
          <p:nvPr/>
        </p:nvSpPr>
        <p:spPr>
          <a:xfrm>
            <a:off x="437480" y="3478789"/>
            <a:ext cx="8432200" cy="1871903"/>
          </a:xfrm>
          <a:custGeom>
            <a:avLst/>
            <a:gdLst/>
            <a:ahLst/>
            <a:cxnLst/>
            <a:rect l="l" t="t" r="r" b="b"/>
            <a:pathLst>
              <a:path w="4284268" h="1404000">
                <a:moveTo>
                  <a:pt x="0" y="0"/>
                </a:moveTo>
                <a:lnTo>
                  <a:pt x="4284268" y="0"/>
                </a:lnTo>
                <a:lnTo>
                  <a:pt x="3473668" y="1404000"/>
                </a:lnTo>
                <a:lnTo>
                  <a:pt x="0" y="140400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4" name="矩形 7"/>
          <p:cNvSpPr/>
          <p:nvPr/>
        </p:nvSpPr>
        <p:spPr>
          <a:xfrm>
            <a:off x="600" y="2130778"/>
            <a:ext cx="10612684" cy="2610555"/>
          </a:xfrm>
          <a:custGeom>
            <a:avLst/>
            <a:gdLst/>
            <a:ahLst/>
            <a:cxnLst/>
            <a:rect l="l" t="t" r="r" b="b"/>
            <a:pathLst>
              <a:path w="7959928" h="2268000">
                <a:moveTo>
                  <a:pt x="0" y="0"/>
                </a:moveTo>
                <a:lnTo>
                  <a:pt x="7959928" y="0"/>
                </a:lnTo>
                <a:lnTo>
                  <a:pt x="6650498" y="2268000"/>
                </a:lnTo>
                <a:lnTo>
                  <a:pt x="0" y="2268000"/>
                </a:lnTo>
                <a:close/>
              </a:path>
            </a:pathLst>
          </a:custGeom>
          <a:solidFill>
            <a:srgbClr val="445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PA-文本框 11"/>
          <p:cNvSpPr txBox="1"/>
          <p:nvPr>
            <p:custDataLst>
              <p:tags r:id="rId1"/>
            </p:custDataLst>
          </p:nvPr>
        </p:nvSpPr>
        <p:spPr>
          <a:xfrm>
            <a:off x="2452294" y="3082111"/>
            <a:ext cx="3480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Introduction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PA-矩形 20"/>
          <p:cNvSpPr/>
          <p:nvPr>
            <p:custDataLst>
              <p:tags r:id="rId2"/>
            </p:custDataLst>
          </p:nvPr>
        </p:nvSpPr>
        <p:spPr>
          <a:xfrm>
            <a:off x="10771291" y="2231074"/>
            <a:ext cx="596045" cy="984205"/>
          </a:xfrm>
          <a:custGeom>
            <a:avLst/>
            <a:gdLst/>
            <a:ahLst/>
            <a:cxnLst/>
            <a:rect l="l" t="t" r="r" b="b"/>
            <a:pathLst>
              <a:path w="447057" h="738192">
                <a:moveTo>
                  <a:pt x="77961" y="0"/>
                </a:moveTo>
                <a:lnTo>
                  <a:pt x="447057" y="369096"/>
                </a:lnTo>
                <a:lnTo>
                  <a:pt x="77961" y="738192"/>
                </a:lnTo>
                <a:lnTo>
                  <a:pt x="0" y="660231"/>
                </a:lnTo>
                <a:lnTo>
                  <a:pt x="293910" y="366322"/>
                </a:lnTo>
                <a:lnTo>
                  <a:pt x="2775" y="75187"/>
                </a:lnTo>
                <a:close/>
              </a:path>
            </a:pathLst>
          </a:custGeom>
          <a:solidFill>
            <a:srgbClr val="445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PA-文本框 10">
            <a:extLst>
              <a:ext uri="{FF2B5EF4-FFF2-40B4-BE49-F238E27FC236}">
                <a16:creationId xmlns:a16="http://schemas.microsoft.com/office/drawing/2014/main" id="{53A09C78-AD64-9E16-86EE-071D1FF94DF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4526" y="2212092"/>
            <a:ext cx="2229761" cy="2447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335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15335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DDB9C092-B8B8-C2A8-096C-E619EB9629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178" y="2204241"/>
            <a:ext cx="5689892" cy="4191215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626473" y="708171"/>
            <a:ext cx="295910" cy="295910"/>
            <a:chOff x="3386" y="3538"/>
            <a:chExt cx="3309" cy="3309"/>
          </a:xfrm>
        </p:grpSpPr>
        <p:sp>
          <p:nvSpPr>
            <p:cNvPr id="24" name="PA-椭圆 23"/>
            <p:cNvSpPr/>
            <p:nvPr>
              <p:custDataLst>
                <p:tags r:id="rId2"/>
              </p:custDataLst>
            </p:nvPr>
          </p:nvSpPr>
          <p:spPr>
            <a:xfrm>
              <a:off x="3386" y="3538"/>
              <a:ext cx="3309" cy="3309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PA-椭圆 24"/>
            <p:cNvSpPr/>
            <p:nvPr>
              <p:custDataLst>
                <p:tags r:id="rId3"/>
              </p:custDataLst>
            </p:nvPr>
          </p:nvSpPr>
          <p:spPr>
            <a:xfrm>
              <a:off x="3943" y="4095"/>
              <a:ext cx="2196" cy="219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投影片編號版面配置區 14">
            <a:extLst>
              <a:ext uri="{FF2B5EF4-FFF2-40B4-BE49-F238E27FC236}">
                <a16:creationId xmlns:a16="http://schemas.microsoft.com/office/drawing/2014/main" id="{3F99591D-D57F-6D83-F368-AEAB01A2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8138" y="6013450"/>
            <a:ext cx="486100" cy="387350"/>
          </a:xfrm>
        </p:spPr>
        <p:txBody>
          <a:bodyPr/>
          <a:lstStyle/>
          <a:p>
            <a:fld id="{9ADB2954-E7EC-4A0E-B21C-E12F2B8C4E08}" type="slidenum">
              <a:rPr lang="zh-CN" altLang="en-US" smtClean="0"/>
              <a:t>30</a:t>
            </a:fld>
            <a:endParaRPr lang="zh-CN" altLang="en-US" dirty="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E6782D7E-DAFD-2950-46CF-4E43CCDBDCB1}"/>
              </a:ext>
            </a:extLst>
          </p:cNvPr>
          <p:cNvSpPr/>
          <p:nvPr/>
        </p:nvSpPr>
        <p:spPr>
          <a:xfrm>
            <a:off x="636178" y="1283161"/>
            <a:ext cx="1100992" cy="338554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case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Ⅲ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9AE3588D-8E5A-DCE7-6DF3-624651C88A19}"/>
                  </a:ext>
                </a:extLst>
              </p:cNvPr>
              <p:cNvSpPr txBox="1"/>
              <p:nvPr/>
            </p:nvSpPr>
            <p:spPr>
              <a:xfrm>
                <a:off x="1764877" y="1252383"/>
                <a:ext cx="73791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zh-TW" altLang="en-US" dirty="0"/>
                  <a:t>，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is generated sequentially</a:t>
                </a:r>
                <a:r>
                  <a:rPr lang="zh-TW" altLang="en-US" dirty="0"/>
                  <a:t>，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：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9AE3588D-8E5A-DCE7-6DF3-624651C88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877" y="1252383"/>
                <a:ext cx="7379123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A-文本框 27">
            <a:extLst>
              <a:ext uri="{FF2B5EF4-FFF2-40B4-BE49-F238E27FC236}">
                <a16:creationId xmlns:a16="http://schemas.microsoft.com/office/drawing/2014/main" id="{FF6274D6-3D80-ADE2-DD41-131B9C20528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040" y="625304"/>
            <a:ext cx="4232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44526F"/>
                </a:solidFill>
                <a:cs typeface="+mn-ea"/>
                <a:sym typeface="+mn-lt"/>
              </a:rPr>
              <a:t>Population-enhanced QTS</a:t>
            </a:r>
            <a:endParaRPr lang="zh-CN" altLang="en-US" sz="2400" b="1" dirty="0">
              <a:solidFill>
                <a:srgbClr val="44526F"/>
              </a:solidFill>
              <a:cs typeface="+mn-ea"/>
              <a:sym typeface="+mn-lt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671DE9-4B11-F177-A60E-53D15871D836}"/>
              </a:ext>
            </a:extLst>
          </p:cNvPr>
          <p:cNvSpPr txBox="1"/>
          <p:nvPr/>
        </p:nvSpPr>
        <p:spPr>
          <a:xfrm>
            <a:off x="1186674" y="1843934"/>
            <a:ext cx="7462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500 items</a:t>
            </a:r>
            <a:r>
              <a:rPr lang="en-US" altLang="zh-TW" sz="1600" dirty="0"/>
              <a:t>, 100 experiments, 5 times rotation, angle: 0.01, total time: 2834s</a:t>
            </a:r>
            <a:endParaRPr lang="zh-TW" altLang="en-US" sz="1600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8FEF4C7-2EA6-761B-5E09-7B382403D6A5}"/>
              </a:ext>
            </a:extLst>
          </p:cNvPr>
          <p:cNvGrpSpPr/>
          <p:nvPr/>
        </p:nvGrpSpPr>
        <p:grpSpPr>
          <a:xfrm>
            <a:off x="4515643" y="2702769"/>
            <a:ext cx="6805500" cy="965717"/>
            <a:chOff x="4515643" y="2702769"/>
            <a:chExt cx="6805500" cy="965717"/>
          </a:xfrm>
        </p:grpSpPr>
        <p:sp>
          <p:nvSpPr>
            <p:cNvPr id="10" name="語音泡泡: 矩形 9">
              <a:extLst>
                <a:ext uri="{FF2B5EF4-FFF2-40B4-BE49-F238E27FC236}">
                  <a16:creationId xmlns:a16="http://schemas.microsoft.com/office/drawing/2014/main" id="{EBFBCC79-7D42-129D-2B62-D234F8BE05E6}"/>
                </a:ext>
              </a:extLst>
            </p:cNvPr>
            <p:cNvSpPr/>
            <p:nvPr/>
          </p:nvSpPr>
          <p:spPr>
            <a:xfrm>
              <a:off x="4515643" y="2702769"/>
              <a:ext cx="6805500" cy="965717"/>
            </a:xfrm>
            <a:prstGeom prst="wedgeRectCallout">
              <a:avLst>
                <a:gd name="adj1" fmla="val -64403"/>
                <a:gd name="adj2" fmla="val -51354"/>
              </a:avLst>
            </a:prstGeom>
            <a:solidFill>
              <a:srgbClr val="FDFDFD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74A86F95-DF66-4DAD-F3D8-420922ABA8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3206" t="4017" r="3865" b="87222"/>
            <a:stretch/>
          </p:blipFill>
          <p:spPr>
            <a:xfrm>
              <a:off x="4714597" y="2788523"/>
              <a:ext cx="6480000" cy="7901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4134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626473" y="708171"/>
            <a:ext cx="295910" cy="295910"/>
            <a:chOff x="3386" y="3538"/>
            <a:chExt cx="3309" cy="3309"/>
          </a:xfrm>
        </p:grpSpPr>
        <p:sp>
          <p:nvSpPr>
            <p:cNvPr id="24" name="PA-椭圆 23"/>
            <p:cNvSpPr/>
            <p:nvPr>
              <p:custDataLst>
                <p:tags r:id="rId2"/>
              </p:custDataLst>
            </p:nvPr>
          </p:nvSpPr>
          <p:spPr>
            <a:xfrm>
              <a:off x="3386" y="3538"/>
              <a:ext cx="3309" cy="3309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PA-椭圆 24"/>
            <p:cNvSpPr/>
            <p:nvPr>
              <p:custDataLst>
                <p:tags r:id="rId3"/>
              </p:custDataLst>
            </p:nvPr>
          </p:nvSpPr>
          <p:spPr>
            <a:xfrm>
              <a:off x="3943" y="4095"/>
              <a:ext cx="2196" cy="219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投影片編號版面配置區 14">
            <a:extLst>
              <a:ext uri="{FF2B5EF4-FFF2-40B4-BE49-F238E27FC236}">
                <a16:creationId xmlns:a16="http://schemas.microsoft.com/office/drawing/2014/main" id="{3F99591D-D57F-6D83-F368-AEAB01A2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8138" y="6013450"/>
            <a:ext cx="486100" cy="387350"/>
          </a:xfrm>
        </p:spPr>
        <p:txBody>
          <a:bodyPr/>
          <a:lstStyle/>
          <a:p>
            <a:fld id="{9ADB2954-E7EC-4A0E-B21C-E12F2B8C4E08}" type="slidenum">
              <a:rPr lang="zh-CN" altLang="en-US" smtClean="0"/>
              <a:t>31</a:t>
            </a:fld>
            <a:endParaRPr lang="zh-CN" altLang="en-US" dirty="0"/>
          </a:p>
        </p:txBody>
      </p:sp>
      <p:sp>
        <p:nvSpPr>
          <p:cNvPr id="2" name="PA-文本框 27">
            <a:extLst>
              <a:ext uri="{FF2B5EF4-FFF2-40B4-BE49-F238E27FC236}">
                <a16:creationId xmlns:a16="http://schemas.microsoft.com/office/drawing/2014/main" id="{368200AB-1F07-B3E4-11AA-DE3A1D211BE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040" y="625304"/>
            <a:ext cx="4232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44526F"/>
                </a:solidFill>
                <a:cs typeface="+mn-ea"/>
                <a:sym typeface="+mn-lt"/>
              </a:rPr>
              <a:t>Population-enhanced QTS</a:t>
            </a:r>
            <a:endParaRPr lang="zh-CN" altLang="en-US" sz="2400" b="1" dirty="0">
              <a:solidFill>
                <a:srgbClr val="44526F"/>
              </a:solidFill>
              <a:cs typeface="+mn-ea"/>
              <a:sym typeface="+mn-lt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FC39CB9-D92C-4543-0EF9-3C62F1CBD06B}"/>
              </a:ext>
            </a:extLst>
          </p:cNvPr>
          <p:cNvSpPr txBox="1"/>
          <p:nvPr/>
        </p:nvSpPr>
        <p:spPr>
          <a:xfrm>
            <a:off x="1802771" y="2403174"/>
            <a:ext cx="8586458" cy="2051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透過</a:t>
            </a:r>
            <a:r>
              <a:rPr lang="zh-TW" altLang="en-US" dirty="0">
                <a:solidFill>
                  <a:srgbClr val="FF0000"/>
                </a:solidFill>
              </a:rPr>
              <a:t>參考多組解</a:t>
            </a:r>
            <a:r>
              <a:rPr lang="zh-TW" altLang="en-US" dirty="0"/>
              <a:t>並根據解的好壞程度調整旋轉角度，提升</a:t>
            </a:r>
            <a:r>
              <a:rPr lang="en-US" altLang="zh-TW" dirty="0"/>
              <a:t>QTS</a:t>
            </a:r>
            <a:r>
              <a:rPr lang="zh-TW" altLang="en-US" dirty="0"/>
              <a:t>搜尋最佳解的能力</a:t>
            </a:r>
            <a:endParaRPr lang="en-US" altLang="zh-TW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在簡單的</a:t>
            </a:r>
            <a:r>
              <a:rPr lang="en-US" altLang="zh-TW" dirty="0"/>
              <a:t>0/1</a:t>
            </a:r>
            <a:r>
              <a:rPr lang="zh-TW" altLang="en-US" dirty="0"/>
              <a:t>背包問題中，</a:t>
            </a:r>
            <a:r>
              <a:rPr lang="zh-TW" altLang="en-US" dirty="0">
                <a:solidFill>
                  <a:srgbClr val="FF0000"/>
                </a:solidFill>
              </a:rPr>
              <a:t>效率比</a:t>
            </a:r>
            <a:r>
              <a:rPr lang="en-US" altLang="zh-TW" dirty="0">
                <a:solidFill>
                  <a:srgbClr val="FF0000"/>
                </a:solidFill>
              </a:rPr>
              <a:t>QTS</a:t>
            </a:r>
            <a:r>
              <a:rPr lang="zh-TW" altLang="en-US" dirty="0">
                <a:solidFill>
                  <a:srgbClr val="FF0000"/>
                </a:solidFill>
              </a:rPr>
              <a:t>高</a:t>
            </a:r>
            <a:r>
              <a:rPr lang="en-US" altLang="zh-TW" dirty="0">
                <a:solidFill>
                  <a:srgbClr val="FF0000"/>
                </a:solidFill>
              </a:rPr>
              <a:t>30%</a:t>
            </a:r>
            <a:r>
              <a:rPr lang="zh-TW" altLang="en-US" dirty="0"/>
              <a:t>，如果問題越複雜可以提升越多</a:t>
            </a:r>
            <a:endParaRPr lang="en-US" altLang="zh-TW" dirty="0"/>
          </a:p>
          <a:p>
            <a:pPr marL="285750" indent="-285750">
              <a:lnSpc>
                <a:spcPct val="25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TW" altLang="en-US" dirty="0"/>
              <a:t>我們增加一些流程但沒有額外增加參數，</a:t>
            </a:r>
            <a:r>
              <a:rPr lang="zh-TW" altLang="en-US" dirty="0">
                <a:solidFill>
                  <a:srgbClr val="FF0000"/>
                </a:solidFill>
              </a:rPr>
              <a:t>保留</a:t>
            </a:r>
            <a:r>
              <a:rPr lang="en-US" altLang="zh-TW" dirty="0">
                <a:solidFill>
                  <a:srgbClr val="FF0000"/>
                </a:solidFill>
              </a:rPr>
              <a:t>QTS</a:t>
            </a:r>
            <a:r>
              <a:rPr lang="zh-TW" altLang="en-US" dirty="0">
                <a:solidFill>
                  <a:srgbClr val="FF0000"/>
                </a:solidFill>
              </a:rPr>
              <a:t>簡單且容易複製實驗的特性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035862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3034117" y="1649603"/>
            <a:ext cx="8781963" cy="1871903"/>
          </a:xfrm>
          <a:custGeom>
            <a:avLst/>
            <a:gdLst/>
            <a:ahLst/>
            <a:cxnLst/>
            <a:rect l="l" t="t" r="r" b="b"/>
            <a:pathLst>
              <a:path w="6586815" h="1404000">
                <a:moveTo>
                  <a:pt x="810600" y="0"/>
                </a:moveTo>
                <a:lnTo>
                  <a:pt x="6586815" y="0"/>
                </a:lnTo>
                <a:lnTo>
                  <a:pt x="6586815" y="1404000"/>
                </a:lnTo>
                <a:lnTo>
                  <a:pt x="0" y="140400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3" name="矩形 6"/>
          <p:cNvSpPr/>
          <p:nvPr/>
        </p:nvSpPr>
        <p:spPr>
          <a:xfrm>
            <a:off x="437480" y="3478789"/>
            <a:ext cx="8432200" cy="1871903"/>
          </a:xfrm>
          <a:custGeom>
            <a:avLst/>
            <a:gdLst/>
            <a:ahLst/>
            <a:cxnLst/>
            <a:rect l="l" t="t" r="r" b="b"/>
            <a:pathLst>
              <a:path w="4284268" h="1404000">
                <a:moveTo>
                  <a:pt x="0" y="0"/>
                </a:moveTo>
                <a:lnTo>
                  <a:pt x="4284268" y="0"/>
                </a:lnTo>
                <a:lnTo>
                  <a:pt x="3473668" y="1404000"/>
                </a:lnTo>
                <a:lnTo>
                  <a:pt x="0" y="140400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4" name="矩形 7"/>
          <p:cNvSpPr/>
          <p:nvPr/>
        </p:nvSpPr>
        <p:spPr>
          <a:xfrm>
            <a:off x="600" y="2130778"/>
            <a:ext cx="10612684" cy="2610555"/>
          </a:xfrm>
          <a:custGeom>
            <a:avLst/>
            <a:gdLst/>
            <a:ahLst/>
            <a:cxnLst/>
            <a:rect l="l" t="t" r="r" b="b"/>
            <a:pathLst>
              <a:path w="7959928" h="2268000">
                <a:moveTo>
                  <a:pt x="0" y="0"/>
                </a:moveTo>
                <a:lnTo>
                  <a:pt x="7959928" y="0"/>
                </a:lnTo>
                <a:lnTo>
                  <a:pt x="6650498" y="2268000"/>
                </a:lnTo>
                <a:lnTo>
                  <a:pt x="0" y="2268000"/>
                </a:lnTo>
                <a:close/>
              </a:path>
            </a:pathLst>
          </a:custGeom>
          <a:solidFill>
            <a:srgbClr val="445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PA-文本框 11"/>
          <p:cNvSpPr txBox="1"/>
          <p:nvPr>
            <p:custDataLst>
              <p:tags r:id="rId1"/>
            </p:custDataLst>
          </p:nvPr>
        </p:nvSpPr>
        <p:spPr>
          <a:xfrm>
            <a:off x="3221457" y="2921341"/>
            <a:ext cx="5550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dist"/>
            <a:r>
              <a:rPr lang="en-US" altLang="zh-CN" sz="7200" b="1" dirty="0">
                <a:solidFill>
                  <a:schemeClr val="bg1"/>
                </a:solidFill>
                <a:cs typeface="+mn-ea"/>
                <a:sym typeface="+mn-lt"/>
              </a:rPr>
              <a:t>Thanks</a:t>
            </a:r>
            <a:r>
              <a:rPr lang="zh-TW" altLang="en-US" sz="7200" b="1" dirty="0">
                <a:solidFill>
                  <a:schemeClr val="bg1"/>
                </a:solidFill>
                <a:cs typeface="+mn-ea"/>
                <a:sym typeface="+mn-lt"/>
              </a:rPr>
              <a:t>！</a:t>
            </a:r>
            <a:endParaRPr lang="zh-CN" altLang="en-US" sz="7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57097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626473" y="708171"/>
            <a:ext cx="295910" cy="295910"/>
            <a:chOff x="3386" y="3538"/>
            <a:chExt cx="3309" cy="3309"/>
          </a:xfrm>
        </p:grpSpPr>
        <p:sp>
          <p:nvSpPr>
            <p:cNvPr id="24" name="PA-椭圆 23"/>
            <p:cNvSpPr/>
            <p:nvPr>
              <p:custDataLst>
                <p:tags r:id="rId2"/>
              </p:custDataLst>
            </p:nvPr>
          </p:nvSpPr>
          <p:spPr>
            <a:xfrm>
              <a:off x="3386" y="3538"/>
              <a:ext cx="3309" cy="3309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PA-椭圆 24"/>
            <p:cNvSpPr/>
            <p:nvPr>
              <p:custDataLst>
                <p:tags r:id="rId3"/>
              </p:custDataLst>
            </p:nvPr>
          </p:nvSpPr>
          <p:spPr>
            <a:xfrm>
              <a:off x="3943" y="4095"/>
              <a:ext cx="2196" cy="219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PA-文本框 27"/>
          <p:cNvSpPr txBox="1"/>
          <p:nvPr>
            <p:custDataLst>
              <p:tags r:id="rId1"/>
            </p:custDataLst>
          </p:nvPr>
        </p:nvSpPr>
        <p:spPr>
          <a:xfrm>
            <a:off x="955041" y="625304"/>
            <a:ext cx="211455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44526F"/>
                </a:solidFill>
                <a:cs typeface="+mn-ea"/>
                <a:sym typeface="+mn-lt"/>
              </a:rPr>
              <a:t>Introduction</a:t>
            </a:r>
            <a:endParaRPr lang="zh-CN" altLang="en-US" sz="2400" b="1" dirty="0">
              <a:solidFill>
                <a:srgbClr val="44526F"/>
              </a:solidFill>
              <a:cs typeface="+mn-ea"/>
              <a:sym typeface="+mn-lt"/>
            </a:endParaRPr>
          </a:p>
        </p:txBody>
      </p:sp>
      <p:sp>
        <p:nvSpPr>
          <p:cNvPr id="5" name="投影片編號版面配置區 14">
            <a:extLst>
              <a:ext uri="{FF2B5EF4-FFF2-40B4-BE49-F238E27FC236}">
                <a16:creationId xmlns:a16="http://schemas.microsoft.com/office/drawing/2014/main" id="{3F99591D-D57F-6D83-F368-AEAB01A2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8138" y="6013450"/>
            <a:ext cx="361950" cy="387350"/>
          </a:xfrm>
        </p:spPr>
        <p:txBody>
          <a:bodyPr/>
          <a:lstStyle/>
          <a:p>
            <a:fld id="{9ADB2954-E7EC-4A0E-B21C-E12F2B8C4E08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8E92C54-A127-0762-FAFB-55F72014A73D}"/>
              </a:ext>
            </a:extLst>
          </p:cNvPr>
          <p:cNvSpPr txBox="1"/>
          <p:nvPr/>
        </p:nvSpPr>
        <p:spPr>
          <a:xfrm>
            <a:off x="3404291" y="4038886"/>
            <a:ext cx="591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將</a:t>
            </a:r>
            <a:r>
              <a:rPr lang="zh-TW" altLang="en-US" dirty="0">
                <a:solidFill>
                  <a:srgbClr val="FF0000"/>
                </a:solidFill>
              </a:rPr>
              <a:t>量子特性</a:t>
            </a:r>
            <a:r>
              <a:rPr lang="zh-TW" altLang="en-US" dirty="0"/>
              <a:t>運用到元啟發式演算法，提升搜索能力和效能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112ED83-465F-F644-1284-0D6BB77541B7}"/>
              </a:ext>
            </a:extLst>
          </p:cNvPr>
          <p:cNvSpPr txBox="1"/>
          <p:nvPr/>
        </p:nvSpPr>
        <p:spPr>
          <a:xfrm>
            <a:off x="3404291" y="4536845"/>
            <a:ext cx="328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QEA</a:t>
            </a:r>
            <a:r>
              <a:rPr lang="zh-TW" altLang="en-US" dirty="0"/>
              <a:t>、</a:t>
            </a:r>
            <a:r>
              <a:rPr lang="en-US" altLang="zh-TW" dirty="0"/>
              <a:t>QACO</a:t>
            </a:r>
            <a:r>
              <a:rPr lang="zh-TW" altLang="en-US" dirty="0"/>
              <a:t>、</a:t>
            </a:r>
            <a:r>
              <a:rPr lang="en-US" altLang="zh-TW" dirty="0"/>
              <a:t>QGA</a:t>
            </a:r>
            <a:r>
              <a:rPr lang="zh-TW" altLang="en-US" dirty="0"/>
              <a:t>、</a:t>
            </a:r>
            <a:r>
              <a:rPr lang="en-US" altLang="zh-TW" dirty="0"/>
              <a:t>QTS</a:t>
            </a:r>
            <a:r>
              <a:rPr lang="zh-TW" altLang="en-US" dirty="0"/>
              <a:t>等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7B7A5C1-E8EA-B210-BA3B-B6E9C4C6C29A}"/>
              </a:ext>
            </a:extLst>
          </p:cNvPr>
          <p:cNvSpPr txBox="1"/>
          <p:nvPr/>
        </p:nvSpPr>
        <p:spPr>
          <a:xfrm>
            <a:off x="3404291" y="2929600"/>
            <a:ext cx="319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SA</a:t>
            </a:r>
            <a:r>
              <a:rPr lang="zh-TW" altLang="en-US" dirty="0"/>
              <a:t>、</a:t>
            </a:r>
            <a:r>
              <a:rPr lang="en-US" altLang="zh-TW" dirty="0"/>
              <a:t>TS</a:t>
            </a:r>
            <a:r>
              <a:rPr lang="zh-TW" altLang="en-US" dirty="0"/>
              <a:t>、</a:t>
            </a:r>
            <a:r>
              <a:rPr lang="en-US" altLang="zh-TW" dirty="0"/>
              <a:t>GA</a:t>
            </a:r>
            <a:r>
              <a:rPr lang="zh-TW" altLang="en-US" dirty="0"/>
              <a:t>、</a:t>
            </a:r>
            <a:r>
              <a:rPr lang="en-US" altLang="zh-TW" dirty="0"/>
              <a:t>PSO</a:t>
            </a:r>
            <a:r>
              <a:rPr lang="zh-TW" altLang="en-US" dirty="0"/>
              <a:t>、</a:t>
            </a:r>
            <a:r>
              <a:rPr lang="en-US" altLang="zh-TW" dirty="0"/>
              <a:t>ACO</a:t>
            </a:r>
            <a:r>
              <a:rPr lang="zh-TW" altLang="en-US" dirty="0"/>
              <a:t>等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8B3219D-D84B-CF00-90BE-5F3605E5AB5E}"/>
              </a:ext>
            </a:extLst>
          </p:cNvPr>
          <p:cNvSpPr txBox="1"/>
          <p:nvPr/>
        </p:nvSpPr>
        <p:spPr>
          <a:xfrm>
            <a:off x="3404291" y="4538112"/>
            <a:ext cx="34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QEA</a:t>
            </a:r>
            <a:r>
              <a:rPr lang="zh-TW" altLang="en-US" dirty="0"/>
              <a:t>、</a:t>
            </a:r>
            <a:r>
              <a:rPr lang="en-US" altLang="zh-TW" dirty="0"/>
              <a:t>QACO</a:t>
            </a:r>
            <a:r>
              <a:rPr lang="zh-TW" altLang="en-US" dirty="0"/>
              <a:t>、</a:t>
            </a:r>
            <a:r>
              <a:rPr lang="en-US" altLang="zh-TW" dirty="0"/>
              <a:t>QGA</a:t>
            </a:r>
            <a:r>
              <a:rPr lang="zh-TW" altLang="en-US" dirty="0"/>
              <a:t>、</a:t>
            </a:r>
            <a:r>
              <a:rPr lang="en-US" altLang="zh-TW" dirty="0">
                <a:solidFill>
                  <a:srgbClr val="FF0000"/>
                </a:solidFill>
              </a:rPr>
              <a:t>QTS</a:t>
            </a:r>
            <a:r>
              <a:rPr lang="zh-TW" altLang="en-US" dirty="0"/>
              <a:t>等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59B8B5C-2D51-7305-8D4D-6CBCFCA302DE}"/>
              </a:ext>
            </a:extLst>
          </p:cNvPr>
          <p:cNvSpPr/>
          <p:nvPr/>
        </p:nvSpPr>
        <p:spPr>
          <a:xfrm>
            <a:off x="774428" y="2433459"/>
            <a:ext cx="2377997" cy="338554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傳統元啟發式演算法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1D6BF4CA-A91B-8F07-5105-649636C6E38C}"/>
              </a:ext>
            </a:extLst>
          </p:cNvPr>
          <p:cNvSpPr/>
          <p:nvPr/>
        </p:nvSpPr>
        <p:spPr>
          <a:xfrm>
            <a:off x="774428" y="4054275"/>
            <a:ext cx="2377997" cy="338554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量子元啟發式演算法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C244483-45E2-CA8F-6448-9D9AC8F38A0D}"/>
              </a:ext>
            </a:extLst>
          </p:cNvPr>
          <p:cNvSpPr txBox="1"/>
          <p:nvPr/>
        </p:nvSpPr>
        <p:spPr>
          <a:xfrm>
            <a:off x="3404291" y="2418070"/>
            <a:ext cx="319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可以用來解決非常複雜的問題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6" grpId="1"/>
      <p:bldP spid="7" grpId="0"/>
      <p:bldP spid="8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3034117" y="1649603"/>
            <a:ext cx="8781963" cy="1871903"/>
          </a:xfrm>
          <a:custGeom>
            <a:avLst/>
            <a:gdLst/>
            <a:ahLst/>
            <a:cxnLst/>
            <a:rect l="l" t="t" r="r" b="b"/>
            <a:pathLst>
              <a:path w="6586815" h="1404000">
                <a:moveTo>
                  <a:pt x="810600" y="0"/>
                </a:moveTo>
                <a:lnTo>
                  <a:pt x="6586815" y="0"/>
                </a:lnTo>
                <a:lnTo>
                  <a:pt x="6586815" y="1404000"/>
                </a:lnTo>
                <a:lnTo>
                  <a:pt x="0" y="140400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3" name="矩形 6"/>
          <p:cNvSpPr/>
          <p:nvPr/>
        </p:nvSpPr>
        <p:spPr>
          <a:xfrm>
            <a:off x="437480" y="3478789"/>
            <a:ext cx="8432200" cy="1871903"/>
          </a:xfrm>
          <a:custGeom>
            <a:avLst/>
            <a:gdLst/>
            <a:ahLst/>
            <a:cxnLst/>
            <a:rect l="l" t="t" r="r" b="b"/>
            <a:pathLst>
              <a:path w="4284268" h="1404000">
                <a:moveTo>
                  <a:pt x="0" y="0"/>
                </a:moveTo>
                <a:lnTo>
                  <a:pt x="4284268" y="0"/>
                </a:lnTo>
                <a:lnTo>
                  <a:pt x="3473668" y="1404000"/>
                </a:lnTo>
                <a:lnTo>
                  <a:pt x="0" y="140400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4" name="矩形 7"/>
          <p:cNvSpPr/>
          <p:nvPr/>
        </p:nvSpPr>
        <p:spPr>
          <a:xfrm>
            <a:off x="600" y="2130778"/>
            <a:ext cx="10612684" cy="2610555"/>
          </a:xfrm>
          <a:custGeom>
            <a:avLst/>
            <a:gdLst/>
            <a:ahLst/>
            <a:cxnLst/>
            <a:rect l="l" t="t" r="r" b="b"/>
            <a:pathLst>
              <a:path w="7959928" h="2268000">
                <a:moveTo>
                  <a:pt x="0" y="0"/>
                </a:moveTo>
                <a:lnTo>
                  <a:pt x="7959928" y="0"/>
                </a:lnTo>
                <a:lnTo>
                  <a:pt x="6650498" y="2268000"/>
                </a:lnTo>
                <a:lnTo>
                  <a:pt x="0" y="2268000"/>
                </a:lnTo>
                <a:close/>
              </a:path>
            </a:pathLst>
          </a:custGeom>
          <a:solidFill>
            <a:srgbClr val="445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PA-文本框 11"/>
          <p:cNvSpPr txBox="1"/>
          <p:nvPr>
            <p:custDataLst>
              <p:tags r:id="rId1"/>
            </p:custDataLst>
          </p:nvPr>
        </p:nvSpPr>
        <p:spPr>
          <a:xfrm>
            <a:off x="1832790" y="3155623"/>
            <a:ext cx="7498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Quantum-Inspired Tabu Search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PA-矩形 20"/>
          <p:cNvSpPr/>
          <p:nvPr>
            <p:custDataLst>
              <p:tags r:id="rId2"/>
            </p:custDataLst>
          </p:nvPr>
        </p:nvSpPr>
        <p:spPr>
          <a:xfrm>
            <a:off x="10771291" y="2231074"/>
            <a:ext cx="596045" cy="984205"/>
          </a:xfrm>
          <a:custGeom>
            <a:avLst/>
            <a:gdLst/>
            <a:ahLst/>
            <a:cxnLst/>
            <a:rect l="l" t="t" r="r" b="b"/>
            <a:pathLst>
              <a:path w="447057" h="738192">
                <a:moveTo>
                  <a:pt x="77961" y="0"/>
                </a:moveTo>
                <a:lnTo>
                  <a:pt x="447057" y="369096"/>
                </a:lnTo>
                <a:lnTo>
                  <a:pt x="77961" y="738192"/>
                </a:lnTo>
                <a:lnTo>
                  <a:pt x="0" y="660231"/>
                </a:lnTo>
                <a:lnTo>
                  <a:pt x="293910" y="366322"/>
                </a:lnTo>
                <a:lnTo>
                  <a:pt x="2775" y="75187"/>
                </a:lnTo>
                <a:close/>
              </a:path>
            </a:pathLst>
          </a:custGeom>
          <a:solidFill>
            <a:srgbClr val="445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PA-文本框 10">
            <a:extLst>
              <a:ext uri="{FF2B5EF4-FFF2-40B4-BE49-F238E27FC236}">
                <a16:creationId xmlns:a16="http://schemas.microsoft.com/office/drawing/2014/main" id="{53A09C78-AD64-9E16-86EE-071D1FF94DF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4526" y="2212092"/>
            <a:ext cx="2229761" cy="2447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335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15335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2395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626473" y="708171"/>
            <a:ext cx="295910" cy="295910"/>
            <a:chOff x="3386" y="3538"/>
            <a:chExt cx="3309" cy="3309"/>
          </a:xfrm>
        </p:grpSpPr>
        <p:sp>
          <p:nvSpPr>
            <p:cNvPr id="24" name="PA-椭圆 23"/>
            <p:cNvSpPr/>
            <p:nvPr>
              <p:custDataLst>
                <p:tags r:id="rId2"/>
              </p:custDataLst>
            </p:nvPr>
          </p:nvSpPr>
          <p:spPr>
            <a:xfrm>
              <a:off x="3386" y="3538"/>
              <a:ext cx="3309" cy="3309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PA-椭圆 24"/>
            <p:cNvSpPr/>
            <p:nvPr>
              <p:custDataLst>
                <p:tags r:id="rId3"/>
              </p:custDataLst>
            </p:nvPr>
          </p:nvSpPr>
          <p:spPr>
            <a:xfrm>
              <a:off x="3943" y="4095"/>
              <a:ext cx="2196" cy="219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PA-文本框 27"/>
          <p:cNvSpPr txBox="1"/>
          <p:nvPr>
            <p:custDataLst>
              <p:tags r:id="rId1"/>
            </p:custDataLst>
          </p:nvPr>
        </p:nvSpPr>
        <p:spPr>
          <a:xfrm>
            <a:off x="955040" y="625304"/>
            <a:ext cx="5846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44526F"/>
                </a:solidFill>
                <a:cs typeface="+mn-ea"/>
                <a:sym typeface="+mn-lt"/>
              </a:rPr>
              <a:t>Quantum-Inspired Tabu Search (QTS)</a:t>
            </a:r>
            <a:endParaRPr lang="zh-CN" altLang="en-US" sz="2400" b="1" dirty="0">
              <a:solidFill>
                <a:srgbClr val="44526F"/>
              </a:solidFill>
              <a:cs typeface="+mn-ea"/>
              <a:sym typeface="+mn-lt"/>
            </a:endParaRPr>
          </a:p>
        </p:txBody>
      </p:sp>
      <p:sp>
        <p:nvSpPr>
          <p:cNvPr id="2" name="投影片編號版面配置區 14">
            <a:extLst>
              <a:ext uri="{FF2B5EF4-FFF2-40B4-BE49-F238E27FC236}">
                <a16:creationId xmlns:a16="http://schemas.microsoft.com/office/drawing/2014/main" id="{18F15901-5833-E3F6-6193-3AE72C33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8138" y="6013450"/>
            <a:ext cx="486100" cy="387350"/>
          </a:xfrm>
        </p:spPr>
        <p:txBody>
          <a:bodyPr/>
          <a:lstStyle/>
          <a:p>
            <a:fld id="{9ADB2954-E7EC-4A0E-B21C-E12F2B8C4E08}" type="slidenum">
              <a:rPr lang="zh-CN" altLang="en-US" smtClean="0"/>
              <a:t>6</a:t>
            </a:fld>
            <a:endParaRPr lang="zh-CN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54EE01E-0C5B-7978-24D1-F82725E41B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8876" y="1504938"/>
            <a:ext cx="5681530" cy="38969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3F72BEC3-29A5-B117-C9B4-B5FB76FBC3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100273"/>
                  </p:ext>
                </p:extLst>
              </p:nvPr>
            </p:nvGraphicFramePr>
            <p:xfrm>
              <a:off x="994407" y="4187669"/>
              <a:ext cx="2685385" cy="8940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5115">
                      <a:extLst>
                        <a:ext uri="{9D8B030D-6E8A-4147-A177-3AD203B41FA5}">
                          <a16:colId xmlns:a16="http://schemas.microsoft.com/office/drawing/2014/main" val="471329414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507490740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3672392899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2251802077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4201757140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4019636826"/>
                        </a:ext>
                      </a:extLst>
                    </a:gridCol>
                  </a:tblGrid>
                  <a:tr h="298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0987716"/>
                      </a:ext>
                    </a:extLst>
                  </a:tr>
                  <a:tr h="2980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TW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TW" altLang="en-US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1589373"/>
                      </a:ext>
                    </a:extLst>
                  </a:tr>
                  <a:tr h="2980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TW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TW" altLang="en-US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1922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3F72BEC3-29A5-B117-C9B4-B5FB76FBC3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100273"/>
                  </p:ext>
                </p:extLst>
              </p:nvPr>
            </p:nvGraphicFramePr>
            <p:xfrm>
              <a:off x="994407" y="4187669"/>
              <a:ext cx="2685385" cy="8940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5115">
                      <a:extLst>
                        <a:ext uri="{9D8B030D-6E8A-4147-A177-3AD203B41FA5}">
                          <a16:colId xmlns:a16="http://schemas.microsoft.com/office/drawing/2014/main" val="471329414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507490740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3672392899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2251802077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4201757140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4019636826"/>
                        </a:ext>
                      </a:extLst>
                    </a:gridCol>
                  </a:tblGrid>
                  <a:tr h="298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0987716"/>
                      </a:ext>
                    </a:extLst>
                  </a:tr>
                  <a:tr h="29803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493" t="-102000" r="-561194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1589373"/>
                      </a:ext>
                    </a:extLst>
                  </a:tr>
                  <a:tr h="29803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493" t="-206122" r="-561194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19228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2ED79D61-9C3F-F265-24D4-336AB62F38CE}"/>
              </a:ext>
            </a:extLst>
          </p:cNvPr>
          <p:cNvSpPr txBox="1"/>
          <p:nvPr/>
        </p:nvSpPr>
        <p:spPr>
          <a:xfrm>
            <a:off x="2059645" y="3806172"/>
            <a:ext cx="554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Q(0)</a:t>
            </a:r>
            <a:endParaRPr lang="zh-TW" altLang="en-US" sz="160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3E82D954-DD8B-DA71-BD93-7E04095FD1A5}"/>
              </a:ext>
            </a:extLst>
          </p:cNvPr>
          <p:cNvSpPr/>
          <p:nvPr/>
        </p:nvSpPr>
        <p:spPr>
          <a:xfrm>
            <a:off x="691594" y="3394780"/>
            <a:ext cx="1580826" cy="338554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初始化 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en-US" altLang="zh-TW" dirty="0" err="1">
                <a:solidFill>
                  <a:schemeClr val="bg1"/>
                </a:solidFill>
              </a:rPr>
              <a:t>i</a:t>
            </a:r>
            <a:r>
              <a:rPr lang="en-US" altLang="zh-TW" dirty="0">
                <a:solidFill>
                  <a:schemeClr val="bg1"/>
                </a:solidFill>
              </a:rPr>
              <a:t> = 0)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028A5D2-A8C8-B40C-4ED8-B8A6EEFA1958}"/>
              </a:ext>
            </a:extLst>
          </p:cNvPr>
          <p:cNvSpPr txBox="1"/>
          <p:nvPr/>
        </p:nvSpPr>
        <p:spPr>
          <a:xfrm>
            <a:off x="3985651" y="4594973"/>
            <a:ext cx="1527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b(</a:t>
            </a:r>
            <a:r>
              <a:rPr lang="zh-TW" altLang="en-US" sz="1600" dirty="0"/>
              <a:t>最佳解</a:t>
            </a:r>
            <a:r>
              <a:rPr lang="en-US" altLang="zh-TW" sz="1600" dirty="0"/>
              <a:t>) = 0</a:t>
            </a:r>
            <a:endParaRPr lang="zh-TW" altLang="en-US" sz="1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4BEC4C3-B808-8CD0-2C8A-C473200DC055}"/>
              </a:ext>
            </a:extLst>
          </p:cNvPr>
          <p:cNvSpPr/>
          <p:nvPr/>
        </p:nvSpPr>
        <p:spPr>
          <a:xfrm>
            <a:off x="6159677" y="1858391"/>
            <a:ext cx="3465731" cy="8053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69F96DF-4B1B-B5F6-B0C9-8152FFDE908B}"/>
              </a:ext>
            </a:extLst>
          </p:cNvPr>
          <p:cNvSpPr txBox="1"/>
          <p:nvPr/>
        </p:nvSpPr>
        <p:spPr>
          <a:xfrm>
            <a:off x="994407" y="1985639"/>
            <a:ext cx="2145289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dirty="0"/>
              <a:t>weight = [1,2,3,4,5]</a:t>
            </a:r>
          </a:p>
          <a:p>
            <a:pPr>
              <a:lnSpc>
                <a:spcPct val="150000"/>
              </a:lnSpc>
            </a:pPr>
            <a:r>
              <a:rPr lang="en-US" altLang="zh-TW" sz="1600" dirty="0"/>
              <a:t>value  = [6,7,8,9,10]</a:t>
            </a:r>
          </a:p>
          <a:p>
            <a:pPr>
              <a:lnSpc>
                <a:spcPct val="150000"/>
              </a:lnSpc>
            </a:pPr>
            <a:r>
              <a:rPr lang="en-US" altLang="zh-TW" sz="1600" dirty="0"/>
              <a:t>C = 6</a:t>
            </a:r>
            <a:endParaRPr lang="zh-TW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E189C9BC-298A-D828-51AB-2C98C572E20A}"/>
                  </a:ext>
                </a:extLst>
              </p:cNvPr>
              <p:cNvSpPr txBox="1"/>
              <p:nvPr/>
            </p:nvSpPr>
            <p:spPr>
              <a:xfrm>
                <a:off x="1051299" y="5223915"/>
                <a:ext cx="2571601" cy="3173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US" altLang="zh-TW" sz="1400" dirty="0"/>
                      <m:t>|0⟩</m:t>
                    </m:r>
                    <m:r>
                      <a:rPr lang="en-US" altLang="zh-TW" sz="1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sz="140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m:rPr>
                        <m:nor/>
                      </m:rPr>
                      <a:rPr lang="en-US" altLang="zh-TW" sz="1400" dirty="0"/>
                      <m:t>|</m:t>
                    </m:r>
                    <m:r>
                      <m:rPr>
                        <m:nor/>
                      </m:rPr>
                      <a:rPr lang="en-US" altLang="zh-TW" sz="1400" b="0" i="0" dirty="0" smtClean="0"/>
                      <m:t>1</m:t>
                    </m:r>
                    <m:r>
                      <m:rPr>
                        <m:nor/>
                      </m:rPr>
                      <a:rPr lang="en-US" altLang="zh-TW" sz="1400" dirty="0"/>
                      <m:t>⟩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1400" dirty="0"/>
                      <m:t>|0⟩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TW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m:rPr>
                        <m:nor/>
                      </m:rPr>
                      <a:rPr lang="en-US" altLang="zh-TW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1400" dirty="0"/>
                      <m:t>|</m:t>
                    </m:r>
                    <m:r>
                      <m:rPr>
                        <m:nor/>
                      </m:rPr>
                      <a:rPr lang="en-US" altLang="zh-TW" sz="1400" b="0" i="0" dirty="0" smtClean="0"/>
                      <m:t>1</m:t>
                    </m:r>
                    <m:r>
                      <m:rPr>
                        <m:nor/>
                      </m:rPr>
                      <a:rPr lang="en-US" altLang="zh-TW" sz="1400" dirty="0"/>
                      <m:t>⟩</m:t>
                    </m:r>
                  </m:oMath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E189C9BC-298A-D828-51AB-2C98C572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299" y="5223915"/>
                <a:ext cx="2571601" cy="317395"/>
              </a:xfrm>
              <a:prstGeom prst="rect">
                <a:avLst/>
              </a:prstGeom>
              <a:blipFill>
                <a:blip r:embed="rId8"/>
                <a:stretch>
                  <a:fillRect l="-2370" r="-2133" b="-134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4DE123C-1C64-2CE1-D118-96BBCF6CF24B}"/>
              </a:ext>
            </a:extLst>
          </p:cNvPr>
          <p:cNvSpPr/>
          <p:nvPr/>
        </p:nvSpPr>
        <p:spPr>
          <a:xfrm>
            <a:off x="691594" y="1504938"/>
            <a:ext cx="1580826" cy="338554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0/1 </a:t>
            </a:r>
            <a:r>
              <a:rPr lang="zh-TW" altLang="en-US" dirty="0">
                <a:solidFill>
                  <a:schemeClr val="bg1"/>
                </a:solidFill>
              </a:rPr>
              <a:t>背包問題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83786FC-BFFD-34FC-9C56-4A2923181558}"/>
              </a:ext>
            </a:extLst>
          </p:cNvPr>
          <p:cNvSpPr txBox="1"/>
          <p:nvPr/>
        </p:nvSpPr>
        <p:spPr>
          <a:xfrm>
            <a:off x="9582841" y="2077771"/>
            <a:ext cx="2223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每個量子位元的量子態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DD18B32-DB1B-196A-9A49-23106445FA2D}"/>
              </a:ext>
            </a:extLst>
          </p:cNvPr>
          <p:cNvSpPr txBox="1"/>
          <p:nvPr/>
        </p:nvSpPr>
        <p:spPr>
          <a:xfrm>
            <a:off x="2305343" y="1503571"/>
            <a:ext cx="2635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在有限重量內拿到最高價值</a:t>
            </a:r>
          </a:p>
        </p:txBody>
      </p:sp>
    </p:spTree>
    <p:extLst>
      <p:ext uri="{BB962C8B-B14F-4D97-AF65-F5344CB8AC3E}">
        <p14:creationId xmlns:p14="http://schemas.microsoft.com/office/powerpoint/2010/main" val="35067509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3" grpId="0"/>
      <p:bldP spid="11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626473" y="708171"/>
            <a:ext cx="295910" cy="295910"/>
            <a:chOff x="3386" y="3538"/>
            <a:chExt cx="3309" cy="3309"/>
          </a:xfrm>
        </p:grpSpPr>
        <p:sp>
          <p:nvSpPr>
            <p:cNvPr id="24" name="PA-椭圆 23"/>
            <p:cNvSpPr/>
            <p:nvPr>
              <p:custDataLst>
                <p:tags r:id="rId2"/>
              </p:custDataLst>
            </p:nvPr>
          </p:nvSpPr>
          <p:spPr>
            <a:xfrm>
              <a:off x="3386" y="3538"/>
              <a:ext cx="3309" cy="3309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PA-椭圆 24"/>
            <p:cNvSpPr/>
            <p:nvPr>
              <p:custDataLst>
                <p:tags r:id="rId3"/>
              </p:custDataLst>
            </p:nvPr>
          </p:nvSpPr>
          <p:spPr>
            <a:xfrm>
              <a:off x="3943" y="4095"/>
              <a:ext cx="2196" cy="219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PA-文本框 27"/>
          <p:cNvSpPr txBox="1"/>
          <p:nvPr>
            <p:custDataLst>
              <p:tags r:id="rId1"/>
            </p:custDataLst>
          </p:nvPr>
        </p:nvSpPr>
        <p:spPr>
          <a:xfrm>
            <a:off x="955040" y="625304"/>
            <a:ext cx="5846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44526F"/>
                </a:solidFill>
                <a:cs typeface="+mn-ea"/>
                <a:sym typeface="+mn-lt"/>
              </a:rPr>
              <a:t>Quantum-Inspired Tabu Search (QTS)</a:t>
            </a:r>
            <a:endParaRPr lang="zh-CN" altLang="en-US" sz="2400" b="1" dirty="0">
              <a:solidFill>
                <a:srgbClr val="44526F"/>
              </a:solidFill>
              <a:cs typeface="+mn-ea"/>
              <a:sym typeface="+mn-lt"/>
            </a:endParaRPr>
          </a:p>
        </p:txBody>
      </p:sp>
      <p:sp>
        <p:nvSpPr>
          <p:cNvPr id="2" name="投影片編號版面配置區 14">
            <a:extLst>
              <a:ext uri="{FF2B5EF4-FFF2-40B4-BE49-F238E27FC236}">
                <a16:creationId xmlns:a16="http://schemas.microsoft.com/office/drawing/2014/main" id="{18F15901-5833-E3F6-6193-3AE72C33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8138" y="6013450"/>
            <a:ext cx="486100" cy="387350"/>
          </a:xfrm>
        </p:spPr>
        <p:txBody>
          <a:bodyPr/>
          <a:lstStyle/>
          <a:p>
            <a:fld id="{9ADB2954-E7EC-4A0E-B21C-E12F2B8C4E08}" type="slidenum">
              <a:rPr lang="zh-CN" altLang="en-US" smtClean="0"/>
              <a:t>7</a:t>
            </a:fld>
            <a:endParaRPr lang="zh-CN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54EE01E-0C5B-7978-24D1-F82725E41BA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9123"/>
          <a:stretch/>
        </p:blipFill>
        <p:spPr>
          <a:xfrm>
            <a:off x="3074786" y="1298537"/>
            <a:ext cx="5681530" cy="27620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3F72BEC3-29A5-B117-C9B4-B5FB76FBC3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3785850"/>
                  </p:ext>
                </p:extLst>
              </p:nvPr>
            </p:nvGraphicFramePr>
            <p:xfrm>
              <a:off x="623132" y="4571152"/>
              <a:ext cx="2685385" cy="8940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5115">
                      <a:extLst>
                        <a:ext uri="{9D8B030D-6E8A-4147-A177-3AD203B41FA5}">
                          <a16:colId xmlns:a16="http://schemas.microsoft.com/office/drawing/2014/main" val="471329414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507490740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3672392899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2251802077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4201757140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4019636826"/>
                        </a:ext>
                      </a:extLst>
                    </a:gridCol>
                  </a:tblGrid>
                  <a:tr h="298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0987716"/>
                      </a:ext>
                    </a:extLst>
                  </a:tr>
                  <a:tr h="2980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TW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TW" altLang="en-US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1589373"/>
                      </a:ext>
                    </a:extLst>
                  </a:tr>
                  <a:tr h="2980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TW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TW" altLang="en-US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1922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3F72BEC3-29A5-B117-C9B4-B5FB76FBC3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3785850"/>
                  </p:ext>
                </p:extLst>
              </p:nvPr>
            </p:nvGraphicFramePr>
            <p:xfrm>
              <a:off x="623132" y="4571152"/>
              <a:ext cx="2685385" cy="8940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5115">
                      <a:extLst>
                        <a:ext uri="{9D8B030D-6E8A-4147-A177-3AD203B41FA5}">
                          <a16:colId xmlns:a16="http://schemas.microsoft.com/office/drawing/2014/main" val="471329414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507490740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3672392899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2251802077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4201757140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4019636826"/>
                        </a:ext>
                      </a:extLst>
                    </a:gridCol>
                  </a:tblGrid>
                  <a:tr h="298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0987716"/>
                      </a:ext>
                    </a:extLst>
                  </a:tr>
                  <a:tr h="29803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493" t="-102000" r="-561194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1589373"/>
                      </a:ext>
                    </a:extLst>
                  </a:tr>
                  <a:tr h="29803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493" t="-206122" r="-561194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19228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2ED79D61-9C3F-F265-24D4-336AB62F38CE}"/>
              </a:ext>
            </a:extLst>
          </p:cNvPr>
          <p:cNvSpPr txBox="1"/>
          <p:nvPr/>
        </p:nvSpPr>
        <p:spPr>
          <a:xfrm>
            <a:off x="1688370" y="4159474"/>
            <a:ext cx="554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Q(0)</a:t>
            </a:r>
            <a:endParaRPr lang="zh-TW" altLang="en-US" sz="160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3E82D954-DD8B-DA71-BD93-7E04095FD1A5}"/>
              </a:ext>
            </a:extLst>
          </p:cNvPr>
          <p:cNvSpPr/>
          <p:nvPr/>
        </p:nvSpPr>
        <p:spPr>
          <a:xfrm>
            <a:off x="625855" y="3745117"/>
            <a:ext cx="849321" cy="338554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i</a:t>
            </a:r>
            <a:r>
              <a:rPr lang="en-US" altLang="zh-TW" dirty="0">
                <a:solidFill>
                  <a:schemeClr val="bg1"/>
                </a:solidFill>
              </a:rPr>
              <a:t> = 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028A5D2-A8C8-B40C-4ED8-B8A6EEFA1958}"/>
              </a:ext>
            </a:extLst>
          </p:cNvPr>
          <p:cNvSpPr txBox="1"/>
          <p:nvPr/>
        </p:nvSpPr>
        <p:spPr>
          <a:xfrm>
            <a:off x="6662455" y="4188919"/>
            <a:ext cx="866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b = 13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5FDDB49-B433-C71E-E261-AEC031536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603475"/>
              </p:ext>
            </p:extLst>
          </p:nvPr>
        </p:nvGraphicFramePr>
        <p:xfrm>
          <a:off x="3506025" y="4571152"/>
          <a:ext cx="153446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234">
                  <a:extLst>
                    <a:ext uri="{9D8B030D-6E8A-4147-A177-3AD203B41FA5}">
                      <a16:colId xmlns:a16="http://schemas.microsoft.com/office/drawing/2014/main" val="3677182382"/>
                    </a:ext>
                  </a:extLst>
                </a:gridCol>
                <a:gridCol w="767234">
                  <a:extLst>
                    <a:ext uri="{9D8B030D-6E8A-4147-A177-3AD203B41FA5}">
                      <a16:colId xmlns:a16="http://schemas.microsoft.com/office/drawing/2014/main" val="3741455049"/>
                    </a:ext>
                  </a:extLst>
                </a:gridCol>
              </a:tblGrid>
              <a:tr h="298033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061536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00100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545786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11000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482061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01001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699792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28785E27-A347-BCCF-2889-301396784F78}"/>
              </a:ext>
            </a:extLst>
          </p:cNvPr>
          <p:cNvSpPr txBox="1"/>
          <p:nvPr/>
        </p:nvSpPr>
        <p:spPr>
          <a:xfrm>
            <a:off x="3696650" y="4159474"/>
            <a:ext cx="108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N</a:t>
            </a:r>
            <a:r>
              <a:rPr lang="zh-TW" altLang="en-US" sz="1600" dirty="0"/>
              <a:t> </a:t>
            </a:r>
            <a:r>
              <a:rPr lang="en-US" altLang="zh-TW" sz="1600" dirty="0"/>
              <a:t>(</a:t>
            </a:r>
            <a:r>
              <a:rPr lang="zh-TW" altLang="en-US" sz="1600" dirty="0"/>
              <a:t>鄰居解</a:t>
            </a:r>
            <a:r>
              <a:rPr lang="en-US" altLang="zh-TW" sz="1600" dirty="0"/>
              <a:t>)</a:t>
            </a:r>
            <a:endParaRPr lang="zh-TW" altLang="en-US" sz="1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691FD21-08C8-B6F3-EA95-FAFDC870D11F}"/>
              </a:ext>
            </a:extLst>
          </p:cNvPr>
          <p:cNvSpPr/>
          <p:nvPr/>
        </p:nvSpPr>
        <p:spPr>
          <a:xfrm>
            <a:off x="3617454" y="1820124"/>
            <a:ext cx="5138862" cy="579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9659AD3E-ECF7-86DB-7302-011987FF4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638313"/>
              </p:ext>
            </p:extLst>
          </p:nvPr>
        </p:nvGraphicFramePr>
        <p:xfrm>
          <a:off x="5172444" y="4571152"/>
          <a:ext cx="221995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986">
                  <a:extLst>
                    <a:ext uri="{9D8B030D-6E8A-4147-A177-3AD203B41FA5}">
                      <a16:colId xmlns:a16="http://schemas.microsoft.com/office/drawing/2014/main" val="3677182382"/>
                    </a:ext>
                  </a:extLst>
                </a:gridCol>
                <a:gridCol w="782677">
                  <a:extLst>
                    <a:ext uri="{9D8B030D-6E8A-4147-A177-3AD203B41FA5}">
                      <a16:colId xmlns:a16="http://schemas.microsoft.com/office/drawing/2014/main" val="3741455049"/>
                    </a:ext>
                  </a:extLst>
                </a:gridCol>
                <a:gridCol w="697295">
                  <a:extLst>
                    <a:ext uri="{9D8B030D-6E8A-4147-A177-3AD203B41FA5}">
                      <a16:colId xmlns:a16="http://schemas.microsoft.com/office/drawing/2014/main" val="3700992494"/>
                    </a:ext>
                  </a:extLst>
                </a:gridCol>
              </a:tblGrid>
              <a:tr h="298033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061536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00100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545786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11000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482061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00001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699792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41E6A2B3-B80D-214D-326B-316E57EB9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780242"/>
              </p:ext>
            </p:extLst>
          </p:nvPr>
        </p:nvGraphicFramePr>
        <p:xfrm>
          <a:off x="5172444" y="4571413"/>
          <a:ext cx="221995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986">
                  <a:extLst>
                    <a:ext uri="{9D8B030D-6E8A-4147-A177-3AD203B41FA5}">
                      <a16:colId xmlns:a16="http://schemas.microsoft.com/office/drawing/2014/main" val="3677182382"/>
                    </a:ext>
                  </a:extLst>
                </a:gridCol>
                <a:gridCol w="782677">
                  <a:extLst>
                    <a:ext uri="{9D8B030D-6E8A-4147-A177-3AD203B41FA5}">
                      <a16:colId xmlns:a16="http://schemas.microsoft.com/office/drawing/2014/main" val="3741455049"/>
                    </a:ext>
                  </a:extLst>
                </a:gridCol>
                <a:gridCol w="697295">
                  <a:extLst>
                    <a:ext uri="{9D8B030D-6E8A-4147-A177-3AD203B41FA5}">
                      <a16:colId xmlns:a16="http://schemas.microsoft.com/office/drawing/2014/main" val="3700992494"/>
                    </a:ext>
                  </a:extLst>
                </a:gridCol>
              </a:tblGrid>
              <a:tr h="298033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061536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0070C0"/>
                          </a:solidFill>
                        </a:rPr>
                        <a:t>00100</a:t>
                      </a:r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545786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FF0000"/>
                          </a:solidFill>
                        </a:rPr>
                        <a:t>11000</a:t>
                      </a:r>
                      <a:endParaRPr lang="zh-TW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zh-TW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482061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00001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699792"/>
                  </a:ext>
                </a:extLst>
              </a:tr>
            </a:tbl>
          </a:graphicData>
        </a:graphic>
      </p:graphicFrame>
      <p:grpSp>
        <p:nvGrpSpPr>
          <p:cNvPr id="11" name="群組 10">
            <a:extLst>
              <a:ext uri="{FF2B5EF4-FFF2-40B4-BE49-F238E27FC236}">
                <a16:creationId xmlns:a16="http://schemas.microsoft.com/office/drawing/2014/main" id="{EAB403F2-71D0-EC2D-4AE5-2CBA2572E797}"/>
              </a:ext>
            </a:extLst>
          </p:cNvPr>
          <p:cNvGrpSpPr/>
          <p:nvPr/>
        </p:nvGrpSpPr>
        <p:grpSpPr>
          <a:xfrm>
            <a:off x="4838715" y="4207424"/>
            <a:ext cx="5203279" cy="1757981"/>
            <a:chOff x="5254931" y="3303767"/>
            <a:chExt cx="6138378" cy="2073914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06BBC98A-F490-4017-8607-7186CAF522C4}"/>
                </a:ext>
              </a:extLst>
            </p:cNvPr>
            <p:cNvSpPr txBox="1"/>
            <p:nvPr/>
          </p:nvSpPr>
          <p:spPr>
            <a:xfrm>
              <a:off x="7367903" y="3303767"/>
              <a:ext cx="1912433" cy="399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/>
                <a:t>量子位元測量</a:t>
              </a:r>
            </a:p>
          </p:txBody>
        </p:sp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77C7417A-58EE-8F59-B376-258A6775E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54931" y="3744535"/>
              <a:ext cx="6138378" cy="1633146"/>
            </a:xfrm>
            <a:prstGeom prst="rect">
              <a:avLst/>
            </a:prstGeom>
          </p:spPr>
        </p:pic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3BDC491-9078-2D99-9FCB-EFBF3C2228E1}"/>
              </a:ext>
            </a:extLst>
          </p:cNvPr>
          <p:cNvSpPr txBox="1"/>
          <p:nvPr/>
        </p:nvSpPr>
        <p:spPr>
          <a:xfrm>
            <a:off x="4124528" y="4985681"/>
            <a:ext cx="1444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0~1</a:t>
            </a:r>
            <a:r>
              <a:rPr lang="zh-TW" altLang="en-US" sz="1600" dirty="0"/>
              <a:t>的隨機數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490847F-8191-7985-6944-2DA6EAF1DBB9}"/>
                  </a:ext>
                </a:extLst>
              </p:cNvPr>
              <p:cNvSpPr txBox="1"/>
              <p:nvPr/>
            </p:nvSpPr>
            <p:spPr>
              <a:xfrm>
                <a:off x="4124528" y="5614885"/>
                <a:ext cx="134016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TW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zh-TW" alt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TW" alt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TW" alt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en-US" altLang="zh-TW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490847F-8191-7985-6944-2DA6EAF1D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528" y="5614885"/>
                <a:ext cx="1340166" cy="246221"/>
              </a:xfrm>
              <a:prstGeom prst="rect">
                <a:avLst/>
              </a:prstGeom>
              <a:blipFill>
                <a:blip r:embed="rId9"/>
                <a:stretch>
                  <a:fillRect l="-3653" r="-3196" b="-37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>
            <a:extLst>
              <a:ext uri="{FF2B5EF4-FFF2-40B4-BE49-F238E27FC236}">
                <a16:creationId xmlns:a16="http://schemas.microsoft.com/office/drawing/2014/main" id="{A8FB78DA-B7CD-1A6E-C0F2-0701828F6D01}"/>
              </a:ext>
            </a:extLst>
          </p:cNvPr>
          <p:cNvSpPr txBox="1"/>
          <p:nvPr/>
        </p:nvSpPr>
        <p:spPr>
          <a:xfrm>
            <a:off x="3894352" y="5283279"/>
            <a:ext cx="1674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qubit</a:t>
            </a:r>
            <a:r>
              <a:rPr lang="zh-TW" altLang="en-US" sz="1600" dirty="0"/>
              <a:t>為</a:t>
            </a:r>
            <a:r>
              <a:rPr lang="en-US" altLang="zh-TW" sz="1600" dirty="0"/>
              <a:t>0</a:t>
            </a:r>
            <a:r>
              <a:rPr lang="zh-TW" altLang="en-US" sz="1600" dirty="0"/>
              <a:t>的機率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BA98C82-4D37-6415-8F3E-181E84A8319E}"/>
              </a:ext>
            </a:extLst>
          </p:cNvPr>
          <p:cNvSpPr/>
          <p:nvPr/>
        </p:nvSpPr>
        <p:spPr>
          <a:xfrm>
            <a:off x="3617811" y="2399548"/>
            <a:ext cx="3183247" cy="2527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00259C9-341D-C97A-2BB4-EC5181457F4F}"/>
              </a:ext>
            </a:extLst>
          </p:cNvPr>
          <p:cNvSpPr/>
          <p:nvPr/>
        </p:nvSpPr>
        <p:spPr>
          <a:xfrm>
            <a:off x="3617455" y="2661350"/>
            <a:ext cx="992666" cy="2527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76F65F1-4755-5E5B-AE97-84B7C037450E}"/>
              </a:ext>
            </a:extLst>
          </p:cNvPr>
          <p:cNvSpPr/>
          <p:nvPr/>
        </p:nvSpPr>
        <p:spPr>
          <a:xfrm>
            <a:off x="3617454" y="2922414"/>
            <a:ext cx="4857314" cy="8053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C5BECAF0-9A49-69F7-D632-5EDF16A93A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24353" y="4232582"/>
            <a:ext cx="4065666" cy="17913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表格 29">
                <a:extLst>
                  <a:ext uri="{FF2B5EF4-FFF2-40B4-BE49-F238E27FC236}">
                    <a16:creationId xmlns:a16="http://schemas.microsoft.com/office/drawing/2014/main" id="{BBB60FD0-A2A5-6357-B3BB-853C2B83F7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3323065"/>
                  </p:ext>
                </p:extLst>
              </p:nvPr>
            </p:nvGraphicFramePr>
            <p:xfrm>
              <a:off x="7582061" y="4569458"/>
              <a:ext cx="2685385" cy="8940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5115">
                      <a:extLst>
                        <a:ext uri="{9D8B030D-6E8A-4147-A177-3AD203B41FA5}">
                          <a16:colId xmlns:a16="http://schemas.microsoft.com/office/drawing/2014/main" val="471329414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507490740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3672392899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2251802077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4201757140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4019636826"/>
                        </a:ext>
                      </a:extLst>
                    </a:gridCol>
                  </a:tblGrid>
                  <a:tr h="298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0987716"/>
                      </a:ext>
                    </a:extLst>
                  </a:tr>
                  <a:tr h="2980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TW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TW" altLang="en-US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rgbClr val="FF0000"/>
                              </a:solidFill>
                            </a:rPr>
                            <a:t>0.6</a:t>
                          </a:r>
                          <a:endParaRPr lang="zh-TW" altLang="en-US" sz="13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1589373"/>
                      </a:ext>
                    </a:extLst>
                  </a:tr>
                  <a:tr h="2980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TW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TW" altLang="en-US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rgbClr val="FF0000"/>
                              </a:solidFill>
                            </a:rPr>
                            <a:t>0.6</a:t>
                          </a:r>
                          <a:endParaRPr lang="zh-TW" altLang="en-US" sz="13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rgbClr val="FF0000"/>
                              </a:solidFill>
                            </a:rPr>
                            <a:t>0.6</a:t>
                          </a:r>
                          <a:endParaRPr lang="zh-TW" altLang="en-US" sz="13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1922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表格 29">
                <a:extLst>
                  <a:ext uri="{FF2B5EF4-FFF2-40B4-BE49-F238E27FC236}">
                    <a16:creationId xmlns:a16="http://schemas.microsoft.com/office/drawing/2014/main" id="{BBB60FD0-A2A5-6357-B3BB-853C2B83F7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3323065"/>
                  </p:ext>
                </p:extLst>
              </p:nvPr>
            </p:nvGraphicFramePr>
            <p:xfrm>
              <a:off x="7582061" y="4569458"/>
              <a:ext cx="2685385" cy="8940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5115">
                      <a:extLst>
                        <a:ext uri="{9D8B030D-6E8A-4147-A177-3AD203B41FA5}">
                          <a16:colId xmlns:a16="http://schemas.microsoft.com/office/drawing/2014/main" val="471329414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507490740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3672392899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2251802077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4201757140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4019636826"/>
                        </a:ext>
                      </a:extLst>
                    </a:gridCol>
                  </a:tblGrid>
                  <a:tr h="298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0987716"/>
                      </a:ext>
                    </a:extLst>
                  </a:tr>
                  <a:tr h="29803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493" t="-104000" r="-562687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rgbClr val="FF0000"/>
                              </a:solidFill>
                            </a:rPr>
                            <a:t>0.6</a:t>
                          </a:r>
                          <a:endParaRPr lang="zh-TW" altLang="en-US" sz="13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1589373"/>
                      </a:ext>
                    </a:extLst>
                  </a:tr>
                  <a:tr h="29803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493" t="-208163" r="-562687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rgbClr val="FF0000"/>
                              </a:solidFill>
                            </a:rPr>
                            <a:t>0.6</a:t>
                          </a:r>
                          <a:endParaRPr lang="zh-TW" altLang="en-US" sz="13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rgbClr val="FF0000"/>
                              </a:solidFill>
                            </a:rPr>
                            <a:t>0.6</a:t>
                          </a:r>
                          <a:endParaRPr lang="zh-TW" altLang="en-US" sz="13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19228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1" name="文字方塊 30">
            <a:extLst>
              <a:ext uri="{FF2B5EF4-FFF2-40B4-BE49-F238E27FC236}">
                <a16:creationId xmlns:a16="http://schemas.microsoft.com/office/drawing/2014/main" id="{CC041A06-4EF8-F0E5-A348-0F989DBF450A}"/>
              </a:ext>
            </a:extLst>
          </p:cNvPr>
          <p:cNvSpPr txBox="1"/>
          <p:nvPr/>
        </p:nvSpPr>
        <p:spPr>
          <a:xfrm>
            <a:off x="8647299" y="4157780"/>
            <a:ext cx="554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Q(1)</a:t>
            </a:r>
            <a:endParaRPr lang="zh-TW" altLang="en-US" sz="1600" dirty="0"/>
          </a:p>
        </p:txBody>
      </p: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897AD024-F797-92F7-26EA-0D00368580B3}"/>
              </a:ext>
            </a:extLst>
          </p:cNvPr>
          <p:cNvGrpSpPr/>
          <p:nvPr/>
        </p:nvGrpSpPr>
        <p:grpSpPr>
          <a:xfrm>
            <a:off x="8800208" y="1111105"/>
            <a:ext cx="2961017" cy="2809407"/>
            <a:chOff x="8800208" y="1111105"/>
            <a:chExt cx="2961017" cy="2809407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D6026E3F-CA4F-8740-14B5-3FAC0090D071}"/>
                </a:ext>
              </a:extLst>
            </p:cNvPr>
            <p:cNvGrpSpPr/>
            <p:nvPr/>
          </p:nvGrpSpPr>
          <p:grpSpPr>
            <a:xfrm>
              <a:off x="9267825" y="1694874"/>
              <a:ext cx="2181225" cy="1645855"/>
              <a:chOff x="9267825" y="1694874"/>
              <a:chExt cx="2181225" cy="1645855"/>
            </a:xfrm>
          </p:grpSpPr>
          <p:sp>
            <p:nvSpPr>
              <p:cNvPr id="33" name="橢圓 32">
                <a:extLst>
                  <a:ext uri="{FF2B5EF4-FFF2-40B4-BE49-F238E27FC236}">
                    <a16:creationId xmlns:a16="http://schemas.microsoft.com/office/drawing/2014/main" id="{B77DF383-0232-9778-DF6F-BC47F064B0A9}"/>
                  </a:ext>
                </a:extLst>
              </p:cNvPr>
              <p:cNvSpPr/>
              <p:nvPr/>
            </p:nvSpPr>
            <p:spPr>
              <a:xfrm>
                <a:off x="9508998" y="1694874"/>
                <a:ext cx="1645855" cy="164585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8DEC7147-97C4-11FB-1129-113845F8DE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7825" y="2517801"/>
                <a:ext cx="2181225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CBCA365E-6C23-396C-5D5E-DC061BF8059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267825" y="2547539"/>
              <a:ext cx="218122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933D4912-BAD5-8D8E-2312-5B18F9A4205F}"/>
                    </a:ext>
                  </a:extLst>
                </p:cNvPr>
                <p:cNvSpPr txBox="1"/>
                <p:nvPr/>
              </p:nvSpPr>
              <p:spPr>
                <a:xfrm>
                  <a:off x="11402964" y="2361540"/>
                  <a:ext cx="358261" cy="3125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TW" sz="1400" dirty="0" smtClean="0"/>
                          <m:t>|0⟩</m:t>
                        </m:r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933D4912-BAD5-8D8E-2312-5B18F9A420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2964" y="2361540"/>
                  <a:ext cx="358261" cy="312521"/>
                </a:xfrm>
                <a:prstGeom prst="rect">
                  <a:avLst/>
                </a:prstGeom>
                <a:blipFill>
                  <a:blip r:embed="rId12"/>
                  <a:stretch>
                    <a:fillRect l="-3448" r="-8621" b="-1538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C06977DC-EDEB-CEF7-4DAB-9E831901D3D1}"/>
                    </a:ext>
                  </a:extLst>
                </p:cNvPr>
                <p:cNvSpPr txBox="1"/>
                <p:nvPr/>
              </p:nvSpPr>
              <p:spPr>
                <a:xfrm>
                  <a:off x="8800208" y="2350509"/>
                  <a:ext cx="478263" cy="3125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TW" sz="1400" dirty="0" smtClean="0"/>
                          <m:t>|0⟩</m:t>
                        </m:r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C06977DC-EDEB-CEF7-4DAB-9E831901D3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0208" y="2350509"/>
                  <a:ext cx="478263" cy="312521"/>
                </a:xfrm>
                <a:prstGeom prst="rect">
                  <a:avLst/>
                </a:prstGeom>
                <a:blipFill>
                  <a:blip r:embed="rId13"/>
                  <a:stretch>
                    <a:fillRect r="-8974" b="-176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6766EC8C-5EB8-9D6D-396A-CF76B6AC56EB}"/>
                    </a:ext>
                  </a:extLst>
                </p:cNvPr>
                <p:cNvSpPr txBox="1"/>
                <p:nvPr/>
              </p:nvSpPr>
              <p:spPr>
                <a:xfrm>
                  <a:off x="10069625" y="3607991"/>
                  <a:ext cx="478263" cy="3125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TW" sz="1400" dirty="0" smtClean="0"/>
                          <m:t>|</m:t>
                        </m:r>
                        <m:r>
                          <m:rPr>
                            <m:nor/>
                          </m:rPr>
                          <a:rPr lang="en-US" altLang="zh-TW" sz="1400" b="0" i="0" dirty="0" smtClean="0"/>
                          <m:t>1</m:t>
                        </m:r>
                        <m:r>
                          <m:rPr>
                            <m:nor/>
                          </m:rPr>
                          <a:rPr lang="en-US" altLang="zh-TW" sz="1400" dirty="0" smtClean="0"/>
                          <m:t>⟩</m:t>
                        </m:r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6766EC8C-5EB8-9D6D-396A-CF76B6AC5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9625" y="3607991"/>
                  <a:ext cx="478263" cy="312521"/>
                </a:xfrm>
                <a:prstGeom prst="rect">
                  <a:avLst/>
                </a:prstGeom>
                <a:blipFill>
                  <a:blip r:embed="rId14"/>
                  <a:stretch>
                    <a:fillRect r="-8974" b="-176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A929DF1-3E6B-CEA0-45C0-531CBDB76598}"/>
                    </a:ext>
                  </a:extLst>
                </p:cNvPr>
                <p:cNvSpPr txBox="1"/>
                <p:nvPr/>
              </p:nvSpPr>
              <p:spPr>
                <a:xfrm>
                  <a:off x="10179306" y="1111105"/>
                  <a:ext cx="358261" cy="3125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TW" sz="1400" dirty="0" smtClean="0"/>
                          <m:t>|</m:t>
                        </m:r>
                        <m:r>
                          <m:rPr>
                            <m:nor/>
                          </m:rPr>
                          <a:rPr lang="en-US" altLang="zh-TW" sz="1400" b="0" i="0" dirty="0" smtClean="0"/>
                          <m:t>1</m:t>
                        </m:r>
                        <m:r>
                          <m:rPr>
                            <m:nor/>
                          </m:rPr>
                          <a:rPr lang="en-US" altLang="zh-TW" sz="1400" dirty="0" smtClean="0"/>
                          <m:t>⟩</m:t>
                        </m:r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A929DF1-3E6B-CEA0-45C0-531CBDB765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79306" y="1111105"/>
                  <a:ext cx="358261" cy="312521"/>
                </a:xfrm>
                <a:prstGeom prst="rect">
                  <a:avLst/>
                </a:prstGeom>
                <a:blipFill>
                  <a:blip r:embed="rId15"/>
                  <a:stretch>
                    <a:fillRect l="-3390" r="-6780" b="-1538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2E3B7A61-C792-278D-8264-8DC0DD23A196}"/>
              </a:ext>
            </a:extLst>
          </p:cNvPr>
          <p:cNvGrpSpPr/>
          <p:nvPr/>
        </p:nvGrpSpPr>
        <p:grpSpPr>
          <a:xfrm>
            <a:off x="10088068" y="2135956"/>
            <a:ext cx="779690" cy="635911"/>
            <a:chOff x="10088068" y="2135956"/>
            <a:chExt cx="779690" cy="635911"/>
          </a:xfrm>
        </p:grpSpPr>
        <p:cxnSp>
          <p:nvCxnSpPr>
            <p:cNvPr id="60" name="接點: 弧形 59">
              <a:extLst>
                <a:ext uri="{FF2B5EF4-FFF2-40B4-BE49-F238E27FC236}">
                  <a16:creationId xmlns:a16="http://schemas.microsoft.com/office/drawing/2014/main" id="{B4383597-D0AA-62C8-2F5A-F731160BCB1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0383873" y="2283947"/>
              <a:ext cx="218787" cy="179130"/>
            </a:xfrm>
            <a:prstGeom prst="curvedConnector3">
              <a:avLst>
                <a:gd name="adj1" fmla="val 78966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B98B8E0-172C-74F1-5DD5-C441F8A5274D}"/>
                    </a:ext>
                  </a:extLst>
                </p:cNvPr>
                <p:cNvSpPr txBox="1"/>
                <p:nvPr/>
              </p:nvSpPr>
              <p:spPr>
                <a:xfrm>
                  <a:off x="10531512" y="2135956"/>
                  <a:ext cx="33624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TW" alt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B98B8E0-172C-74F1-5DD5-C441F8A527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1512" y="2135956"/>
                  <a:ext cx="336246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909" r="-10909" b="-731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接點: 弧形 21">
              <a:extLst>
                <a:ext uri="{FF2B5EF4-FFF2-40B4-BE49-F238E27FC236}">
                  <a16:creationId xmlns:a16="http://schemas.microsoft.com/office/drawing/2014/main" id="{5113DCF4-E10D-3EF5-1446-5DD3F59DD4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88068" y="2292612"/>
              <a:ext cx="218787" cy="179130"/>
            </a:xfrm>
            <a:prstGeom prst="curvedConnector3">
              <a:avLst>
                <a:gd name="adj1" fmla="val 78966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接點: 弧形 34">
              <a:extLst>
                <a:ext uri="{FF2B5EF4-FFF2-40B4-BE49-F238E27FC236}">
                  <a16:creationId xmlns:a16="http://schemas.microsoft.com/office/drawing/2014/main" id="{031331CB-F22A-53D4-DCA4-F88F1E17C1D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090498" y="2572909"/>
              <a:ext cx="218787" cy="179130"/>
            </a:xfrm>
            <a:prstGeom prst="curvedConnector3">
              <a:avLst>
                <a:gd name="adj1" fmla="val 78966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接點: 弧形 35">
              <a:extLst>
                <a:ext uri="{FF2B5EF4-FFF2-40B4-BE49-F238E27FC236}">
                  <a16:creationId xmlns:a16="http://schemas.microsoft.com/office/drawing/2014/main" id="{8864D759-23E0-5E25-9530-6180FA11B7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87762" y="2571281"/>
              <a:ext cx="218787" cy="179130"/>
            </a:xfrm>
            <a:prstGeom prst="curvedConnector3">
              <a:avLst>
                <a:gd name="adj1" fmla="val 78966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E3BD2912-DEC4-8398-AFAF-A2B58AD599FB}"/>
              </a:ext>
            </a:extLst>
          </p:cNvPr>
          <p:cNvGrpSpPr/>
          <p:nvPr/>
        </p:nvGrpSpPr>
        <p:grpSpPr>
          <a:xfrm>
            <a:off x="10088068" y="2141314"/>
            <a:ext cx="777260" cy="634283"/>
            <a:chOff x="10748195" y="865794"/>
            <a:chExt cx="777260" cy="634283"/>
          </a:xfrm>
        </p:grpSpPr>
        <p:cxnSp>
          <p:nvCxnSpPr>
            <p:cNvPr id="38" name="接點: 弧形 37">
              <a:extLst>
                <a:ext uri="{FF2B5EF4-FFF2-40B4-BE49-F238E27FC236}">
                  <a16:creationId xmlns:a16="http://schemas.microsoft.com/office/drawing/2014/main" id="{44B7F7C5-A9F7-2DCD-AF31-4FDE8E789ACA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1041570" y="1013785"/>
              <a:ext cx="218787" cy="179130"/>
            </a:xfrm>
            <a:prstGeom prst="curvedConnector3">
              <a:avLst>
                <a:gd name="adj1" fmla="val 78966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F7B1BE5F-969B-55E1-46F2-B4F3637114B3}"/>
                    </a:ext>
                  </a:extLst>
                </p:cNvPr>
                <p:cNvSpPr txBox="1"/>
                <p:nvPr/>
              </p:nvSpPr>
              <p:spPr>
                <a:xfrm>
                  <a:off x="11189209" y="865794"/>
                  <a:ext cx="33624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TW" alt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TW" alt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F7B1BE5F-969B-55E1-46F2-B4F3637114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89209" y="865794"/>
                  <a:ext cx="336246" cy="246221"/>
                </a:xfrm>
                <a:prstGeom prst="rect">
                  <a:avLst/>
                </a:prstGeom>
                <a:blipFill>
                  <a:blip r:embed="rId17"/>
                  <a:stretch>
                    <a:fillRect r="-10909" b="-731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接點: 弧形 39">
              <a:extLst>
                <a:ext uri="{FF2B5EF4-FFF2-40B4-BE49-F238E27FC236}">
                  <a16:creationId xmlns:a16="http://schemas.microsoft.com/office/drawing/2014/main" id="{C8BA24BA-F6BA-A493-A258-0B45C6B41EA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745765" y="1022450"/>
              <a:ext cx="218787" cy="179130"/>
            </a:xfrm>
            <a:prstGeom prst="curvedConnector3">
              <a:avLst>
                <a:gd name="adj1" fmla="val 78966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接點: 弧形 42">
              <a:extLst>
                <a:ext uri="{FF2B5EF4-FFF2-40B4-BE49-F238E27FC236}">
                  <a16:creationId xmlns:a16="http://schemas.microsoft.com/office/drawing/2014/main" id="{EC5E1AD5-03FA-D5A6-477A-C91F7C5B001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748195" y="1302747"/>
              <a:ext cx="218787" cy="179130"/>
            </a:xfrm>
            <a:prstGeom prst="curvedConnector3">
              <a:avLst>
                <a:gd name="adj1" fmla="val 78966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接點: 弧形 47">
              <a:extLst>
                <a:ext uri="{FF2B5EF4-FFF2-40B4-BE49-F238E27FC236}">
                  <a16:creationId xmlns:a16="http://schemas.microsoft.com/office/drawing/2014/main" id="{DBE87683-1057-3626-006B-CDE6DFA08677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1045459" y="1301119"/>
              <a:ext cx="218787" cy="179130"/>
            </a:xfrm>
            <a:prstGeom prst="curvedConnector3">
              <a:avLst>
                <a:gd name="adj1" fmla="val 78966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C78E81CC-5412-EAA7-CE5F-3ECC03CCAB75}"/>
              </a:ext>
            </a:extLst>
          </p:cNvPr>
          <p:cNvSpPr/>
          <p:nvPr/>
        </p:nvSpPr>
        <p:spPr>
          <a:xfrm>
            <a:off x="7637933" y="4948736"/>
            <a:ext cx="3877743" cy="2123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14B9B73-241D-6326-5431-DDE7F7DD4F39}"/>
              </a:ext>
            </a:extLst>
          </p:cNvPr>
          <p:cNvSpPr/>
          <p:nvPr/>
        </p:nvSpPr>
        <p:spPr>
          <a:xfrm>
            <a:off x="7637933" y="5581034"/>
            <a:ext cx="3877743" cy="2123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79360E7-05C1-BFD7-18E6-BBB29B59FED2}"/>
              </a:ext>
            </a:extLst>
          </p:cNvPr>
          <p:cNvSpPr/>
          <p:nvPr/>
        </p:nvSpPr>
        <p:spPr>
          <a:xfrm>
            <a:off x="7647168" y="5163315"/>
            <a:ext cx="3877744" cy="4013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DF9B1905-50B2-E1C9-E3B8-9DED07EBF834}"/>
              </a:ext>
            </a:extLst>
          </p:cNvPr>
          <p:cNvSpPr/>
          <p:nvPr/>
        </p:nvSpPr>
        <p:spPr>
          <a:xfrm>
            <a:off x="691594" y="1504938"/>
            <a:ext cx="1580826" cy="338554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0/1 </a:t>
            </a:r>
            <a:r>
              <a:rPr lang="zh-TW" altLang="en-US" dirty="0">
                <a:solidFill>
                  <a:schemeClr val="bg1"/>
                </a:solidFill>
              </a:rPr>
              <a:t>背包問題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8323A2A8-A70C-A8DF-A7B3-A35BB0A4C0EF}"/>
              </a:ext>
            </a:extLst>
          </p:cNvPr>
          <p:cNvSpPr txBox="1"/>
          <p:nvPr/>
        </p:nvSpPr>
        <p:spPr>
          <a:xfrm>
            <a:off x="623132" y="1999838"/>
            <a:ext cx="2145289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dirty="0"/>
              <a:t>weight = [1,2,3,4,5]</a:t>
            </a:r>
          </a:p>
          <a:p>
            <a:pPr>
              <a:lnSpc>
                <a:spcPct val="150000"/>
              </a:lnSpc>
            </a:pPr>
            <a:r>
              <a:rPr lang="en-US" altLang="zh-TW" sz="1600" dirty="0"/>
              <a:t>value  = [6,7,8,9,10]</a:t>
            </a:r>
          </a:p>
          <a:p>
            <a:pPr>
              <a:lnSpc>
                <a:spcPct val="150000"/>
              </a:lnSpc>
            </a:pPr>
            <a:r>
              <a:rPr lang="en-US" altLang="zh-TW" sz="1600" dirty="0"/>
              <a:t>C = 6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076599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 animBg="1"/>
      <p:bldP spid="12" grpId="1" animBg="1"/>
      <p:bldP spid="18" grpId="0"/>
      <p:bldP spid="18" grpId="1"/>
      <p:bldP spid="19" grpId="0"/>
      <p:bldP spid="19" grpId="1"/>
      <p:bldP spid="20" grpId="0"/>
      <p:bldP spid="20" grpId="1"/>
      <p:bldP spid="21" grpId="0" animBg="1"/>
      <p:bldP spid="21" grpId="1" animBg="1"/>
      <p:bldP spid="26" grpId="0" animBg="1"/>
      <p:bldP spid="26" grpId="1" animBg="1"/>
      <p:bldP spid="27" grpId="0" animBg="1"/>
      <p:bldP spid="31" grpId="0"/>
      <p:bldP spid="51" grpId="0" animBg="1"/>
      <p:bldP spid="51" grpId="1" animBg="1"/>
      <p:bldP spid="51" grpId="2" animBg="1"/>
      <p:bldP spid="54" grpId="0" animBg="1"/>
      <p:bldP spid="54" grpId="1" animBg="1"/>
      <p:bldP spid="54" grpId="2" animBg="1"/>
      <p:bldP spid="55" grpId="0" animBg="1"/>
      <p:bldP spid="5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626473" y="708171"/>
            <a:ext cx="295910" cy="295910"/>
            <a:chOff x="3386" y="3538"/>
            <a:chExt cx="3309" cy="3309"/>
          </a:xfrm>
        </p:grpSpPr>
        <p:sp>
          <p:nvSpPr>
            <p:cNvPr id="24" name="PA-椭圆 23"/>
            <p:cNvSpPr/>
            <p:nvPr>
              <p:custDataLst>
                <p:tags r:id="rId2"/>
              </p:custDataLst>
            </p:nvPr>
          </p:nvSpPr>
          <p:spPr>
            <a:xfrm>
              <a:off x="3386" y="3538"/>
              <a:ext cx="3309" cy="3309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PA-椭圆 24"/>
            <p:cNvSpPr/>
            <p:nvPr>
              <p:custDataLst>
                <p:tags r:id="rId3"/>
              </p:custDataLst>
            </p:nvPr>
          </p:nvSpPr>
          <p:spPr>
            <a:xfrm>
              <a:off x="3943" y="4095"/>
              <a:ext cx="2196" cy="219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PA-文本框 27"/>
          <p:cNvSpPr txBox="1"/>
          <p:nvPr>
            <p:custDataLst>
              <p:tags r:id="rId1"/>
            </p:custDataLst>
          </p:nvPr>
        </p:nvSpPr>
        <p:spPr>
          <a:xfrm>
            <a:off x="955040" y="625304"/>
            <a:ext cx="5846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44526F"/>
                </a:solidFill>
                <a:cs typeface="+mn-ea"/>
                <a:sym typeface="+mn-lt"/>
              </a:rPr>
              <a:t>Quantum-Inspired Tabu Search (QTS)</a:t>
            </a:r>
            <a:endParaRPr lang="zh-CN" altLang="en-US" sz="2400" b="1" dirty="0">
              <a:solidFill>
                <a:srgbClr val="44526F"/>
              </a:solidFill>
              <a:cs typeface="+mn-ea"/>
              <a:sym typeface="+mn-lt"/>
            </a:endParaRPr>
          </a:p>
        </p:txBody>
      </p:sp>
      <p:sp>
        <p:nvSpPr>
          <p:cNvPr id="2" name="投影片編號版面配置區 14">
            <a:extLst>
              <a:ext uri="{FF2B5EF4-FFF2-40B4-BE49-F238E27FC236}">
                <a16:creationId xmlns:a16="http://schemas.microsoft.com/office/drawing/2014/main" id="{18F15901-5833-E3F6-6193-3AE72C33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8138" y="6013450"/>
            <a:ext cx="486100" cy="387350"/>
          </a:xfrm>
        </p:spPr>
        <p:txBody>
          <a:bodyPr/>
          <a:lstStyle/>
          <a:p>
            <a:fld id="{9ADB2954-E7EC-4A0E-B21C-E12F2B8C4E08}" type="slidenum">
              <a:rPr lang="zh-CN" altLang="en-US" smtClean="0"/>
              <a:t>8</a:t>
            </a:fld>
            <a:endParaRPr lang="zh-CN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54EE01E-0C5B-7978-24D1-F82725E41BA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9123"/>
          <a:stretch/>
        </p:blipFill>
        <p:spPr>
          <a:xfrm>
            <a:off x="3074786" y="1298537"/>
            <a:ext cx="5681530" cy="27620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3F72BEC3-29A5-B117-C9B4-B5FB76FBC3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0730761"/>
                  </p:ext>
                </p:extLst>
              </p:nvPr>
            </p:nvGraphicFramePr>
            <p:xfrm>
              <a:off x="623132" y="4571152"/>
              <a:ext cx="2685385" cy="8940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5115">
                      <a:extLst>
                        <a:ext uri="{9D8B030D-6E8A-4147-A177-3AD203B41FA5}">
                          <a16:colId xmlns:a16="http://schemas.microsoft.com/office/drawing/2014/main" val="471329414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507490740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3672392899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2251802077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4201757140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4019636826"/>
                        </a:ext>
                      </a:extLst>
                    </a:gridCol>
                  </a:tblGrid>
                  <a:tr h="298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0987716"/>
                      </a:ext>
                    </a:extLst>
                  </a:tr>
                  <a:tr h="2980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TW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TW" altLang="en-US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1589373"/>
                      </a:ext>
                    </a:extLst>
                  </a:tr>
                  <a:tr h="2980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TW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TW" altLang="en-US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1922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3F72BEC3-29A5-B117-C9B4-B5FB76FBC3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0730761"/>
                  </p:ext>
                </p:extLst>
              </p:nvPr>
            </p:nvGraphicFramePr>
            <p:xfrm>
              <a:off x="623132" y="4571152"/>
              <a:ext cx="2685385" cy="8940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5115">
                      <a:extLst>
                        <a:ext uri="{9D8B030D-6E8A-4147-A177-3AD203B41FA5}">
                          <a16:colId xmlns:a16="http://schemas.microsoft.com/office/drawing/2014/main" val="471329414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507490740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3672392899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2251802077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4201757140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4019636826"/>
                        </a:ext>
                      </a:extLst>
                    </a:gridCol>
                  </a:tblGrid>
                  <a:tr h="298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0987716"/>
                      </a:ext>
                    </a:extLst>
                  </a:tr>
                  <a:tr h="29803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493" t="-102000" r="-561194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1589373"/>
                      </a:ext>
                    </a:extLst>
                  </a:tr>
                  <a:tr h="29803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493" t="-206122" r="-561194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19228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2ED79D61-9C3F-F265-24D4-336AB62F38CE}"/>
              </a:ext>
            </a:extLst>
          </p:cNvPr>
          <p:cNvSpPr txBox="1"/>
          <p:nvPr/>
        </p:nvSpPr>
        <p:spPr>
          <a:xfrm>
            <a:off x="1688370" y="4159474"/>
            <a:ext cx="554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Q(1)</a:t>
            </a:r>
            <a:endParaRPr lang="zh-TW" altLang="en-US" sz="160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3E82D954-DD8B-DA71-BD93-7E04095FD1A5}"/>
              </a:ext>
            </a:extLst>
          </p:cNvPr>
          <p:cNvSpPr/>
          <p:nvPr/>
        </p:nvSpPr>
        <p:spPr>
          <a:xfrm>
            <a:off x="625855" y="3745117"/>
            <a:ext cx="849321" cy="338554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i</a:t>
            </a:r>
            <a:r>
              <a:rPr lang="en-US" altLang="zh-TW" dirty="0">
                <a:solidFill>
                  <a:schemeClr val="bg1"/>
                </a:solidFill>
              </a:rPr>
              <a:t> =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028A5D2-A8C8-B40C-4ED8-B8A6EEFA1958}"/>
              </a:ext>
            </a:extLst>
          </p:cNvPr>
          <p:cNvSpPr txBox="1"/>
          <p:nvPr/>
        </p:nvSpPr>
        <p:spPr>
          <a:xfrm>
            <a:off x="6662455" y="4188919"/>
            <a:ext cx="866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b = 21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5FDDB49-B433-C71E-E261-AEC031536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185391"/>
              </p:ext>
            </p:extLst>
          </p:nvPr>
        </p:nvGraphicFramePr>
        <p:xfrm>
          <a:off x="3506025" y="4571152"/>
          <a:ext cx="153446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234">
                  <a:extLst>
                    <a:ext uri="{9D8B030D-6E8A-4147-A177-3AD203B41FA5}">
                      <a16:colId xmlns:a16="http://schemas.microsoft.com/office/drawing/2014/main" val="3677182382"/>
                    </a:ext>
                  </a:extLst>
                </a:gridCol>
                <a:gridCol w="767234">
                  <a:extLst>
                    <a:ext uri="{9D8B030D-6E8A-4147-A177-3AD203B41FA5}">
                      <a16:colId xmlns:a16="http://schemas.microsoft.com/office/drawing/2014/main" val="3741455049"/>
                    </a:ext>
                  </a:extLst>
                </a:gridCol>
              </a:tblGrid>
              <a:tr h="298033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061536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11100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545786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10011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482061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01011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699792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28785E27-A347-BCCF-2889-301396784F78}"/>
              </a:ext>
            </a:extLst>
          </p:cNvPr>
          <p:cNvSpPr txBox="1"/>
          <p:nvPr/>
        </p:nvSpPr>
        <p:spPr>
          <a:xfrm>
            <a:off x="3696650" y="4159474"/>
            <a:ext cx="108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N</a:t>
            </a:r>
            <a:r>
              <a:rPr lang="zh-TW" altLang="en-US" sz="1600" dirty="0"/>
              <a:t> </a:t>
            </a:r>
            <a:r>
              <a:rPr lang="en-US" altLang="zh-TW" sz="1600" dirty="0"/>
              <a:t>(</a:t>
            </a:r>
            <a:r>
              <a:rPr lang="zh-TW" altLang="en-US" sz="1600" dirty="0"/>
              <a:t>鄰居解</a:t>
            </a:r>
            <a:r>
              <a:rPr lang="en-US" altLang="zh-TW" sz="1600" dirty="0"/>
              <a:t>)</a:t>
            </a:r>
            <a:endParaRPr lang="zh-TW" altLang="en-US" sz="1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691FD21-08C8-B6F3-EA95-FAFDC870D11F}"/>
              </a:ext>
            </a:extLst>
          </p:cNvPr>
          <p:cNvSpPr/>
          <p:nvPr/>
        </p:nvSpPr>
        <p:spPr>
          <a:xfrm>
            <a:off x="3617454" y="1820124"/>
            <a:ext cx="5138862" cy="579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41E6A2B3-B80D-214D-326B-316E57EB9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206196"/>
              </p:ext>
            </p:extLst>
          </p:nvPr>
        </p:nvGraphicFramePr>
        <p:xfrm>
          <a:off x="5201298" y="4569458"/>
          <a:ext cx="221995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986">
                  <a:extLst>
                    <a:ext uri="{9D8B030D-6E8A-4147-A177-3AD203B41FA5}">
                      <a16:colId xmlns:a16="http://schemas.microsoft.com/office/drawing/2014/main" val="3677182382"/>
                    </a:ext>
                  </a:extLst>
                </a:gridCol>
                <a:gridCol w="782677">
                  <a:extLst>
                    <a:ext uri="{9D8B030D-6E8A-4147-A177-3AD203B41FA5}">
                      <a16:colId xmlns:a16="http://schemas.microsoft.com/office/drawing/2014/main" val="3741455049"/>
                    </a:ext>
                  </a:extLst>
                </a:gridCol>
                <a:gridCol w="697295">
                  <a:extLst>
                    <a:ext uri="{9D8B030D-6E8A-4147-A177-3AD203B41FA5}">
                      <a16:colId xmlns:a16="http://schemas.microsoft.com/office/drawing/2014/main" val="3700992494"/>
                    </a:ext>
                  </a:extLst>
                </a:gridCol>
              </a:tblGrid>
              <a:tr h="298033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061536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FF0000"/>
                          </a:solidFill>
                        </a:rPr>
                        <a:t>11100</a:t>
                      </a:r>
                      <a:endParaRPr lang="zh-TW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TW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545786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0070C0"/>
                          </a:solidFill>
                        </a:rPr>
                        <a:t>10001</a:t>
                      </a:r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0070C0"/>
                          </a:solidFill>
                        </a:rPr>
                        <a:t>16</a:t>
                      </a:r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482061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01010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699792"/>
                  </a:ext>
                </a:extLst>
              </a:tr>
            </a:tbl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FBA98C82-4D37-6415-8F3E-181E84A8319E}"/>
              </a:ext>
            </a:extLst>
          </p:cNvPr>
          <p:cNvSpPr/>
          <p:nvPr/>
        </p:nvSpPr>
        <p:spPr>
          <a:xfrm>
            <a:off x="3617811" y="2399548"/>
            <a:ext cx="3183247" cy="2527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00259C9-341D-C97A-2BB4-EC5181457F4F}"/>
              </a:ext>
            </a:extLst>
          </p:cNvPr>
          <p:cNvSpPr/>
          <p:nvPr/>
        </p:nvSpPr>
        <p:spPr>
          <a:xfrm>
            <a:off x="3617455" y="2661350"/>
            <a:ext cx="992666" cy="2527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76F65F1-4755-5E5B-AE97-84B7C037450E}"/>
              </a:ext>
            </a:extLst>
          </p:cNvPr>
          <p:cNvSpPr/>
          <p:nvPr/>
        </p:nvSpPr>
        <p:spPr>
          <a:xfrm>
            <a:off x="3617454" y="2922414"/>
            <a:ext cx="4857314" cy="8053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表格 29">
                <a:extLst>
                  <a:ext uri="{FF2B5EF4-FFF2-40B4-BE49-F238E27FC236}">
                    <a16:creationId xmlns:a16="http://schemas.microsoft.com/office/drawing/2014/main" id="{BBB60FD0-A2A5-6357-B3BB-853C2B83F7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6246280"/>
                  </p:ext>
                </p:extLst>
              </p:nvPr>
            </p:nvGraphicFramePr>
            <p:xfrm>
              <a:off x="7582061" y="4569458"/>
              <a:ext cx="2685385" cy="8940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5115">
                      <a:extLst>
                        <a:ext uri="{9D8B030D-6E8A-4147-A177-3AD203B41FA5}">
                          <a16:colId xmlns:a16="http://schemas.microsoft.com/office/drawing/2014/main" val="471329414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507490740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3672392899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2251802077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4201757140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4019636826"/>
                        </a:ext>
                      </a:extLst>
                    </a:gridCol>
                  </a:tblGrid>
                  <a:tr h="298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0987716"/>
                      </a:ext>
                    </a:extLst>
                  </a:tr>
                  <a:tr h="2980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TW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TW" altLang="en-US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rgbClr val="FF0000"/>
                              </a:solidFill>
                            </a:rPr>
                            <a:t>0.6</a:t>
                          </a:r>
                          <a:endParaRPr lang="zh-TW" altLang="en-US" sz="13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1589373"/>
                      </a:ext>
                    </a:extLst>
                  </a:tr>
                  <a:tr h="2980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TW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TW" altLang="en-US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rgbClr val="FF0000"/>
                              </a:solidFill>
                            </a:rPr>
                            <a:t>0.7</a:t>
                          </a:r>
                          <a:endParaRPr lang="zh-TW" altLang="en-US" sz="13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rgbClr val="FF0000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1922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表格 29">
                <a:extLst>
                  <a:ext uri="{FF2B5EF4-FFF2-40B4-BE49-F238E27FC236}">
                    <a16:creationId xmlns:a16="http://schemas.microsoft.com/office/drawing/2014/main" id="{BBB60FD0-A2A5-6357-B3BB-853C2B83F7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6246280"/>
                  </p:ext>
                </p:extLst>
              </p:nvPr>
            </p:nvGraphicFramePr>
            <p:xfrm>
              <a:off x="7582061" y="4569458"/>
              <a:ext cx="2685385" cy="8940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5115">
                      <a:extLst>
                        <a:ext uri="{9D8B030D-6E8A-4147-A177-3AD203B41FA5}">
                          <a16:colId xmlns:a16="http://schemas.microsoft.com/office/drawing/2014/main" val="471329414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507490740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3672392899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2251802077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4201757140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4019636826"/>
                        </a:ext>
                      </a:extLst>
                    </a:gridCol>
                  </a:tblGrid>
                  <a:tr h="298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0987716"/>
                      </a:ext>
                    </a:extLst>
                  </a:tr>
                  <a:tr h="29803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493" t="-104000" r="-562687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rgbClr val="FF0000"/>
                              </a:solidFill>
                            </a:rPr>
                            <a:t>0.6</a:t>
                          </a:r>
                          <a:endParaRPr lang="zh-TW" altLang="en-US" sz="13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1589373"/>
                      </a:ext>
                    </a:extLst>
                  </a:tr>
                  <a:tr h="29803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493" t="-208163" r="-562687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rgbClr val="FF0000"/>
                              </a:solidFill>
                            </a:rPr>
                            <a:t>0.7</a:t>
                          </a:r>
                          <a:endParaRPr lang="zh-TW" altLang="en-US" sz="13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rgbClr val="FF0000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19228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1" name="文字方塊 30">
            <a:extLst>
              <a:ext uri="{FF2B5EF4-FFF2-40B4-BE49-F238E27FC236}">
                <a16:creationId xmlns:a16="http://schemas.microsoft.com/office/drawing/2014/main" id="{CC041A06-4EF8-F0E5-A348-0F989DBF450A}"/>
              </a:ext>
            </a:extLst>
          </p:cNvPr>
          <p:cNvSpPr txBox="1"/>
          <p:nvPr/>
        </p:nvSpPr>
        <p:spPr>
          <a:xfrm>
            <a:off x="8647299" y="4157780"/>
            <a:ext cx="554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Q(2)</a:t>
            </a:r>
            <a:endParaRPr lang="zh-TW" altLang="en-US" sz="1600" dirty="0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DF9B1905-50B2-E1C9-E3B8-9DED07EBF834}"/>
              </a:ext>
            </a:extLst>
          </p:cNvPr>
          <p:cNvSpPr/>
          <p:nvPr/>
        </p:nvSpPr>
        <p:spPr>
          <a:xfrm>
            <a:off x="691594" y="1504938"/>
            <a:ext cx="1580826" cy="338554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0/1 </a:t>
            </a:r>
            <a:r>
              <a:rPr lang="zh-TW" altLang="en-US" dirty="0">
                <a:solidFill>
                  <a:schemeClr val="bg1"/>
                </a:solidFill>
              </a:rPr>
              <a:t>背包問題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8323A2A8-A70C-A8DF-A7B3-A35BB0A4C0EF}"/>
              </a:ext>
            </a:extLst>
          </p:cNvPr>
          <p:cNvSpPr txBox="1"/>
          <p:nvPr/>
        </p:nvSpPr>
        <p:spPr>
          <a:xfrm>
            <a:off x="623132" y="1999838"/>
            <a:ext cx="2145289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dirty="0"/>
              <a:t>weight = [1,2,3,4,5]</a:t>
            </a:r>
          </a:p>
          <a:p>
            <a:pPr>
              <a:lnSpc>
                <a:spcPct val="150000"/>
              </a:lnSpc>
            </a:pPr>
            <a:r>
              <a:rPr lang="en-US" altLang="zh-TW" sz="1600" dirty="0"/>
              <a:t>value  = [6,7,8,9,10]</a:t>
            </a:r>
          </a:p>
          <a:p>
            <a:pPr>
              <a:lnSpc>
                <a:spcPct val="150000"/>
              </a:lnSpc>
            </a:pPr>
            <a:r>
              <a:rPr lang="en-US" altLang="zh-TW" sz="1600" dirty="0"/>
              <a:t>C = 6</a:t>
            </a:r>
            <a:endParaRPr lang="zh-TW" altLang="en-US" sz="1600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EF74CBC-F4BC-FA7A-5704-9069D5D39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190357"/>
              </p:ext>
            </p:extLst>
          </p:nvPr>
        </p:nvGraphicFramePr>
        <p:xfrm>
          <a:off x="5201298" y="4569458"/>
          <a:ext cx="221995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986">
                  <a:extLst>
                    <a:ext uri="{9D8B030D-6E8A-4147-A177-3AD203B41FA5}">
                      <a16:colId xmlns:a16="http://schemas.microsoft.com/office/drawing/2014/main" val="3677182382"/>
                    </a:ext>
                  </a:extLst>
                </a:gridCol>
                <a:gridCol w="782677">
                  <a:extLst>
                    <a:ext uri="{9D8B030D-6E8A-4147-A177-3AD203B41FA5}">
                      <a16:colId xmlns:a16="http://schemas.microsoft.com/office/drawing/2014/main" val="3741455049"/>
                    </a:ext>
                  </a:extLst>
                </a:gridCol>
                <a:gridCol w="697295">
                  <a:extLst>
                    <a:ext uri="{9D8B030D-6E8A-4147-A177-3AD203B41FA5}">
                      <a16:colId xmlns:a16="http://schemas.microsoft.com/office/drawing/2014/main" val="3700992494"/>
                    </a:ext>
                  </a:extLst>
                </a:gridCol>
              </a:tblGrid>
              <a:tr h="298033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061536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11100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TW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545786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10001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482061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01010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699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7092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 animBg="1"/>
      <p:bldP spid="12" grpId="1" animBg="1"/>
      <p:bldP spid="21" grpId="0" animBg="1"/>
      <p:bldP spid="21" grpId="1" animBg="1"/>
      <p:bldP spid="26" grpId="0" animBg="1"/>
      <p:bldP spid="26" grpId="1" animBg="1"/>
      <p:bldP spid="27" grpId="0" animBg="1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626473" y="708171"/>
            <a:ext cx="295910" cy="295910"/>
            <a:chOff x="3386" y="3538"/>
            <a:chExt cx="3309" cy="3309"/>
          </a:xfrm>
        </p:grpSpPr>
        <p:sp>
          <p:nvSpPr>
            <p:cNvPr id="24" name="PA-椭圆 23"/>
            <p:cNvSpPr/>
            <p:nvPr>
              <p:custDataLst>
                <p:tags r:id="rId2"/>
              </p:custDataLst>
            </p:nvPr>
          </p:nvSpPr>
          <p:spPr>
            <a:xfrm>
              <a:off x="3386" y="3538"/>
              <a:ext cx="3309" cy="3309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PA-椭圆 24"/>
            <p:cNvSpPr/>
            <p:nvPr>
              <p:custDataLst>
                <p:tags r:id="rId3"/>
              </p:custDataLst>
            </p:nvPr>
          </p:nvSpPr>
          <p:spPr>
            <a:xfrm>
              <a:off x="3943" y="4095"/>
              <a:ext cx="2196" cy="219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PA-文本框 27"/>
          <p:cNvSpPr txBox="1"/>
          <p:nvPr>
            <p:custDataLst>
              <p:tags r:id="rId1"/>
            </p:custDataLst>
          </p:nvPr>
        </p:nvSpPr>
        <p:spPr>
          <a:xfrm>
            <a:off x="955040" y="625304"/>
            <a:ext cx="5846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44526F"/>
                </a:solidFill>
                <a:cs typeface="+mn-ea"/>
                <a:sym typeface="+mn-lt"/>
              </a:rPr>
              <a:t>Quantum-Inspired Tabu Search (QTS)</a:t>
            </a:r>
            <a:endParaRPr lang="zh-CN" altLang="en-US" sz="2400" b="1" dirty="0">
              <a:solidFill>
                <a:srgbClr val="44526F"/>
              </a:solidFill>
              <a:cs typeface="+mn-ea"/>
              <a:sym typeface="+mn-lt"/>
            </a:endParaRPr>
          </a:p>
        </p:txBody>
      </p:sp>
      <p:sp>
        <p:nvSpPr>
          <p:cNvPr id="2" name="投影片編號版面配置區 14">
            <a:extLst>
              <a:ext uri="{FF2B5EF4-FFF2-40B4-BE49-F238E27FC236}">
                <a16:creationId xmlns:a16="http://schemas.microsoft.com/office/drawing/2014/main" id="{18F15901-5833-E3F6-6193-3AE72C33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8138" y="6013450"/>
            <a:ext cx="486100" cy="387350"/>
          </a:xfrm>
        </p:spPr>
        <p:txBody>
          <a:bodyPr/>
          <a:lstStyle/>
          <a:p>
            <a:fld id="{9ADB2954-E7EC-4A0E-B21C-E12F2B8C4E08}" type="slidenum">
              <a:rPr lang="zh-CN" altLang="en-US" smtClean="0"/>
              <a:t>9</a:t>
            </a:fld>
            <a:endParaRPr lang="zh-CN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54EE01E-0C5B-7978-24D1-F82725E41BA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9123"/>
          <a:stretch/>
        </p:blipFill>
        <p:spPr>
          <a:xfrm>
            <a:off x="3074786" y="1298537"/>
            <a:ext cx="5681530" cy="27620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3F72BEC3-29A5-B117-C9B4-B5FB76FBC3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6927528"/>
                  </p:ext>
                </p:extLst>
              </p:nvPr>
            </p:nvGraphicFramePr>
            <p:xfrm>
              <a:off x="623132" y="4571152"/>
              <a:ext cx="2685385" cy="8940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5115">
                      <a:extLst>
                        <a:ext uri="{9D8B030D-6E8A-4147-A177-3AD203B41FA5}">
                          <a16:colId xmlns:a16="http://schemas.microsoft.com/office/drawing/2014/main" val="471329414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507490740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3672392899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2251802077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4201757140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4019636826"/>
                        </a:ext>
                      </a:extLst>
                    </a:gridCol>
                  </a:tblGrid>
                  <a:tr h="298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0987716"/>
                      </a:ext>
                    </a:extLst>
                  </a:tr>
                  <a:tr h="2980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TW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TW" altLang="en-US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1589373"/>
                      </a:ext>
                    </a:extLst>
                  </a:tr>
                  <a:tr h="2980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TW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TW" altLang="en-US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0.7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1922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3F72BEC3-29A5-B117-C9B4-B5FB76FBC3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6927528"/>
                  </p:ext>
                </p:extLst>
              </p:nvPr>
            </p:nvGraphicFramePr>
            <p:xfrm>
              <a:off x="623132" y="4571152"/>
              <a:ext cx="2685385" cy="8940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5115">
                      <a:extLst>
                        <a:ext uri="{9D8B030D-6E8A-4147-A177-3AD203B41FA5}">
                          <a16:colId xmlns:a16="http://schemas.microsoft.com/office/drawing/2014/main" val="471329414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507490740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3672392899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2251802077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4201757140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4019636826"/>
                        </a:ext>
                      </a:extLst>
                    </a:gridCol>
                  </a:tblGrid>
                  <a:tr h="298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0987716"/>
                      </a:ext>
                    </a:extLst>
                  </a:tr>
                  <a:tr h="29803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493" t="-102000" r="-561194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1589373"/>
                      </a:ext>
                    </a:extLst>
                  </a:tr>
                  <a:tr h="29803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493" t="-206122" r="-561194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0.7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19228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2ED79D61-9C3F-F265-24D4-336AB62F38CE}"/>
              </a:ext>
            </a:extLst>
          </p:cNvPr>
          <p:cNvSpPr txBox="1"/>
          <p:nvPr/>
        </p:nvSpPr>
        <p:spPr>
          <a:xfrm>
            <a:off x="1688370" y="4159474"/>
            <a:ext cx="554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Q(2)</a:t>
            </a:r>
            <a:endParaRPr lang="zh-TW" altLang="en-US" sz="160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3E82D954-DD8B-DA71-BD93-7E04095FD1A5}"/>
              </a:ext>
            </a:extLst>
          </p:cNvPr>
          <p:cNvSpPr/>
          <p:nvPr/>
        </p:nvSpPr>
        <p:spPr>
          <a:xfrm>
            <a:off x="625855" y="3745117"/>
            <a:ext cx="849321" cy="338554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i</a:t>
            </a:r>
            <a:r>
              <a:rPr lang="en-US" altLang="zh-TW" dirty="0">
                <a:solidFill>
                  <a:schemeClr val="bg1"/>
                </a:solidFill>
              </a:rPr>
              <a:t> =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028A5D2-A8C8-B40C-4ED8-B8A6EEFA1958}"/>
              </a:ext>
            </a:extLst>
          </p:cNvPr>
          <p:cNvSpPr txBox="1"/>
          <p:nvPr/>
        </p:nvSpPr>
        <p:spPr>
          <a:xfrm>
            <a:off x="6662455" y="4188919"/>
            <a:ext cx="866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b = 21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5FDDB49-B433-C71E-E261-AEC031536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311863"/>
              </p:ext>
            </p:extLst>
          </p:nvPr>
        </p:nvGraphicFramePr>
        <p:xfrm>
          <a:off x="3506025" y="4571152"/>
          <a:ext cx="153446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234">
                  <a:extLst>
                    <a:ext uri="{9D8B030D-6E8A-4147-A177-3AD203B41FA5}">
                      <a16:colId xmlns:a16="http://schemas.microsoft.com/office/drawing/2014/main" val="3677182382"/>
                    </a:ext>
                  </a:extLst>
                </a:gridCol>
                <a:gridCol w="767234">
                  <a:extLst>
                    <a:ext uri="{9D8B030D-6E8A-4147-A177-3AD203B41FA5}">
                      <a16:colId xmlns:a16="http://schemas.microsoft.com/office/drawing/2014/main" val="3741455049"/>
                    </a:ext>
                  </a:extLst>
                </a:gridCol>
              </a:tblGrid>
              <a:tr h="298033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061536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11101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TW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545786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11010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482061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00001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699792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28785E27-A347-BCCF-2889-301396784F78}"/>
              </a:ext>
            </a:extLst>
          </p:cNvPr>
          <p:cNvSpPr txBox="1"/>
          <p:nvPr/>
        </p:nvSpPr>
        <p:spPr>
          <a:xfrm>
            <a:off x="3696650" y="4159474"/>
            <a:ext cx="108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N</a:t>
            </a:r>
            <a:r>
              <a:rPr lang="zh-TW" altLang="en-US" sz="1600" dirty="0"/>
              <a:t> </a:t>
            </a:r>
            <a:r>
              <a:rPr lang="en-US" altLang="zh-TW" sz="1600" dirty="0"/>
              <a:t>(</a:t>
            </a:r>
            <a:r>
              <a:rPr lang="zh-TW" altLang="en-US" sz="1600" dirty="0"/>
              <a:t>鄰居解</a:t>
            </a:r>
            <a:r>
              <a:rPr lang="en-US" altLang="zh-TW" sz="1600" dirty="0"/>
              <a:t>)</a:t>
            </a:r>
            <a:endParaRPr lang="zh-TW" altLang="en-US" sz="1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691FD21-08C8-B6F3-EA95-FAFDC870D11F}"/>
              </a:ext>
            </a:extLst>
          </p:cNvPr>
          <p:cNvSpPr/>
          <p:nvPr/>
        </p:nvSpPr>
        <p:spPr>
          <a:xfrm>
            <a:off x="3617454" y="1820124"/>
            <a:ext cx="5138862" cy="579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41E6A2B3-B80D-214D-326B-316E57EB9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913984"/>
              </p:ext>
            </p:extLst>
          </p:nvPr>
        </p:nvGraphicFramePr>
        <p:xfrm>
          <a:off x="5201298" y="4569458"/>
          <a:ext cx="221995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986">
                  <a:extLst>
                    <a:ext uri="{9D8B030D-6E8A-4147-A177-3AD203B41FA5}">
                      <a16:colId xmlns:a16="http://schemas.microsoft.com/office/drawing/2014/main" val="3677182382"/>
                    </a:ext>
                  </a:extLst>
                </a:gridCol>
                <a:gridCol w="782677">
                  <a:extLst>
                    <a:ext uri="{9D8B030D-6E8A-4147-A177-3AD203B41FA5}">
                      <a16:colId xmlns:a16="http://schemas.microsoft.com/office/drawing/2014/main" val="3741455049"/>
                    </a:ext>
                  </a:extLst>
                </a:gridCol>
                <a:gridCol w="697295">
                  <a:extLst>
                    <a:ext uri="{9D8B030D-6E8A-4147-A177-3AD203B41FA5}">
                      <a16:colId xmlns:a16="http://schemas.microsoft.com/office/drawing/2014/main" val="3700992494"/>
                    </a:ext>
                  </a:extLst>
                </a:gridCol>
              </a:tblGrid>
              <a:tr h="298033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061536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FF0000"/>
                          </a:solidFill>
                        </a:rPr>
                        <a:t>11100</a:t>
                      </a:r>
                      <a:endParaRPr lang="zh-TW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TW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545786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01010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482061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0070C0"/>
                          </a:solidFill>
                        </a:rPr>
                        <a:t>00001</a:t>
                      </a:r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zh-TW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699792"/>
                  </a:ext>
                </a:extLst>
              </a:tr>
            </a:tbl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FBA98C82-4D37-6415-8F3E-181E84A8319E}"/>
              </a:ext>
            </a:extLst>
          </p:cNvPr>
          <p:cNvSpPr/>
          <p:nvPr/>
        </p:nvSpPr>
        <p:spPr>
          <a:xfrm>
            <a:off x="3617811" y="2399548"/>
            <a:ext cx="3183247" cy="2527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00259C9-341D-C97A-2BB4-EC5181457F4F}"/>
              </a:ext>
            </a:extLst>
          </p:cNvPr>
          <p:cNvSpPr/>
          <p:nvPr/>
        </p:nvSpPr>
        <p:spPr>
          <a:xfrm>
            <a:off x="3617455" y="2661350"/>
            <a:ext cx="992666" cy="2527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76F65F1-4755-5E5B-AE97-84B7C037450E}"/>
              </a:ext>
            </a:extLst>
          </p:cNvPr>
          <p:cNvSpPr/>
          <p:nvPr/>
        </p:nvSpPr>
        <p:spPr>
          <a:xfrm>
            <a:off x="3617454" y="2922414"/>
            <a:ext cx="4857314" cy="8053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表格 29">
                <a:extLst>
                  <a:ext uri="{FF2B5EF4-FFF2-40B4-BE49-F238E27FC236}">
                    <a16:creationId xmlns:a16="http://schemas.microsoft.com/office/drawing/2014/main" id="{BBB60FD0-A2A5-6357-B3BB-853C2B83F7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6768334"/>
                  </p:ext>
                </p:extLst>
              </p:nvPr>
            </p:nvGraphicFramePr>
            <p:xfrm>
              <a:off x="7582061" y="4569458"/>
              <a:ext cx="2685385" cy="8940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5115">
                      <a:extLst>
                        <a:ext uri="{9D8B030D-6E8A-4147-A177-3AD203B41FA5}">
                          <a16:colId xmlns:a16="http://schemas.microsoft.com/office/drawing/2014/main" val="471329414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507490740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3672392899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2251802077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4201757140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4019636826"/>
                        </a:ext>
                      </a:extLst>
                    </a:gridCol>
                  </a:tblGrid>
                  <a:tr h="298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0987716"/>
                      </a:ext>
                    </a:extLst>
                  </a:tr>
                  <a:tr h="2980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TW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TW" altLang="en-US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rgbClr val="FF0000"/>
                              </a:solidFill>
                            </a:rPr>
                            <a:t>0.7</a:t>
                          </a:r>
                          <a:endParaRPr lang="zh-TW" altLang="en-US" sz="13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1589373"/>
                      </a:ext>
                    </a:extLst>
                  </a:tr>
                  <a:tr h="2980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TW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TW" altLang="en-US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rgbClr val="FF0000"/>
                              </a:solidFill>
                            </a:rPr>
                            <a:t>0.7</a:t>
                          </a:r>
                          <a:endParaRPr lang="zh-TW" altLang="en-US" sz="13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rgbClr val="FF0000"/>
                              </a:solidFill>
                            </a:rPr>
                            <a:t>0.8</a:t>
                          </a:r>
                          <a:endParaRPr lang="zh-TW" altLang="en-US" sz="13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rgbClr val="FF0000"/>
                              </a:solidFill>
                            </a:rPr>
                            <a:t>0.6</a:t>
                          </a:r>
                          <a:endParaRPr lang="zh-TW" altLang="en-US" sz="13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1922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表格 29">
                <a:extLst>
                  <a:ext uri="{FF2B5EF4-FFF2-40B4-BE49-F238E27FC236}">
                    <a16:creationId xmlns:a16="http://schemas.microsoft.com/office/drawing/2014/main" id="{BBB60FD0-A2A5-6357-B3BB-853C2B83F7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6768334"/>
                  </p:ext>
                </p:extLst>
              </p:nvPr>
            </p:nvGraphicFramePr>
            <p:xfrm>
              <a:off x="7582061" y="4569458"/>
              <a:ext cx="2685385" cy="8940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5115">
                      <a:extLst>
                        <a:ext uri="{9D8B030D-6E8A-4147-A177-3AD203B41FA5}">
                          <a16:colId xmlns:a16="http://schemas.microsoft.com/office/drawing/2014/main" val="471329414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507490740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3672392899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2251802077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4201757140"/>
                        </a:ext>
                      </a:extLst>
                    </a:gridCol>
                    <a:gridCol w="456054">
                      <a:extLst>
                        <a:ext uri="{9D8B030D-6E8A-4147-A177-3AD203B41FA5}">
                          <a16:colId xmlns:a16="http://schemas.microsoft.com/office/drawing/2014/main" val="4019636826"/>
                        </a:ext>
                      </a:extLst>
                    </a:gridCol>
                  </a:tblGrid>
                  <a:tr h="298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0987716"/>
                      </a:ext>
                    </a:extLst>
                  </a:tr>
                  <a:tr h="29803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493" t="-104000" r="-562687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rgbClr val="FF0000"/>
                              </a:solidFill>
                            </a:rPr>
                            <a:t>0.7</a:t>
                          </a:r>
                          <a:endParaRPr lang="zh-TW" altLang="en-US" sz="13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1589373"/>
                      </a:ext>
                    </a:extLst>
                  </a:tr>
                  <a:tr h="29803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493" t="-208163" r="-562687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rgbClr val="FF0000"/>
                              </a:solidFill>
                            </a:rPr>
                            <a:t>0.7</a:t>
                          </a:r>
                          <a:endParaRPr lang="zh-TW" altLang="en-US" sz="13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rgbClr val="FF0000"/>
                              </a:solidFill>
                            </a:rPr>
                            <a:t>0.8</a:t>
                          </a:r>
                          <a:endParaRPr lang="zh-TW" altLang="en-US" sz="13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rgbClr val="FF0000"/>
                              </a:solidFill>
                            </a:rPr>
                            <a:t>0.6</a:t>
                          </a:r>
                          <a:endParaRPr lang="zh-TW" altLang="en-US" sz="13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b="0" dirty="0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  <a:endParaRPr lang="zh-TW" altLang="en-US" sz="1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5451" marR="65451" marT="32725" marB="32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19228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1" name="文字方塊 30">
            <a:extLst>
              <a:ext uri="{FF2B5EF4-FFF2-40B4-BE49-F238E27FC236}">
                <a16:creationId xmlns:a16="http://schemas.microsoft.com/office/drawing/2014/main" id="{CC041A06-4EF8-F0E5-A348-0F989DBF450A}"/>
              </a:ext>
            </a:extLst>
          </p:cNvPr>
          <p:cNvSpPr txBox="1"/>
          <p:nvPr/>
        </p:nvSpPr>
        <p:spPr>
          <a:xfrm>
            <a:off x="8647299" y="4157780"/>
            <a:ext cx="554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Q(3)</a:t>
            </a:r>
            <a:endParaRPr lang="zh-TW" altLang="en-US" sz="1600" dirty="0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DF9B1905-50B2-E1C9-E3B8-9DED07EBF834}"/>
              </a:ext>
            </a:extLst>
          </p:cNvPr>
          <p:cNvSpPr/>
          <p:nvPr/>
        </p:nvSpPr>
        <p:spPr>
          <a:xfrm>
            <a:off x="691594" y="1504938"/>
            <a:ext cx="1580826" cy="338554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0/1 </a:t>
            </a:r>
            <a:r>
              <a:rPr lang="zh-TW" altLang="en-US" dirty="0">
                <a:solidFill>
                  <a:schemeClr val="bg1"/>
                </a:solidFill>
              </a:rPr>
              <a:t>背包問題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8323A2A8-A70C-A8DF-A7B3-A35BB0A4C0EF}"/>
              </a:ext>
            </a:extLst>
          </p:cNvPr>
          <p:cNvSpPr txBox="1"/>
          <p:nvPr/>
        </p:nvSpPr>
        <p:spPr>
          <a:xfrm>
            <a:off x="623132" y="1999838"/>
            <a:ext cx="2145289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dirty="0"/>
              <a:t>weight = [1,2,3,4,5]</a:t>
            </a:r>
          </a:p>
          <a:p>
            <a:pPr>
              <a:lnSpc>
                <a:spcPct val="150000"/>
              </a:lnSpc>
            </a:pPr>
            <a:r>
              <a:rPr lang="en-US" altLang="zh-TW" sz="1600" dirty="0"/>
              <a:t>value  = [6,7,8,9,10]</a:t>
            </a:r>
          </a:p>
          <a:p>
            <a:pPr>
              <a:lnSpc>
                <a:spcPct val="150000"/>
              </a:lnSpc>
            </a:pPr>
            <a:r>
              <a:rPr lang="en-US" altLang="zh-TW" sz="1600" dirty="0"/>
              <a:t>C = 6</a:t>
            </a:r>
            <a:endParaRPr lang="zh-TW" altLang="en-US" sz="1600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EF74CBC-F4BC-FA7A-5704-9069D5D39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628472"/>
              </p:ext>
            </p:extLst>
          </p:nvPr>
        </p:nvGraphicFramePr>
        <p:xfrm>
          <a:off x="5201298" y="4567181"/>
          <a:ext cx="221995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986">
                  <a:extLst>
                    <a:ext uri="{9D8B030D-6E8A-4147-A177-3AD203B41FA5}">
                      <a16:colId xmlns:a16="http://schemas.microsoft.com/office/drawing/2014/main" val="3677182382"/>
                    </a:ext>
                  </a:extLst>
                </a:gridCol>
                <a:gridCol w="782677">
                  <a:extLst>
                    <a:ext uri="{9D8B030D-6E8A-4147-A177-3AD203B41FA5}">
                      <a16:colId xmlns:a16="http://schemas.microsoft.com/office/drawing/2014/main" val="3741455049"/>
                    </a:ext>
                  </a:extLst>
                </a:gridCol>
                <a:gridCol w="697295">
                  <a:extLst>
                    <a:ext uri="{9D8B030D-6E8A-4147-A177-3AD203B41FA5}">
                      <a16:colId xmlns:a16="http://schemas.microsoft.com/office/drawing/2014/main" val="3700992494"/>
                    </a:ext>
                  </a:extLst>
                </a:gridCol>
              </a:tblGrid>
              <a:tr h="298033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061536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11100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TW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545786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01010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482061"/>
                  </a:ext>
                </a:extLst>
              </a:tr>
              <a:tr h="298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01100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699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6999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 animBg="1"/>
      <p:bldP spid="12" grpId="1" animBg="1"/>
      <p:bldP spid="21" grpId="0" animBg="1"/>
      <p:bldP spid="21" grpId="1" animBg="1"/>
      <p:bldP spid="26" grpId="0" animBg="1"/>
      <p:bldP spid="26" grpId="1" animBg="1"/>
      <p:bldP spid="27" grpId="0" animBg="1"/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DA3600"/>
      </a:accent1>
      <a:accent2>
        <a:srgbClr val="EC9F6A"/>
      </a:accent2>
      <a:accent3>
        <a:srgbClr val="25BFD1"/>
      </a:accent3>
      <a:accent4>
        <a:srgbClr val="5A8FB6"/>
      </a:accent4>
      <a:accent5>
        <a:srgbClr val="8D8D8D"/>
      </a:accent5>
      <a:accent6>
        <a:srgbClr val="B8B8B8"/>
      </a:accent6>
      <a:hlink>
        <a:srgbClr val="4472C4"/>
      </a:hlink>
      <a:folHlink>
        <a:srgbClr val="BFBFBF"/>
      </a:folHlink>
    </a:clrScheme>
    <a:fontScheme name="piv3cigh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2008</TotalTime>
  <Words>1992</Words>
  <Application>Microsoft Office PowerPoint</Application>
  <PresentationFormat>寬螢幕</PresentationFormat>
  <Paragraphs>702</Paragraphs>
  <Slides>32</Slides>
  <Notes>32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1" baseType="lpstr">
      <vt:lpstr>微软雅黑</vt:lpstr>
      <vt:lpstr>Microsoft YaHei (本文)</vt:lpstr>
      <vt:lpstr>Noto Sans S Chinese Light</vt:lpstr>
      <vt:lpstr>Noto Sans S Chinese Regular</vt:lpstr>
      <vt:lpstr>Arial</vt:lpstr>
      <vt:lpstr>Calibri</vt:lpstr>
      <vt:lpstr>Cambria Math</vt:lpstr>
      <vt:lpstr>Wingdings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微淳 黃</cp:lastModifiedBy>
  <cp:revision>87</cp:revision>
  <dcterms:created xsi:type="dcterms:W3CDTF">2020-03-09T01:23:38Z</dcterms:created>
  <dcterms:modified xsi:type="dcterms:W3CDTF">2023-10-23T13:00:16Z</dcterms:modified>
</cp:coreProperties>
</file>