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39" r:id="rId8"/>
  </p:sldMasterIdLst>
  <p:notesMasterIdLst>
    <p:notesMasterId r:id="rId30"/>
  </p:notesMasterIdLst>
  <p:sldIdLst>
    <p:sldId id="256" r:id="rId9"/>
    <p:sldId id="257" r:id="rId10"/>
    <p:sldId id="259" r:id="rId11"/>
    <p:sldId id="295" r:id="rId12"/>
    <p:sldId id="260" r:id="rId13"/>
    <p:sldId id="297" r:id="rId14"/>
    <p:sldId id="296" r:id="rId15"/>
    <p:sldId id="302" r:id="rId16"/>
    <p:sldId id="303" r:id="rId17"/>
    <p:sldId id="298" r:id="rId18"/>
    <p:sldId id="304" r:id="rId19"/>
    <p:sldId id="306" r:id="rId20"/>
    <p:sldId id="300" r:id="rId21"/>
    <p:sldId id="305" r:id="rId22"/>
    <p:sldId id="309" r:id="rId23"/>
    <p:sldId id="310" r:id="rId24"/>
    <p:sldId id="299" r:id="rId25"/>
    <p:sldId id="301" r:id="rId26"/>
    <p:sldId id="307" r:id="rId27"/>
    <p:sldId id="311" r:id="rId28"/>
    <p:sldId id="264" r:id="rId2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7F00B-41DC-4D0D-7C69-C2A7FF93BD6A}" v="53" dt="2023-07-06T09:16:59.007"/>
    <p1510:client id="{4F680ADA-B8DC-E4E7-6970-989DCE9FC330}" v="167" dt="2023-07-07T04:58:24.664"/>
    <p1510:client id="{61A55335-6F32-01B7-7FCC-094D063C804F}" v="34" dt="2023-07-07T02:32:22.656"/>
    <p1510:client id="{B39E49BA-730C-F6BA-8A85-F2DE62EC87E0}" v="309" dt="2023-07-06T08:39:09.311"/>
    <p1510:client id="{D22925AD-F3AD-4CC1-B40C-A741F8120EA4}" v="242" dt="2023-07-07T05:05:47.842"/>
    <p1510:client id="{E94171F6-C288-8E04-9CF0-049B64058DF5}" v="1" dt="2023-07-06T06:10:34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19F8A-85DF-41C0-94F8-DD5296D15B2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513D0-FFD1-499D-A31F-541ABE03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6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330120" y="1406880"/>
            <a:ext cx="5765400" cy="4655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Chart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38800" y="1414440"/>
            <a:ext cx="5444640" cy="4655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Picture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2:……………………………………..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torch.org/vision/stable/auto_examples/plot_transforms.html#sphx-glr-auto-examples-plot-transforms-py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8644B-9042-19D3-A838-5D73F0982841}"/>
              </a:ext>
            </a:extLst>
          </p:cNvPr>
          <p:cNvSpPr txBox="1"/>
          <p:nvPr/>
        </p:nvSpPr>
        <p:spPr>
          <a:xfrm>
            <a:off x="1773300" y="2885159"/>
            <a:ext cx="87232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3. </a:t>
            </a:r>
            <a:r>
              <a:rPr lang="en-US" sz="4400" b="1" err="1"/>
              <a:t>Đề</a:t>
            </a:r>
            <a:r>
              <a:rPr lang="en-US" sz="4400" b="1"/>
              <a:t> </a:t>
            </a:r>
            <a:r>
              <a:rPr lang="en-US" sz="4400" b="1" err="1"/>
              <a:t>xuất</a:t>
            </a:r>
            <a:r>
              <a:rPr lang="en-US" sz="4400" b="1"/>
              <a:t> </a:t>
            </a:r>
            <a:r>
              <a:rPr lang="en-US" sz="4400" b="1" err="1"/>
              <a:t>và</a:t>
            </a:r>
            <a:r>
              <a:rPr lang="en-US" sz="4400" b="1"/>
              <a:t> </a:t>
            </a:r>
            <a:r>
              <a:rPr lang="en-US" sz="4400" b="1" err="1"/>
              <a:t>xây</a:t>
            </a:r>
            <a:r>
              <a:rPr lang="en-US" sz="4400" b="1"/>
              <a:t> </a:t>
            </a:r>
            <a:r>
              <a:rPr lang="en-US" sz="4400" b="1" err="1"/>
              <a:t>dựng</a:t>
            </a:r>
            <a:r>
              <a:rPr lang="en-US" sz="4400" b="1"/>
              <a:t> </a:t>
            </a:r>
            <a:r>
              <a:rPr lang="en-US" sz="4400" b="1" err="1"/>
              <a:t>mô</a:t>
            </a:r>
            <a:r>
              <a:rPr lang="en-US" sz="4400" b="1"/>
              <a:t> </a:t>
            </a:r>
            <a:r>
              <a:rPr lang="en-US" sz="4400" b="1" err="1"/>
              <a:t>hình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406398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3. </a:t>
            </a:r>
            <a:r>
              <a:rPr lang="en-US" sz="4000" err="1">
                <a:solidFill>
                  <a:schemeClr val="bg1"/>
                </a:solidFill>
              </a:rPr>
              <a:t>Đề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xuất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và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xây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dựng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mô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hình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A0F24-4FB0-7B74-88F1-6BB899D1A014}"/>
              </a:ext>
            </a:extLst>
          </p:cNvPr>
          <p:cNvSpPr txBox="1"/>
          <p:nvPr/>
        </p:nvSpPr>
        <p:spPr>
          <a:xfrm>
            <a:off x="338759" y="1314450"/>
            <a:ext cx="11938966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err="1"/>
              <a:t>Kích</a:t>
            </a:r>
            <a:r>
              <a:rPr lang="en-US" sz="2400"/>
              <a:t> </a:t>
            </a:r>
            <a:r>
              <a:rPr lang="en-US" sz="2400" err="1"/>
              <a:t>thước</a:t>
            </a:r>
            <a:r>
              <a:rPr lang="en-US" sz="2400"/>
              <a:t> </a:t>
            </a:r>
            <a:r>
              <a:rPr lang="en-US" sz="2400" err="1"/>
              <a:t>tập</a:t>
            </a:r>
            <a:r>
              <a:rPr lang="en-US" sz="2400"/>
              <a:t> </a:t>
            </a:r>
            <a:r>
              <a:rPr lang="en-US" sz="2400" err="1"/>
              <a:t>dữ</a:t>
            </a:r>
            <a:r>
              <a:rPr lang="en-US" sz="2400"/>
              <a:t> </a:t>
            </a:r>
            <a:r>
              <a:rPr lang="en-US" sz="2400" err="1"/>
              <a:t>liệu</a:t>
            </a:r>
            <a:r>
              <a:rPr lang="en-US" sz="2400"/>
              <a:t> </a:t>
            </a:r>
            <a:r>
              <a:rPr lang="en-US" sz="2400" err="1"/>
              <a:t>nhỏ</a:t>
            </a:r>
            <a:r>
              <a:rPr lang="en-US" sz="2400"/>
              <a:t> (200 </a:t>
            </a:r>
            <a:r>
              <a:rPr lang="en-US" sz="2400" err="1"/>
              <a:t>ảnh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10 </a:t>
            </a:r>
            <a:r>
              <a:rPr lang="en-US" sz="2400" err="1"/>
              <a:t>nhãn</a:t>
            </a:r>
            <a:r>
              <a:rPr lang="en-US" sz="240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/>
              <a:t>Làm</a:t>
            </a:r>
            <a:r>
              <a:rPr lang="en-US" sz="2400"/>
              <a:t> </a:t>
            </a:r>
            <a:r>
              <a:rPr lang="en-US" sz="2400" err="1"/>
              <a:t>giàu</a:t>
            </a:r>
            <a:r>
              <a:rPr lang="en-US" sz="2400"/>
              <a:t> </a:t>
            </a:r>
            <a:r>
              <a:rPr lang="en-US" sz="2400" err="1"/>
              <a:t>dữ</a:t>
            </a:r>
            <a:r>
              <a:rPr lang="en-US" sz="2400"/>
              <a:t> </a:t>
            </a:r>
            <a:r>
              <a:rPr lang="en-US" sz="2400" err="1"/>
              <a:t>liệu</a:t>
            </a:r>
            <a:r>
              <a:rPr lang="en-US" sz="2400"/>
              <a:t>: 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err="1"/>
              <a:t>Lật</a:t>
            </a:r>
            <a:r>
              <a:rPr lang="en-US" sz="2400"/>
              <a:t> </a:t>
            </a:r>
            <a:r>
              <a:rPr lang="en-US" sz="2400" err="1"/>
              <a:t>ảnh</a:t>
            </a:r>
            <a:r>
              <a:rPr lang="en-US" sz="2400"/>
              <a:t> </a:t>
            </a:r>
            <a:r>
              <a:rPr lang="en-US" sz="2400" err="1"/>
              <a:t>theo</a:t>
            </a:r>
            <a:r>
              <a:rPr lang="en-US" sz="2400"/>
              <a:t> </a:t>
            </a:r>
            <a:r>
              <a:rPr lang="en-US" sz="2400" err="1"/>
              <a:t>chiều</a:t>
            </a:r>
            <a:r>
              <a:rPr lang="en-US" sz="2400"/>
              <a:t> </a:t>
            </a:r>
            <a:r>
              <a:rPr lang="en-US" sz="2400" err="1"/>
              <a:t>ngang</a:t>
            </a:r>
            <a:endParaRPr lang="en-US" sz="240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/>
              <a:t>Thay </a:t>
            </a:r>
            <a:r>
              <a:rPr lang="en-US" sz="2400" err="1"/>
              <a:t>đổi</a:t>
            </a:r>
            <a:r>
              <a:rPr lang="en-US" sz="2400"/>
              <a:t> </a:t>
            </a:r>
            <a:r>
              <a:rPr lang="en-US" sz="2400" err="1"/>
              <a:t>ngẫu</a:t>
            </a:r>
            <a:r>
              <a:rPr lang="en-US" sz="2400"/>
              <a:t> </a:t>
            </a:r>
            <a:r>
              <a:rPr lang="en-US" sz="2400" err="1"/>
              <a:t>nhiên</a:t>
            </a:r>
            <a:r>
              <a:rPr lang="en-US" sz="2400"/>
              <a:t> </a:t>
            </a:r>
            <a:r>
              <a:rPr lang="en-US" sz="2400" err="1"/>
              <a:t>độ</a:t>
            </a:r>
            <a:r>
              <a:rPr lang="en-US" sz="2400"/>
              <a:t> </a:t>
            </a:r>
            <a:r>
              <a:rPr lang="en-US" sz="2400" err="1"/>
              <a:t>sáng</a:t>
            </a:r>
            <a:r>
              <a:rPr lang="en-US" sz="2400"/>
              <a:t>, </a:t>
            </a:r>
            <a:r>
              <a:rPr lang="en-US" sz="2400" err="1"/>
              <a:t>độ</a:t>
            </a:r>
            <a:r>
              <a:rPr lang="en-US" sz="2400"/>
              <a:t> </a:t>
            </a:r>
            <a:r>
              <a:rPr lang="en-US" sz="2400" err="1"/>
              <a:t>bão</a:t>
            </a:r>
            <a:r>
              <a:rPr lang="en-US" sz="2400"/>
              <a:t> </a:t>
            </a:r>
            <a:r>
              <a:rPr lang="en-US" sz="2400" err="1"/>
              <a:t>hoà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thuộc</a:t>
            </a:r>
            <a:r>
              <a:rPr lang="en-US" sz="2400"/>
              <a:t> </a:t>
            </a:r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khác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ảnh</a:t>
            </a:r>
            <a:endParaRPr lang="en-US" sz="24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Tinh </a:t>
            </a:r>
            <a:r>
              <a:rPr lang="en-US" sz="2400" err="1"/>
              <a:t>chỉnh</a:t>
            </a:r>
            <a:r>
              <a:rPr lang="en-US" sz="2400"/>
              <a:t> pre-trained model: 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lại</a:t>
            </a:r>
            <a:r>
              <a:rPr lang="en-US" sz="2400"/>
              <a:t> </a:t>
            </a:r>
            <a:r>
              <a:rPr lang="en-US" sz="2400" err="1"/>
              <a:t>phần</a:t>
            </a:r>
            <a:r>
              <a:rPr lang="en-US" sz="2400"/>
              <a:t> </a:t>
            </a:r>
            <a:r>
              <a:rPr lang="en-US" sz="2400" err="1"/>
              <a:t>ConvNet</a:t>
            </a:r>
            <a:r>
              <a:rPr lang="en-US" sz="2400"/>
              <a:t> (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thể</a:t>
            </a:r>
            <a:r>
              <a:rPr lang="en-US" sz="2400"/>
              <a:t> </a:t>
            </a:r>
            <a:r>
              <a:rPr lang="en-US" sz="2400" err="1"/>
              <a:t>đóng</a:t>
            </a:r>
            <a:r>
              <a:rPr lang="en-US" sz="2400"/>
              <a:t> </a:t>
            </a:r>
            <a:r>
              <a:rPr lang="en-US" sz="2400" err="1"/>
              <a:t>băng</a:t>
            </a:r>
            <a:r>
              <a:rPr lang="en-US" sz="2400"/>
              <a:t> </a:t>
            </a:r>
            <a:r>
              <a:rPr lang="en-US" sz="2400" err="1"/>
              <a:t>hoặc</a:t>
            </a:r>
            <a:r>
              <a:rPr lang="en-US" sz="2400"/>
              <a:t> </a:t>
            </a:r>
            <a:r>
              <a:rPr lang="en-US" sz="2400" err="1"/>
              <a:t>điều</a:t>
            </a:r>
            <a:r>
              <a:rPr lang="en-US" sz="2400"/>
              <a:t> </a:t>
            </a:r>
            <a:r>
              <a:rPr lang="en-US" sz="2400" err="1"/>
              <a:t>chỉnh</a:t>
            </a:r>
            <a:r>
              <a:rPr lang="en-US" sz="2400"/>
              <a:t> </a:t>
            </a:r>
            <a:r>
              <a:rPr lang="en-US" sz="2400" err="1"/>
              <a:t>tốc</a:t>
            </a:r>
            <a:r>
              <a:rPr lang="en-US" sz="2400"/>
              <a:t> </a:t>
            </a:r>
            <a:r>
              <a:rPr lang="en-US" sz="2400" err="1"/>
              <a:t>độ</a:t>
            </a:r>
            <a:r>
              <a:rPr lang="en-US" sz="2400"/>
              <a:t> </a:t>
            </a:r>
            <a:r>
              <a:rPr lang="en-US" sz="2400" err="1"/>
              <a:t>học</a:t>
            </a:r>
            <a:r>
              <a:rPr lang="en-US" sz="2400"/>
              <a:t> </a:t>
            </a:r>
            <a:r>
              <a:rPr lang="en-US" sz="2400" err="1"/>
              <a:t>chậm</a:t>
            </a:r>
            <a:r>
              <a:rPr lang="en-US" sz="2400"/>
              <a:t> </a:t>
            </a:r>
            <a:r>
              <a:rPr lang="en-US" sz="2400" err="1"/>
              <a:t>để</a:t>
            </a:r>
            <a:r>
              <a:rPr lang="en-US" sz="2400"/>
              <a:t> </a:t>
            </a:r>
            <a:r>
              <a:rPr lang="en-US" sz="2400" err="1"/>
              <a:t>mô</a:t>
            </a:r>
            <a:r>
              <a:rPr lang="en-US" sz="2400"/>
              <a:t> </a:t>
            </a:r>
            <a:r>
              <a:rPr lang="en-US" sz="2400" err="1"/>
              <a:t>hình</a:t>
            </a:r>
            <a:r>
              <a:rPr lang="en-US" sz="2400"/>
              <a:t> </a:t>
            </a:r>
            <a:r>
              <a:rPr lang="en-US" sz="2400" err="1"/>
              <a:t>phù</a:t>
            </a:r>
            <a:r>
              <a:rPr lang="en-US" sz="2400"/>
              <a:t> </a:t>
            </a:r>
            <a:r>
              <a:rPr lang="en-US" sz="2400" err="1"/>
              <a:t>hợp</a:t>
            </a:r>
            <a:r>
              <a:rPr lang="en-US" sz="2400"/>
              <a:t>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dữ</a:t>
            </a:r>
            <a:r>
              <a:rPr lang="en-US" sz="2400"/>
              <a:t> </a:t>
            </a:r>
            <a:r>
              <a:rPr lang="en-US" sz="2400" err="1"/>
              <a:t>liệu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bài</a:t>
            </a:r>
            <a:r>
              <a:rPr lang="en-US" sz="2400"/>
              <a:t> </a:t>
            </a:r>
            <a:r>
              <a:rPr lang="en-US" sz="2400" err="1"/>
              <a:t>toán</a:t>
            </a:r>
            <a:r>
              <a:rPr lang="en-US" sz="2400"/>
              <a:t>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err="1"/>
              <a:t>Bỏ</a:t>
            </a:r>
            <a:r>
              <a:rPr lang="en-US" sz="2400"/>
              <a:t> </a:t>
            </a:r>
            <a:r>
              <a:rPr lang="en-US" sz="2400" err="1"/>
              <a:t>đi</a:t>
            </a:r>
            <a:r>
              <a:rPr lang="en-US" sz="2400"/>
              <a:t> </a:t>
            </a:r>
            <a:r>
              <a:rPr lang="en-US" sz="2400" err="1"/>
              <a:t>phần</a:t>
            </a:r>
            <a:r>
              <a:rPr lang="en-US" sz="2400"/>
              <a:t> Classifier </a:t>
            </a:r>
            <a:r>
              <a:rPr lang="en-US" sz="2400" err="1"/>
              <a:t>của</a:t>
            </a:r>
            <a:r>
              <a:rPr lang="en-US" sz="2400"/>
              <a:t> pre-trained model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thêm</a:t>
            </a:r>
            <a:r>
              <a:rPr lang="en-US" sz="2400"/>
              <a:t> </a:t>
            </a:r>
            <a:r>
              <a:rPr lang="en-US" sz="2400" err="1"/>
              <a:t>vào</a:t>
            </a:r>
            <a:r>
              <a:rPr lang="en-US" sz="2400"/>
              <a:t> </a:t>
            </a:r>
            <a:r>
              <a:rPr lang="en-US" sz="2400" err="1"/>
              <a:t>đó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lớp</a:t>
            </a:r>
            <a:r>
              <a:rPr lang="en-US" sz="2400"/>
              <a:t> fc </a:t>
            </a:r>
            <a:r>
              <a:rPr lang="en-US" sz="2400" err="1"/>
              <a:t>mới</a:t>
            </a:r>
            <a:endParaRPr lang="en-US" sz="240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/>
              <a:t>Các pre-trained model </a:t>
            </a:r>
            <a:r>
              <a:rPr lang="en-US" sz="2400" err="1"/>
              <a:t>đề</a:t>
            </a:r>
            <a:r>
              <a:rPr lang="en-US" sz="2400"/>
              <a:t> </a:t>
            </a:r>
            <a:r>
              <a:rPr lang="en-US" sz="2400" err="1"/>
              <a:t>xuất</a:t>
            </a:r>
            <a:r>
              <a:rPr lang="en-US" sz="2400"/>
              <a:t>: VGG16, </a:t>
            </a:r>
            <a:r>
              <a:rPr lang="en-US" sz="2400" err="1"/>
              <a:t>GoogleNet</a:t>
            </a:r>
            <a:r>
              <a:rPr lang="en-US" sz="2400"/>
              <a:t>, Resnet50, </a:t>
            </a:r>
            <a:r>
              <a:rPr lang="en-US" sz="2400" err="1"/>
              <a:t>ViT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5" name="Hộp Văn bản 1">
            <a:extLst>
              <a:ext uri="{FF2B5EF4-FFF2-40B4-BE49-F238E27FC236}">
                <a16:creationId xmlns:a16="http://schemas.microsoft.com/office/drawing/2014/main" id="{C9758CF2-2722-15F4-C1C1-716E8C55DA16}"/>
              </a:ext>
            </a:extLst>
          </p:cNvPr>
          <p:cNvSpPr txBox="1"/>
          <p:nvPr/>
        </p:nvSpPr>
        <p:spPr>
          <a:xfrm>
            <a:off x="338759" y="777359"/>
            <a:ext cx="56334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bg1"/>
                </a:solidFill>
              </a:rPr>
              <a:t>Đề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xuất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giải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pháp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7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3. </a:t>
            </a:r>
            <a:r>
              <a:rPr lang="en-US" sz="4000" err="1">
                <a:solidFill>
                  <a:schemeClr val="bg1"/>
                </a:solidFill>
              </a:rPr>
              <a:t>Đề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xuất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và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xây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dựng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mô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hình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0701BCC-0F15-1C87-61C1-15EC38CA0566}"/>
              </a:ext>
            </a:extLst>
          </p:cNvPr>
          <p:cNvSpPr txBox="1"/>
          <p:nvPr/>
        </p:nvSpPr>
        <p:spPr>
          <a:xfrm>
            <a:off x="338759" y="777359"/>
            <a:ext cx="56334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bg1"/>
                </a:solidFill>
              </a:rPr>
              <a:t>Làm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giàu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dữ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liệu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7B78E-D118-88B6-D9EF-45E79DD76195}"/>
              </a:ext>
            </a:extLst>
          </p:cNvPr>
          <p:cNvSpPr txBox="1"/>
          <p:nvPr/>
        </p:nvSpPr>
        <p:spPr>
          <a:xfrm>
            <a:off x="771526" y="5742087"/>
            <a:ext cx="11420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err="1"/>
              <a:t>Nguồn</a:t>
            </a:r>
            <a:r>
              <a:rPr lang="en-US" sz="1600" i="1"/>
              <a:t>: </a:t>
            </a:r>
            <a:r>
              <a:rPr lang="en-US" sz="1600" i="1">
                <a:hlinkClick r:id="rId2"/>
              </a:rPr>
              <a:t>https://pytorch.org/vision/stable/auto_examples/plot_transforms.html#sphx-glr-auto-examples-plot-transforms-py</a:t>
            </a:r>
            <a:endParaRPr lang="en-US" sz="1600" i="1"/>
          </a:p>
        </p:txBody>
      </p:sp>
      <p:pic>
        <p:nvPicPr>
          <p:cNvPr id="1026" name="Picture 2" descr="Original image">
            <a:extLst>
              <a:ext uri="{FF2B5EF4-FFF2-40B4-BE49-F238E27FC236}">
                <a16:creationId xmlns:a16="http://schemas.microsoft.com/office/drawing/2014/main" id="{7D39619F-7BBE-D4A6-4124-E817F963F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36" y="3400600"/>
            <a:ext cx="7509553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iginal image">
            <a:extLst>
              <a:ext uri="{FF2B5EF4-FFF2-40B4-BE49-F238E27FC236}">
                <a16:creationId xmlns:a16="http://schemas.microsoft.com/office/drawing/2014/main" id="{DA8AE7D0-DE5F-5600-7A7C-D68DDB8C9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35" y="1533783"/>
            <a:ext cx="7509553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03832-3868-C867-8A45-08585534FDC6}"/>
              </a:ext>
            </a:extLst>
          </p:cNvPr>
          <p:cNvSpPr txBox="1"/>
          <p:nvPr/>
        </p:nvSpPr>
        <p:spPr>
          <a:xfrm>
            <a:off x="338759" y="1637296"/>
            <a:ext cx="38550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Lật</a:t>
            </a:r>
            <a:r>
              <a:rPr lang="en-US" sz="2400"/>
              <a:t> </a:t>
            </a:r>
            <a:r>
              <a:rPr lang="en-US" sz="2400" err="1"/>
              <a:t>ngẫu</a:t>
            </a:r>
            <a:r>
              <a:rPr lang="en-US" sz="2400"/>
              <a:t> </a:t>
            </a:r>
            <a:r>
              <a:rPr lang="en-US" sz="2400" err="1"/>
              <a:t>nhiên</a:t>
            </a:r>
            <a:r>
              <a:rPr lang="en-US" sz="2400"/>
              <a:t> </a:t>
            </a:r>
            <a:r>
              <a:rPr lang="en-US" sz="2400" err="1"/>
              <a:t>theo</a:t>
            </a:r>
            <a:r>
              <a:rPr lang="en-US" sz="2400"/>
              <a:t> </a:t>
            </a:r>
            <a:r>
              <a:rPr lang="en-US" sz="2400" err="1"/>
              <a:t>chiều</a:t>
            </a:r>
            <a:r>
              <a:rPr lang="en-US" sz="2400"/>
              <a:t> </a:t>
            </a:r>
            <a:r>
              <a:rPr lang="en-US" sz="2400" err="1"/>
              <a:t>ngang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Thay</a:t>
            </a:r>
            <a:r>
              <a:rPr lang="en-US" sz="2400"/>
              <a:t> </a:t>
            </a:r>
            <a:r>
              <a:rPr lang="en-US" sz="2400" err="1"/>
              <a:t>đổi</a:t>
            </a:r>
            <a:r>
              <a:rPr lang="en-US" sz="2400"/>
              <a:t> </a:t>
            </a:r>
            <a:r>
              <a:rPr lang="en-US" sz="2400" err="1"/>
              <a:t>ngẫu</a:t>
            </a:r>
            <a:r>
              <a:rPr lang="en-US" sz="2400"/>
              <a:t> </a:t>
            </a:r>
            <a:r>
              <a:rPr lang="en-US" sz="2400" err="1"/>
              <a:t>nhiên</a:t>
            </a:r>
            <a:r>
              <a:rPr lang="en-US" sz="2400"/>
              <a:t> </a:t>
            </a:r>
            <a:r>
              <a:rPr lang="en-US" sz="2400" err="1"/>
              <a:t>độ</a:t>
            </a:r>
            <a:r>
              <a:rPr lang="en-US" sz="2400"/>
              <a:t> </a:t>
            </a:r>
            <a:r>
              <a:rPr lang="en-US" sz="2400" err="1"/>
              <a:t>sáng</a:t>
            </a:r>
            <a:r>
              <a:rPr lang="en-US" sz="2400"/>
              <a:t>, </a:t>
            </a:r>
            <a:r>
              <a:rPr lang="en-US" sz="2400" err="1"/>
              <a:t>độ</a:t>
            </a:r>
            <a:r>
              <a:rPr lang="en-US" sz="2400"/>
              <a:t> </a:t>
            </a:r>
            <a:r>
              <a:rPr lang="en-US" sz="2400" err="1"/>
              <a:t>bão</a:t>
            </a:r>
            <a:r>
              <a:rPr lang="en-US" sz="2400"/>
              <a:t> </a:t>
            </a:r>
            <a:r>
              <a:rPr lang="en-US" sz="2400" err="1"/>
              <a:t>hoà</a:t>
            </a:r>
            <a:r>
              <a:rPr lang="en-US" sz="240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71111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3. </a:t>
            </a:r>
            <a:r>
              <a:rPr lang="en-US" sz="4000" err="1">
                <a:solidFill>
                  <a:schemeClr val="bg1"/>
                </a:solidFill>
              </a:rPr>
              <a:t>Đề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xuất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và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xây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dựng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mô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hình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0701BCC-0F15-1C87-61C1-15EC38CA0566}"/>
              </a:ext>
            </a:extLst>
          </p:cNvPr>
          <p:cNvSpPr txBox="1"/>
          <p:nvPr/>
        </p:nvSpPr>
        <p:spPr>
          <a:xfrm>
            <a:off x="338759" y="777359"/>
            <a:ext cx="56334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Tinh </a:t>
            </a:r>
            <a:r>
              <a:rPr lang="en-US" err="1">
                <a:solidFill>
                  <a:schemeClr val="bg1"/>
                </a:solidFill>
              </a:rPr>
              <a:t>chỉnh</a:t>
            </a:r>
            <a:r>
              <a:rPr lang="en-US">
                <a:solidFill>
                  <a:schemeClr val="bg1"/>
                </a:solidFill>
              </a:rPr>
              <a:t> pre-trained model</a:t>
            </a:r>
            <a:endParaRPr lang="vi-VN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EF290C-FA79-E9A9-27EC-AC2448E1F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99" y="1146691"/>
            <a:ext cx="5374747" cy="51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D7905-E1FC-69BD-21D4-4257FBDDEF42}"/>
              </a:ext>
            </a:extLst>
          </p:cNvPr>
          <p:cNvSpPr txBox="1"/>
          <p:nvPr/>
        </p:nvSpPr>
        <p:spPr>
          <a:xfrm>
            <a:off x="338759" y="1637296"/>
            <a:ext cx="38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Ví</a:t>
            </a:r>
            <a:r>
              <a:rPr lang="en-US" sz="2400"/>
              <a:t> </a:t>
            </a:r>
            <a:r>
              <a:rPr lang="en-US" sz="2400" err="1"/>
              <a:t>dụ</a:t>
            </a:r>
            <a:r>
              <a:rPr lang="en-US" sz="2400"/>
              <a:t>: </a:t>
            </a:r>
            <a:r>
              <a:rPr lang="en-US" sz="2400" err="1"/>
              <a:t>mô</a:t>
            </a:r>
            <a:r>
              <a:rPr lang="en-US" sz="2400"/>
              <a:t> </a:t>
            </a:r>
            <a:r>
              <a:rPr lang="en-US" sz="2400" err="1"/>
              <a:t>hình</a:t>
            </a:r>
            <a:r>
              <a:rPr lang="en-US" sz="2400"/>
              <a:t> Resnet50</a:t>
            </a:r>
          </a:p>
        </p:txBody>
      </p:sp>
    </p:spTree>
    <p:extLst>
      <p:ext uri="{BB962C8B-B14F-4D97-AF65-F5344CB8AC3E}">
        <p14:creationId xmlns:p14="http://schemas.microsoft.com/office/powerpoint/2010/main" val="276359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3. </a:t>
            </a:r>
            <a:r>
              <a:rPr lang="en-US" sz="4000" err="1">
                <a:solidFill>
                  <a:schemeClr val="bg1"/>
                </a:solidFill>
              </a:rPr>
              <a:t>Đề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xuất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và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xây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dựng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mô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hình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0701BCC-0F15-1C87-61C1-15EC38CA0566}"/>
              </a:ext>
            </a:extLst>
          </p:cNvPr>
          <p:cNvSpPr txBox="1"/>
          <p:nvPr/>
        </p:nvSpPr>
        <p:spPr>
          <a:xfrm>
            <a:off x="338759" y="777359"/>
            <a:ext cx="56334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Mô </a:t>
            </a:r>
            <a:r>
              <a:rPr lang="en-US" err="1">
                <a:solidFill>
                  <a:schemeClr val="bg1"/>
                </a:solidFill>
              </a:rPr>
              <a:t>hình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dựa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trên</a:t>
            </a:r>
            <a:r>
              <a:rPr lang="en-US">
                <a:solidFill>
                  <a:schemeClr val="bg1"/>
                </a:solidFill>
              </a:rPr>
              <a:t> Transformer</a:t>
            </a:r>
          </a:p>
        </p:txBody>
      </p:sp>
      <p:pic>
        <p:nvPicPr>
          <p:cNvPr id="5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C466AC78-3F5A-065A-480C-CECBF32F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" y="1259953"/>
            <a:ext cx="6422857" cy="4819357"/>
          </a:xfrm>
          <a:prstGeom prst="rect">
            <a:avLst/>
          </a:prstGeom>
        </p:spPr>
      </p:pic>
      <p:pic>
        <p:nvPicPr>
          <p:cNvPr id="6" name="Picture 6" descr="A diagram of a multi-head attention process&#10;&#10;Description automatically generated">
            <a:extLst>
              <a:ext uri="{FF2B5EF4-FFF2-40B4-BE49-F238E27FC236}">
                <a16:creationId xmlns:a16="http://schemas.microsoft.com/office/drawing/2014/main" id="{510DBD67-6A21-6E7C-7288-0D9C881EC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32" y="1175836"/>
            <a:ext cx="2588794" cy="51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diagram of a grid&#10;&#10;Description automatically generated">
            <a:extLst>
              <a:ext uri="{FF2B5EF4-FFF2-40B4-BE49-F238E27FC236}">
                <a16:creationId xmlns:a16="http://schemas.microsoft.com/office/drawing/2014/main" id="{9A0B4930-2FD6-DFEE-489D-B8F148C6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479" y="2516480"/>
            <a:ext cx="5029200" cy="2386514"/>
          </a:xfrm>
          <a:prstGeom prst="rect">
            <a:avLst/>
          </a:prstGeom>
        </p:spPr>
      </p:pic>
      <p:pic>
        <p:nvPicPr>
          <p:cNvPr id="5" name="Picture 5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56967FB4-424F-5B61-1065-EF5BA953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1988340"/>
            <a:ext cx="6232356" cy="38237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EBD37C0-8B54-0A25-F8EF-BCD4F9C193D0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3. </a:t>
            </a:r>
            <a:r>
              <a:rPr lang="en-US" sz="4000" err="1">
                <a:solidFill>
                  <a:schemeClr val="bg1"/>
                </a:solidFill>
              </a:rPr>
              <a:t>Đề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xuất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và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xây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dựng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mô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hình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3" name="Hộp Văn bản 1">
            <a:extLst>
              <a:ext uri="{FF2B5EF4-FFF2-40B4-BE49-F238E27FC236}">
                <a16:creationId xmlns:a16="http://schemas.microsoft.com/office/drawing/2014/main" id="{BFD7CF9D-C4E3-7E21-1085-108A4D95352D}"/>
              </a:ext>
            </a:extLst>
          </p:cNvPr>
          <p:cNvSpPr txBox="1"/>
          <p:nvPr/>
        </p:nvSpPr>
        <p:spPr>
          <a:xfrm>
            <a:off x="338759" y="747280"/>
            <a:ext cx="56334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Attention and CNN</a:t>
            </a:r>
          </a:p>
        </p:txBody>
      </p:sp>
    </p:spTree>
    <p:extLst>
      <p:ext uri="{BB962C8B-B14F-4D97-AF65-F5344CB8AC3E}">
        <p14:creationId xmlns:p14="http://schemas.microsoft.com/office/powerpoint/2010/main" val="386794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959B0A-C34C-3380-B34B-456F145E993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at sitting next to a diagram&#10;&#10;Description automatically generated">
            <a:extLst>
              <a:ext uri="{FF2B5EF4-FFF2-40B4-BE49-F238E27FC236}">
                <a16:creationId xmlns:a16="http://schemas.microsoft.com/office/drawing/2014/main" id="{441AE955-8765-2FCB-5E22-F3F34425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78" y="1466778"/>
            <a:ext cx="7064541" cy="53080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1C8C19-CDA7-C7F7-2C5E-3CA6CABF25C0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3. </a:t>
            </a:r>
            <a:r>
              <a:rPr lang="en-US" sz="4000" err="1">
                <a:solidFill>
                  <a:schemeClr val="bg1"/>
                </a:solidFill>
              </a:rPr>
              <a:t>Đề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xuất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và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xây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dựng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mô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hình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8" name="Hộp Văn bản 1">
            <a:extLst>
              <a:ext uri="{FF2B5EF4-FFF2-40B4-BE49-F238E27FC236}">
                <a16:creationId xmlns:a16="http://schemas.microsoft.com/office/drawing/2014/main" id="{7486400A-523E-092C-60AD-A8F39498560B}"/>
              </a:ext>
            </a:extLst>
          </p:cNvPr>
          <p:cNvSpPr txBox="1"/>
          <p:nvPr/>
        </p:nvSpPr>
        <p:spPr>
          <a:xfrm>
            <a:off x="338759" y="747280"/>
            <a:ext cx="56334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Self-supervised learning </a:t>
            </a:r>
            <a:r>
              <a:rPr lang="en-US" err="1">
                <a:solidFill>
                  <a:schemeClr val="bg1"/>
                </a:solidFill>
              </a:rPr>
              <a:t>dùng</a:t>
            </a:r>
            <a:r>
              <a:rPr lang="en-US">
                <a:solidFill>
                  <a:schemeClr val="bg1"/>
                </a:solidFill>
              </a:rPr>
              <a:t> Autoencoder</a:t>
            </a:r>
          </a:p>
        </p:txBody>
      </p:sp>
    </p:spTree>
    <p:extLst>
      <p:ext uri="{BB962C8B-B14F-4D97-AF65-F5344CB8AC3E}">
        <p14:creationId xmlns:p14="http://schemas.microsoft.com/office/powerpoint/2010/main" val="66796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8644B-9042-19D3-A838-5D73F0982841}"/>
              </a:ext>
            </a:extLst>
          </p:cNvPr>
          <p:cNvSpPr txBox="1"/>
          <p:nvPr/>
        </p:nvSpPr>
        <p:spPr>
          <a:xfrm>
            <a:off x="1773300" y="28851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4. </a:t>
            </a:r>
            <a:r>
              <a:rPr lang="en-US" sz="4400" b="1" err="1"/>
              <a:t>Kết</a:t>
            </a:r>
            <a:r>
              <a:rPr lang="en-US" sz="4400" b="1"/>
              <a:t> </a:t>
            </a:r>
            <a:r>
              <a:rPr lang="en-US" sz="4400" b="1" err="1"/>
              <a:t>quả</a:t>
            </a:r>
            <a:r>
              <a:rPr lang="en-US" sz="4400" b="1"/>
              <a:t> </a:t>
            </a:r>
            <a:r>
              <a:rPr lang="en-US" sz="4400" b="1" err="1"/>
              <a:t>và</a:t>
            </a:r>
            <a:r>
              <a:rPr lang="en-US" sz="4400" b="1"/>
              <a:t> </a:t>
            </a:r>
            <a:r>
              <a:rPr lang="en-US" sz="4400" b="1" err="1"/>
              <a:t>đánh</a:t>
            </a:r>
            <a:r>
              <a:rPr lang="en-US" sz="4400" b="1"/>
              <a:t> </a:t>
            </a:r>
            <a:r>
              <a:rPr lang="en-US" sz="4400" b="1" err="1"/>
              <a:t>giá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52683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4.1 </a:t>
            </a:r>
            <a:r>
              <a:rPr lang="en-US" sz="4000" err="1">
                <a:solidFill>
                  <a:schemeClr val="bg1"/>
                </a:solidFill>
              </a:rPr>
              <a:t>Kết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quả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A4DFA72-2A4B-7545-9281-C148125B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473" y="1146691"/>
            <a:ext cx="6631404" cy="49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8A3ABA4-550A-FCF9-6E7B-9A47B9CFAACC}"/>
              </a:ext>
            </a:extLst>
          </p:cNvPr>
          <p:cNvSpPr txBox="1"/>
          <p:nvPr/>
        </p:nvSpPr>
        <p:spPr>
          <a:xfrm>
            <a:off x="338759" y="777359"/>
            <a:ext cx="1079596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bg1"/>
                </a:solidFill>
              </a:rPr>
              <a:t>Giá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trị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hàm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mất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mát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trên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tập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huấn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luyện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tập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tối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ưu</a:t>
            </a:r>
            <a:r>
              <a:rPr lang="en-US">
                <a:solidFill>
                  <a:schemeClr val="bg1"/>
                </a:solidFill>
              </a:rPr>
              <a:t> (Resnet50)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4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4.1 </a:t>
            </a:r>
            <a:r>
              <a:rPr lang="en-US" sz="4000" err="1">
                <a:solidFill>
                  <a:schemeClr val="bg1"/>
                </a:solidFill>
              </a:rPr>
              <a:t>Kết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quả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68BF14-F2BE-7173-5BA8-56792D668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65457"/>
              </p:ext>
            </p:extLst>
          </p:nvPr>
        </p:nvGraphicFramePr>
        <p:xfrm>
          <a:off x="1185440" y="1576915"/>
          <a:ext cx="9821118" cy="403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853">
                  <a:extLst>
                    <a:ext uri="{9D8B030D-6E8A-4147-A177-3AD203B41FA5}">
                      <a16:colId xmlns:a16="http://schemas.microsoft.com/office/drawing/2014/main" val="344938388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2991184213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596161433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1429532982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3726166611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3183718549"/>
                    </a:ext>
                  </a:extLst>
                </a:gridCol>
              </a:tblGrid>
              <a:tr h="6722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Binary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Training time</a:t>
                      </a:r>
                    </a:p>
                    <a:p>
                      <a:pPr algn="ctr"/>
                      <a:r>
                        <a:rPr lang="en-US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Inference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 of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34435"/>
                  </a:ext>
                </a:extLst>
              </a:tr>
              <a:tr h="67221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134 301 514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33941"/>
                  </a:ext>
                </a:extLst>
              </a:tr>
              <a:tr h="672218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GoogleNet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26 620 586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93501"/>
                  </a:ext>
                </a:extLst>
              </a:tr>
              <a:tr h="67221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48 723 018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10606"/>
                  </a:ext>
                </a:extLst>
              </a:tr>
              <a:tr h="672218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ViT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212121"/>
                          </a:solidFill>
                          <a:latin typeface="Arial"/>
                        </a:rPr>
                        <a:t>0.0153</a:t>
                      </a:r>
                      <a:endParaRPr lang="en-US" sz="18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212121"/>
                          </a:solidFill>
                          <a:latin typeface="Arial"/>
                        </a:rPr>
                        <a:t>90,072,586</a:t>
                      </a:r>
                      <a:endParaRPr lang="en-US" sz="18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22465"/>
                  </a:ext>
                </a:extLst>
              </a:tr>
              <a:tr h="6722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7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0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DA799-8E2D-4117-83A2-8917F2B4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895" y="2159294"/>
            <a:ext cx="6876302" cy="1144800"/>
          </a:xfrm>
        </p:spPr>
        <p:txBody>
          <a:bodyPr/>
          <a:lstStyle/>
          <a:p>
            <a:r>
              <a:rPr lang="en-US" err="1"/>
              <a:t>Sưu</a:t>
            </a:r>
            <a:r>
              <a:rPr lang="en-US"/>
              <a:t> </a:t>
            </a:r>
            <a:r>
              <a:rPr lang="en-US" err="1"/>
              <a:t>tầm</a:t>
            </a:r>
            <a:r>
              <a:rPr lang="en-US"/>
              <a:t>, </a:t>
            </a:r>
            <a:r>
              <a:rPr lang="en-US" err="1"/>
              <a:t>gán</a:t>
            </a:r>
            <a:r>
              <a:rPr lang="en-US"/>
              <a:t> </a:t>
            </a:r>
            <a:r>
              <a:rPr lang="en-US" err="1"/>
              <a:t>nhãn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 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nhãn</a:t>
            </a:r>
            <a:r>
              <a:rPr lang="en-US"/>
              <a:t> du </a:t>
            </a:r>
            <a:r>
              <a:rPr lang="en-US" err="1"/>
              <a:t>lịch</a:t>
            </a:r>
            <a:r>
              <a:rPr lang="en-US"/>
              <a:t> Hà </a:t>
            </a:r>
            <a:r>
              <a:rPr lang="en-US" err="1"/>
              <a:t>Nội</a:t>
            </a:r>
            <a:r>
              <a:rPr lang="en-US"/>
              <a:t> </a:t>
            </a:r>
            <a:endParaRPr lang="vi-V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154F3AA-53E5-572D-F702-66F88B37B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94595"/>
              </p:ext>
            </p:extLst>
          </p:nvPr>
        </p:nvGraphicFramePr>
        <p:xfrm>
          <a:off x="2171895" y="4089251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830">
                  <a:extLst>
                    <a:ext uri="{9D8B030D-6E8A-4147-A177-3AD203B41FA5}">
                      <a16:colId xmlns:a16="http://schemas.microsoft.com/office/drawing/2014/main" val="673390394"/>
                    </a:ext>
                  </a:extLst>
                </a:gridCol>
                <a:gridCol w="5261170">
                  <a:extLst>
                    <a:ext uri="{9D8B030D-6E8A-4147-A177-3AD203B41FA5}">
                      <a16:colId xmlns:a16="http://schemas.microsoft.com/office/drawing/2014/main" val="129081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hướng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dẫn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TS.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Trịnh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 Anh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Phúc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Nhóm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thực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hiện</a:t>
                      </a:r>
                      <a:r>
                        <a:rPr lang="en-US" sz="200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9750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B5943AFF-648E-695A-350E-4E8BDF27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28" y="1847167"/>
            <a:ext cx="9029699" cy="17757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ED4922-6E70-2D06-58D6-B3742CE78ACE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4. </a:t>
            </a:r>
            <a:r>
              <a:rPr lang="en-US" sz="4000" err="1">
                <a:solidFill>
                  <a:schemeClr val="bg1"/>
                </a:solidFill>
              </a:rPr>
              <a:t>Kết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quả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Hộp Văn bản 1">
            <a:extLst>
              <a:ext uri="{FF2B5EF4-FFF2-40B4-BE49-F238E27FC236}">
                <a16:creationId xmlns:a16="http://schemas.microsoft.com/office/drawing/2014/main" id="{9AAF167F-B58A-F5CD-DB55-1B26FA58C0FA}"/>
              </a:ext>
            </a:extLst>
          </p:cNvPr>
          <p:cNvSpPr txBox="1"/>
          <p:nvPr/>
        </p:nvSpPr>
        <p:spPr>
          <a:xfrm>
            <a:off x="338759" y="747280"/>
            <a:ext cx="56334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Weighted binary </a:t>
            </a:r>
            <a:r>
              <a:rPr lang="en-US" err="1">
                <a:solidFill>
                  <a:schemeClr val="bg1"/>
                </a:solidFill>
              </a:rPr>
              <a:t>crossentrpy</a:t>
            </a:r>
            <a:r>
              <a:rPr lang="en-US">
                <a:solidFill>
                  <a:schemeClr val="bg1"/>
                </a:solidFill>
              </a:rPr>
              <a:t> loss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DB20FA-6B5D-3793-36BA-F8C904ABB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36717"/>
              </p:ext>
            </p:extLst>
          </p:nvPr>
        </p:nvGraphicFramePr>
        <p:xfrm>
          <a:off x="1185318" y="4252806"/>
          <a:ext cx="9821118" cy="67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853">
                  <a:extLst>
                    <a:ext uri="{9D8B030D-6E8A-4147-A177-3AD203B41FA5}">
                      <a16:colId xmlns:a16="http://schemas.microsoft.com/office/drawing/2014/main" val="3640768809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1301724233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534209438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241809311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801225929"/>
                    </a:ext>
                  </a:extLst>
                </a:gridCol>
                <a:gridCol w="1636853">
                  <a:extLst>
                    <a:ext uri="{9D8B030D-6E8A-4147-A177-3AD203B41FA5}">
                      <a16:colId xmlns:a16="http://schemas.microsoft.com/office/drawing/2014/main" val="1179521713"/>
                    </a:ext>
                  </a:extLst>
                </a:gridCol>
              </a:tblGrid>
              <a:tr h="67221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Resnet50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95%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84%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420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0.0145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48 723 018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2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3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8" name="Rectangle 31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7FC54-A8BF-47DD-8E2D-A5FD4208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Mục lục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3E040-8C70-448A-A4BA-79F39503B50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43631" y="2566611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200">
                <a:latin typeface="+mn-lt"/>
                <a:ea typeface="+mn-ea"/>
                <a:cs typeface="+mn-cs"/>
              </a:rPr>
              <a:t>1. </a:t>
            </a:r>
            <a:r>
              <a:rPr lang="en-US" sz="3200" err="1">
                <a:latin typeface="+mn-lt"/>
                <a:ea typeface="+mn-ea"/>
                <a:cs typeface="+mn-cs"/>
              </a:rPr>
              <a:t>Giới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thiệu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bài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toán</a:t>
            </a:r>
            <a:endParaRPr lang="en-US" sz="3200">
              <a:latin typeface="+mn-lt"/>
              <a:ea typeface="+mn-ea"/>
              <a:cs typeface="+mn-cs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200">
                <a:latin typeface="+mn-lt"/>
                <a:ea typeface="+mn-ea"/>
                <a:cs typeface="+mn-cs"/>
              </a:rPr>
              <a:t>2. </a:t>
            </a:r>
            <a:r>
              <a:rPr lang="en-US" sz="3200" err="1">
                <a:latin typeface="+mn-lt"/>
                <a:ea typeface="+mn-ea"/>
                <a:cs typeface="+mn-cs"/>
              </a:rPr>
              <a:t>Sưu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tầm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ảnh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và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gán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nhãn</a:t>
            </a:r>
            <a:endParaRPr lang="en-US" sz="3200">
              <a:latin typeface="+mn-lt"/>
              <a:ea typeface="+mn-ea"/>
              <a:cs typeface="+mn-cs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200">
                <a:latin typeface="+mn-lt"/>
                <a:ea typeface="+mn-ea"/>
                <a:cs typeface="+mn-cs"/>
              </a:rPr>
              <a:t>3. </a:t>
            </a:r>
            <a:r>
              <a:rPr lang="en-US" sz="3200" err="1">
                <a:latin typeface="+mn-lt"/>
                <a:ea typeface="+mn-ea"/>
                <a:cs typeface="+mn-cs"/>
              </a:rPr>
              <a:t>Đề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xuất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và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xây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dựng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mô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hình</a:t>
            </a:r>
            <a:endParaRPr lang="en-US" sz="3200">
              <a:latin typeface="+mn-lt"/>
              <a:ea typeface="+mn-ea"/>
              <a:cs typeface="+mn-cs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200">
                <a:latin typeface="+mn-lt"/>
                <a:ea typeface="+mn-ea"/>
                <a:cs typeface="+mn-cs"/>
              </a:rPr>
              <a:t>4. </a:t>
            </a:r>
            <a:r>
              <a:rPr lang="en-US" sz="3200" err="1">
                <a:latin typeface="+mn-lt"/>
                <a:ea typeface="+mn-ea"/>
                <a:cs typeface="+mn-cs"/>
              </a:rPr>
              <a:t>Kết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quả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và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đánh</a:t>
            </a:r>
            <a:r>
              <a:rPr lang="en-US" sz="3200">
                <a:latin typeface="+mn-lt"/>
                <a:ea typeface="+mn-ea"/>
                <a:cs typeface="+mn-cs"/>
              </a:rPr>
              <a:t> </a:t>
            </a:r>
            <a:r>
              <a:rPr lang="en-US" sz="3200" err="1">
                <a:latin typeface="+mn-lt"/>
                <a:ea typeface="+mn-ea"/>
                <a:cs typeface="+mn-cs"/>
              </a:rPr>
              <a:t>giá</a:t>
            </a:r>
            <a:endParaRPr lang="en-US" sz="3200">
              <a:latin typeface="+mn-lt"/>
              <a:ea typeface="+mn-ea"/>
              <a:cs typeface="+mn-cs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Shape 1"/>
          <p:cNvSpPr txBox="1"/>
          <p:nvPr/>
        </p:nvSpPr>
        <p:spPr>
          <a:xfrm>
            <a:off x="338760" y="1058760"/>
            <a:ext cx="11514240" cy="15015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8644B-9042-19D3-A838-5D73F0982841}"/>
              </a:ext>
            </a:extLst>
          </p:cNvPr>
          <p:cNvSpPr txBox="1"/>
          <p:nvPr/>
        </p:nvSpPr>
        <p:spPr>
          <a:xfrm>
            <a:off x="1773300" y="28851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1. </a:t>
            </a:r>
            <a:r>
              <a:rPr lang="en-US" sz="4400" b="1" err="1"/>
              <a:t>Giới</a:t>
            </a:r>
            <a:r>
              <a:rPr lang="en-US" sz="4400" b="1"/>
              <a:t> </a:t>
            </a:r>
            <a:r>
              <a:rPr lang="en-US" sz="4400" b="1" err="1"/>
              <a:t>thiệu</a:t>
            </a:r>
            <a:r>
              <a:rPr lang="en-US" sz="4400" b="1"/>
              <a:t> </a:t>
            </a:r>
            <a:r>
              <a:rPr lang="en-US" sz="4400" b="1" err="1"/>
              <a:t>bài</a:t>
            </a:r>
            <a:r>
              <a:rPr lang="en-US" sz="4400" b="1"/>
              <a:t> </a:t>
            </a:r>
            <a:r>
              <a:rPr lang="en-US" sz="4400" b="1" err="1"/>
              <a:t>toán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54268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1. </a:t>
            </a:r>
            <a:r>
              <a:rPr lang="en-US" sz="4000" err="1">
                <a:solidFill>
                  <a:schemeClr val="bg1"/>
                </a:solidFill>
              </a:rPr>
              <a:t>Giới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thiệu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bài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toán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9AE2037-FB59-B31F-5AB7-933D6374D41D}"/>
              </a:ext>
            </a:extLst>
          </p:cNvPr>
          <p:cNvSpPr txBox="1"/>
          <p:nvPr/>
        </p:nvSpPr>
        <p:spPr>
          <a:xfrm>
            <a:off x="385651" y="1970942"/>
            <a:ext cx="6417398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000">
                <a:ea typeface="+mn-lt"/>
                <a:cs typeface="+mn-lt"/>
              </a:rPr>
              <a:t>Trong </a:t>
            </a:r>
            <a:r>
              <a:rPr lang="en-US" sz="2000" err="1">
                <a:ea typeface="+mn-lt"/>
                <a:cs typeface="+mn-lt"/>
              </a:rPr>
              <a:t>số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bài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toán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cổ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điển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trong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thị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giác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máy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tính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thì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bài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toán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cốt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lõi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nền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tảng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ứng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dụng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về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sau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này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chính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là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bài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toán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Phân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loại</a:t>
            </a:r>
            <a:r>
              <a:rPr lang="en-US" sz="2000" b="1">
                <a:ea typeface="+mn-lt"/>
                <a:cs typeface="+mn-lt"/>
              </a:rPr>
              <a:t>/</a:t>
            </a:r>
            <a:r>
              <a:rPr lang="en-US" sz="2000" b="1" err="1">
                <a:ea typeface="+mn-lt"/>
                <a:cs typeface="+mn-lt"/>
              </a:rPr>
              <a:t>Gán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nhãn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ảnh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(classification)</a:t>
            </a:r>
            <a:endParaRPr lang="en-US" sz="2800"/>
          </a:p>
          <a:p>
            <a:pPr marL="342900" indent="-342900">
              <a:buFont typeface="Calibri"/>
              <a:buChar char="-"/>
            </a:pPr>
            <a:r>
              <a:rPr lang="en-US" sz="2000" err="1">
                <a:ea typeface="+mn-lt"/>
                <a:cs typeface="+mn-lt"/>
              </a:rPr>
              <a:t>Gán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cũng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là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bài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toán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giản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nhất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rất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nhiều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phương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pháp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đã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được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đưa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để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giải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quyết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nó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2000" err="1">
                <a:ea typeface="+mn-lt"/>
                <a:cs typeface="+mn-lt"/>
              </a:rPr>
              <a:t>Đối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với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môn</a:t>
            </a:r>
            <a:r>
              <a:rPr lang="en-US" sz="2000">
                <a:ea typeface="+mn-lt"/>
                <a:cs typeface="+mn-lt"/>
              </a:rPr>
              <a:t> Học </a:t>
            </a:r>
            <a:r>
              <a:rPr lang="en-US" sz="2000" err="1">
                <a:ea typeface="+mn-lt"/>
                <a:cs typeface="+mn-lt"/>
              </a:rPr>
              <a:t>sâu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và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ứng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dụng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vấn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đề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đặt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là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gán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đa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được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chụp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xung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quanh</a:t>
            </a:r>
            <a:r>
              <a:rPr lang="en-US" sz="2000">
                <a:ea typeface="+mn-lt"/>
                <a:cs typeface="+mn-lt"/>
              </a:rPr>
              <a:t> 2 </a:t>
            </a:r>
            <a:r>
              <a:rPr lang="en-US" sz="2000" err="1">
                <a:ea typeface="+mn-lt"/>
                <a:cs typeface="+mn-lt"/>
              </a:rPr>
              <a:t>khu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vực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Hồ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Gươm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và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Hồ</a:t>
            </a:r>
            <a:r>
              <a:rPr lang="en-US" sz="2000">
                <a:ea typeface="+mn-lt"/>
                <a:cs typeface="+mn-lt"/>
              </a:rPr>
              <a:t> Tây. </a:t>
            </a:r>
            <a:endParaRPr lang="en-US" sz="2000"/>
          </a:p>
          <a:p>
            <a:pPr marL="342900" indent="-342900">
              <a:buFontTx/>
              <a:buChar char="-"/>
            </a:pPr>
            <a:endParaRPr lang="en-US" sz="2400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7" name="Hình ảnh 7" descr="Ảnh có chứa ngoài trời, cây cối, bầu trời, nước&#10;&#10;Mô tả được tự động tạo">
            <a:extLst>
              <a:ext uri="{FF2B5EF4-FFF2-40B4-BE49-F238E27FC236}">
                <a16:creationId xmlns:a16="http://schemas.microsoft.com/office/drawing/2014/main" id="{DC355918-35CB-402A-431D-1B38ECC7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15" y="2067877"/>
            <a:ext cx="4384431" cy="2909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8644B-9042-19D3-A838-5D73F0982841}"/>
              </a:ext>
            </a:extLst>
          </p:cNvPr>
          <p:cNvSpPr txBox="1"/>
          <p:nvPr/>
        </p:nvSpPr>
        <p:spPr>
          <a:xfrm>
            <a:off x="1773300" y="2885159"/>
            <a:ext cx="786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2. </a:t>
            </a:r>
            <a:r>
              <a:rPr lang="en-US" sz="4400" b="1" err="1"/>
              <a:t>Sưu</a:t>
            </a:r>
            <a:r>
              <a:rPr lang="en-US" sz="4400" b="1"/>
              <a:t> </a:t>
            </a:r>
            <a:r>
              <a:rPr lang="en-US" sz="4400" b="1" err="1"/>
              <a:t>tầm</a:t>
            </a:r>
            <a:r>
              <a:rPr lang="en-US" sz="4400" b="1"/>
              <a:t> </a:t>
            </a:r>
            <a:r>
              <a:rPr lang="en-US" sz="4400" b="1" err="1"/>
              <a:t>ảnh</a:t>
            </a:r>
            <a:r>
              <a:rPr lang="en-US" sz="4400" b="1"/>
              <a:t> </a:t>
            </a:r>
            <a:r>
              <a:rPr lang="en-US" sz="4400" b="1" err="1"/>
              <a:t>và</a:t>
            </a:r>
            <a:r>
              <a:rPr lang="en-US" sz="4400" b="1"/>
              <a:t> </a:t>
            </a:r>
            <a:r>
              <a:rPr lang="en-US" sz="4400" b="1" err="1"/>
              <a:t>gán</a:t>
            </a:r>
            <a:r>
              <a:rPr lang="en-US" sz="4400" b="1"/>
              <a:t> </a:t>
            </a:r>
            <a:r>
              <a:rPr lang="en-US" sz="4400" b="1" err="1"/>
              <a:t>nhãn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12193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2. </a:t>
            </a:r>
            <a:r>
              <a:rPr lang="en-US" sz="4000" err="1">
                <a:solidFill>
                  <a:schemeClr val="bg1"/>
                </a:solidFill>
              </a:rPr>
              <a:t>Sưu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tầm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ảnh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và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gán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nhãn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6156D9C-7500-4877-C26C-8490F6B298C4}"/>
              </a:ext>
            </a:extLst>
          </p:cNvPr>
          <p:cNvSpPr txBox="1"/>
          <p:nvPr/>
        </p:nvSpPr>
        <p:spPr>
          <a:xfrm>
            <a:off x="338759" y="777359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2.1. </a:t>
            </a:r>
            <a:r>
              <a:rPr lang="en-US" err="1">
                <a:solidFill>
                  <a:schemeClr val="bg1"/>
                </a:solidFill>
              </a:rPr>
              <a:t>Sưu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tầm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ảnh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7371C63-06F0-FB5C-11D0-99F074B82F14}"/>
              </a:ext>
            </a:extLst>
          </p:cNvPr>
          <p:cNvSpPr txBox="1"/>
          <p:nvPr/>
        </p:nvSpPr>
        <p:spPr>
          <a:xfrm>
            <a:off x="338759" y="1666142"/>
            <a:ext cx="668702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 err="1">
                <a:ea typeface="+mn-lt"/>
                <a:cs typeface="+mn-lt"/>
              </a:rPr>
              <a:t>Đối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với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việc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sưu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tầm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nhóm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đã</a:t>
            </a:r>
            <a:r>
              <a:rPr lang="en-US" sz="2000">
                <a:ea typeface="+mn-lt"/>
                <a:cs typeface="+mn-lt"/>
              </a:rPr>
              <a:t> chia </a:t>
            </a:r>
            <a:r>
              <a:rPr lang="en-US" sz="2000" err="1">
                <a:ea typeface="+mn-lt"/>
                <a:cs typeface="+mn-lt"/>
              </a:rPr>
              <a:t>việc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từng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thành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viên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mỗi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thành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viên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cần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chụp</a:t>
            </a:r>
            <a:r>
              <a:rPr lang="en-US" sz="2000">
                <a:ea typeface="+mn-lt"/>
                <a:cs typeface="+mn-lt"/>
              </a:rPr>
              <a:t> 5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tương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ứng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với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mỗi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có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thể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lẫn</a:t>
            </a:r>
            <a:r>
              <a:rPr lang="en-US" sz="2000">
                <a:ea typeface="+mn-lt"/>
                <a:cs typeface="+mn-lt"/>
              </a:rPr>
              <a:t> 1 </a:t>
            </a:r>
            <a:r>
              <a:rPr lang="en-US" sz="2000" err="1">
                <a:ea typeface="+mn-lt"/>
                <a:cs typeface="+mn-lt"/>
              </a:rPr>
              <a:t>số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khác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vào</a:t>
            </a:r>
            <a:r>
              <a:rPr lang="en-US" sz="2000">
                <a:ea typeface="+mn-lt"/>
                <a:cs typeface="+mn-lt"/>
              </a:rPr>
              <a:t>)</a:t>
            </a:r>
            <a:endParaRPr lang="vi-VN" sz="2000"/>
          </a:p>
          <a:p>
            <a:pPr marL="285750" indent="-285750">
              <a:buFont typeface="Calibri"/>
              <a:buChar char="-"/>
            </a:pPr>
            <a:r>
              <a:rPr lang="en-US" sz="2000">
                <a:ea typeface="+mn-lt"/>
                <a:cs typeface="+mn-lt"/>
              </a:rPr>
              <a:t>Các </a:t>
            </a:r>
            <a:r>
              <a:rPr lang="en-US" sz="2000" err="1">
                <a:ea typeface="+mn-lt"/>
                <a:cs typeface="+mn-lt"/>
              </a:rPr>
              <a:t>thành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viên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được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phân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công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chụp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vào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thời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gian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trong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ngày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sáng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trưa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chiều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tối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cần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phải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đảm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đủ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sáng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đủ</a:t>
            </a:r>
            <a:r>
              <a:rPr lang="en-US" sz="2000">
                <a:ea typeface="+mn-lt"/>
                <a:cs typeface="+mn-lt"/>
              </a:rPr>
              <a:t> chi </a:t>
            </a:r>
            <a:r>
              <a:rPr lang="en-US" sz="2000" err="1">
                <a:ea typeface="+mn-lt"/>
                <a:cs typeface="+mn-lt"/>
              </a:rPr>
              <a:t>tiết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 sz="2000"/>
          </a:p>
          <a:p>
            <a:pPr marL="285750" indent="-285750">
              <a:buFont typeface="Calibri"/>
              <a:buChar char="-"/>
            </a:pP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của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Tháp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Rùa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có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thể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chứa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cả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cầu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Thê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Húc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2000">
                <a:ea typeface="+mn-lt"/>
                <a:cs typeface="+mn-lt"/>
              </a:rPr>
              <a:t>Các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nên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chứa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Hồ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Gươm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hoặc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Hồ</a:t>
            </a:r>
            <a:r>
              <a:rPr lang="en-US" sz="2000">
                <a:ea typeface="+mn-lt"/>
                <a:cs typeface="+mn-lt"/>
              </a:rPr>
              <a:t> Tây, </a:t>
            </a:r>
            <a:r>
              <a:rPr lang="en-US" sz="2000" err="1">
                <a:ea typeface="+mn-lt"/>
                <a:cs typeface="+mn-lt"/>
              </a:rPr>
              <a:t>để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dễ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dàng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nhận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diện</a:t>
            </a:r>
            <a:r>
              <a:rPr lang="en-US" sz="2000">
                <a:ea typeface="+mn-lt"/>
                <a:cs typeface="+mn-lt"/>
              </a:rPr>
              <a:t> 2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này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hơn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pPr marL="285750" indent="-285750">
              <a:buFont typeface="Calibri"/>
              <a:buChar char="-"/>
            </a:pPr>
            <a:r>
              <a:rPr lang="en-US" sz="2000">
                <a:ea typeface="+mn-lt"/>
                <a:cs typeface="+mn-lt"/>
              </a:rPr>
              <a:t>Các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đã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sưu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tầm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sau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đó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được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lọc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tay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khi</a:t>
            </a:r>
            <a:r>
              <a:rPr lang="en-US" sz="2000">
                <a:ea typeface="+mn-lt"/>
                <a:cs typeface="+mn-lt"/>
              </a:rPr>
              <a:t> meeting </a:t>
            </a:r>
            <a:r>
              <a:rPr lang="en-US" sz="2000" err="1">
                <a:ea typeface="+mn-lt"/>
                <a:cs typeface="+mn-lt"/>
              </a:rPr>
              <a:t>trên</a:t>
            </a:r>
            <a:r>
              <a:rPr lang="en-US" sz="2000">
                <a:ea typeface="+mn-lt"/>
                <a:cs typeface="+mn-lt"/>
              </a:rPr>
              <a:t> teams, </a:t>
            </a:r>
            <a:r>
              <a:rPr lang="en-US" sz="2000" err="1">
                <a:ea typeface="+mn-lt"/>
                <a:cs typeface="+mn-lt"/>
              </a:rPr>
              <a:t>tổng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cộng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gồm</a:t>
            </a:r>
            <a:r>
              <a:rPr lang="en-US" sz="2000">
                <a:ea typeface="+mn-lt"/>
                <a:cs typeface="+mn-lt"/>
              </a:rPr>
              <a:t> 200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. </a:t>
            </a:r>
            <a:endParaRPr lang="en-US" sz="2000"/>
          </a:p>
          <a:p>
            <a:pPr marL="342900" indent="-342900">
              <a:buFont typeface="Calibri"/>
              <a:buChar char="-"/>
            </a:pPr>
            <a:endParaRPr lang="en-US" sz="2000">
              <a:cs typeface="Arial"/>
            </a:endParaRPr>
          </a:p>
          <a:p>
            <a:pPr marL="342900" indent="-342900">
              <a:buFontTx/>
              <a:buChar char="-"/>
            </a:pP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10" name="Hình ảnh 10" descr="Ảnh có chứa con voi, động vật có vú, nước, Voi thường và voi ma mút&#10;&#10;Mô tả được tự động tạo">
            <a:extLst>
              <a:ext uri="{FF2B5EF4-FFF2-40B4-BE49-F238E27FC236}">
                <a16:creationId xmlns:a16="http://schemas.microsoft.com/office/drawing/2014/main" id="{B232D617-219A-AFE5-B594-7515482E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69" y="1789016"/>
            <a:ext cx="3634153" cy="32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6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2. </a:t>
            </a:r>
            <a:r>
              <a:rPr lang="en-US" sz="4000" err="1">
                <a:solidFill>
                  <a:schemeClr val="bg1"/>
                </a:solidFill>
              </a:rPr>
              <a:t>Sưu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tầm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ảnh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và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gán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nhãn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6156D9C-7500-4877-C26C-8490F6B298C4}"/>
              </a:ext>
            </a:extLst>
          </p:cNvPr>
          <p:cNvSpPr txBox="1"/>
          <p:nvPr/>
        </p:nvSpPr>
        <p:spPr>
          <a:xfrm>
            <a:off x="338759" y="777359"/>
            <a:ext cx="56334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2.2. </a:t>
            </a:r>
            <a:r>
              <a:rPr lang="en-US" err="1">
                <a:solidFill>
                  <a:schemeClr val="bg1"/>
                </a:solidFill>
              </a:rPr>
              <a:t>Cắt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giảm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kích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thước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ảnh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ABCB0CD-F5E2-DA4B-A970-A84BA78BFE70}"/>
              </a:ext>
            </a:extLst>
          </p:cNvPr>
          <p:cNvSpPr txBox="1"/>
          <p:nvPr/>
        </p:nvSpPr>
        <p:spPr>
          <a:xfrm>
            <a:off x="338759" y="2193681"/>
            <a:ext cx="6417398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 err="1">
                <a:ea typeface="+mn-lt"/>
                <a:cs typeface="+mn-lt"/>
              </a:rPr>
              <a:t>Sử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dụng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một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số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phần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mềm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có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thể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chỉnh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sửa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như</a:t>
            </a:r>
            <a:r>
              <a:rPr lang="en-US" sz="2000">
                <a:ea typeface="+mn-lt"/>
                <a:cs typeface="+mn-lt"/>
              </a:rPr>
              <a:t> Photos, </a:t>
            </a:r>
            <a:r>
              <a:rPr lang="en-US" sz="2000" err="1">
                <a:ea typeface="+mn-lt"/>
                <a:cs typeface="+mn-lt"/>
              </a:rPr>
              <a:t>chúng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đã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cắt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để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đặt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trọng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tâm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vào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đối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tượng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tương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ứng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với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cần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đánh</a:t>
            </a:r>
            <a:r>
              <a:rPr lang="en-US" sz="2000">
                <a:ea typeface="+mn-lt"/>
                <a:cs typeface="+mn-lt"/>
              </a:rPr>
              <a:t>.</a:t>
            </a:r>
            <a:endParaRPr lang="vi-VN" sz="2000"/>
          </a:p>
          <a:p>
            <a:pPr marL="285750" indent="-285750">
              <a:buFont typeface="Calibri"/>
              <a:buChar char="-"/>
            </a:pPr>
            <a:r>
              <a:rPr lang="en-US" sz="2000" err="1">
                <a:ea typeface="+mn-lt"/>
                <a:cs typeface="+mn-lt"/>
              </a:rPr>
              <a:t>Chúng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cũng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đã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chuyển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về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định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dạng</a:t>
            </a:r>
            <a:r>
              <a:rPr lang="en-US" sz="2000">
                <a:ea typeface="+mn-lt"/>
                <a:cs typeface="+mn-lt"/>
              </a:rPr>
              <a:t> jpg, </a:t>
            </a:r>
            <a:r>
              <a:rPr lang="en-US" sz="2000" err="1">
                <a:ea typeface="+mn-lt"/>
                <a:cs typeface="+mn-lt"/>
              </a:rPr>
              <a:t>vì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định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dạng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khác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có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kích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thước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nặng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hơn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2000">
                <a:ea typeface="+mn-lt"/>
                <a:cs typeface="+mn-lt"/>
              </a:rPr>
              <a:t>Việc resize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cuối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cùng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sẽ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được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thực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hiện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khi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xử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lý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để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đưa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vào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mô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hình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endParaRPr lang="en-US" sz="20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n-US" sz="2400">
              <a:cs typeface="Arial"/>
            </a:endParaRPr>
          </a:p>
          <a:p>
            <a:pPr marL="342900" indent="-342900">
              <a:buFontTx/>
              <a:buChar char="-"/>
            </a:pPr>
            <a:endParaRPr lang="en-US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/>
          </a:p>
        </p:txBody>
      </p:sp>
      <p:pic>
        <p:nvPicPr>
          <p:cNvPr id="6" name="Hình ảnh 6" descr="Ảnh có chứa ảnh chụp màn hình, Phần mềm đa phương tiện, phần mềm, Phần mềm đồ họa&#10;&#10;Mô tả được tự động tạo">
            <a:extLst>
              <a:ext uri="{FF2B5EF4-FFF2-40B4-BE49-F238E27FC236}">
                <a16:creationId xmlns:a16="http://schemas.microsoft.com/office/drawing/2014/main" id="{3131A816-EF5D-BBD3-0545-D0EF994A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780597"/>
            <a:ext cx="4419599" cy="34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2. </a:t>
            </a:r>
            <a:r>
              <a:rPr lang="en-US" sz="4000" err="1">
                <a:solidFill>
                  <a:schemeClr val="bg1"/>
                </a:solidFill>
              </a:rPr>
              <a:t>Sưu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tầm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ảnh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và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gán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nhãn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6156D9C-7500-4877-C26C-8490F6B298C4}"/>
              </a:ext>
            </a:extLst>
          </p:cNvPr>
          <p:cNvSpPr txBox="1"/>
          <p:nvPr/>
        </p:nvSpPr>
        <p:spPr>
          <a:xfrm>
            <a:off x="338759" y="777359"/>
            <a:ext cx="56334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2.3. </a:t>
            </a:r>
            <a:r>
              <a:rPr lang="en-US" err="1">
                <a:solidFill>
                  <a:schemeClr val="bg1"/>
                </a:solidFill>
              </a:rPr>
              <a:t>Gán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nhãn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27BB2C3-32F7-F312-7C9D-D7ADABBC221D}"/>
              </a:ext>
            </a:extLst>
          </p:cNvPr>
          <p:cNvSpPr txBox="1"/>
          <p:nvPr/>
        </p:nvSpPr>
        <p:spPr>
          <a:xfrm>
            <a:off x="1042143" y="1595804"/>
            <a:ext cx="1012189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 err="1">
                <a:ea typeface="+mn-lt"/>
                <a:cs typeface="+mn-lt"/>
              </a:rPr>
              <a:t>Mỗi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đều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đã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cho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từng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ảnh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một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và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tổng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hợp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lại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trên</a:t>
            </a:r>
            <a:r>
              <a:rPr lang="en-US" sz="2000">
                <a:ea typeface="+mn-lt"/>
                <a:cs typeface="+mn-lt"/>
              </a:rPr>
              <a:t> 1 file excel.</a:t>
            </a:r>
            <a:endParaRPr lang="vi-VN" sz="200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en-US" sz="2000">
                <a:ea typeface="+mn-lt"/>
                <a:cs typeface="+mn-lt"/>
              </a:rPr>
              <a:t>Các </a:t>
            </a:r>
            <a:r>
              <a:rPr lang="en-US" sz="2000" err="1">
                <a:ea typeface="+mn-lt"/>
                <a:cs typeface="+mn-lt"/>
              </a:rPr>
              <a:t>thông</a:t>
            </a:r>
            <a:r>
              <a:rPr lang="en-US" sz="2000">
                <a:ea typeface="+mn-lt"/>
                <a:cs typeface="+mn-lt"/>
              </a:rPr>
              <a:t> tin </a:t>
            </a:r>
            <a:r>
              <a:rPr lang="en-US" sz="2000" err="1">
                <a:ea typeface="+mn-lt"/>
                <a:cs typeface="+mn-lt"/>
              </a:rPr>
              <a:t>gán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này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được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sử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dụng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để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làm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tham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khảo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khi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đưa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nhãn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cuối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cùng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n-US" sz="2400">
              <a:cs typeface="Arial"/>
            </a:endParaRPr>
          </a:p>
          <a:p>
            <a:pPr marL="342900" indent="-342900">
              <a:buFontTx/>
              <a:buChar char="-"/>
            </a:pPr>
            <a:endParaRPr lang="en-US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/>
          </a:p>
        </p:txBody>
      </p:sp>
      <p:pic>
        <p:nvPicPr>
          <p:cNvPr id="6" name="Hình ảnh 6" descr="Ảnh có chứa văn bản, ảnh chụp màn hình, số, Phông chữ&#10;&#10;Mô tả được tự động tạo">
            <a:extLst>
              <a:ext uri="{FF2B5EF4-FFF2-40B4-BE49-F238E27FC236}">
                <a16:creationId xmlns:a16="http://schemas.microsoft.com/office/drawing/2014/main" id="{32F35A0F-115E-FFC1-347E-F61297FF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77" y="3020247"/>
            <a:ext cx="7643445" cy="232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9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D3B1A3CBCA94C9C619CD08E0E4046" ma:contentTypeVersion="14" ma:contentTypeDescription="Create a new document." ma:contentTypeScope="" ma:versionID="4cff39f7d2fe104790ae77ac48af0c67">
  <xsd:schema xmlns:xsd="http://www.w3.org/2001/XMLSchema" xmlns:xs="http://www.w3.org/2001/XMLSchema" xmlns:p="http://schemas.microsoft.com/office/2006/metadata/properties" xmlns:ns3="520977d3-e5b6-4195-9522-2071cc7a7d60" xmlns:ns4="ff7972f0-e6b1-4e81-bd6d-6d5a7ea56092" targetNamespace="http://schemas.microsoft.com/office/2006/metadata/properties" ma:root="true" ma:fieldsID="483a81339c7a70338b4bf9f7e147cabc" ns3:_="" ns4:_="">
    <xsd:import namespace="520977d3-e5b6-4195-9522-2071cc7a7d60"/>
    <xsd:import namespace="ff7972f0-e6b1-4e81-bd6d-6d5a7ea560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977d3-e5b6-4195-9522-2071cc7a7d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972f0-e6b1-4e81-bd6d-6d5a7ea56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0977d3-e5b6-4195-9522-2071cc7a7d60" xsi:nil="true"/>
  </documentManagement>
</p:properties>
</file>

<file path=customXml/itemProps1.xml><?xml version="1.0" encoding="utf-8"?>
<ds:datastoreItem xmlns:ds="http://schemas.openxmlformats.org/officeDocument/2006/customXml" ds:itemID="{33DA856D-EE57-4CC0-8DAC-0A7834EC79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0CB5D7-5803-4905-BCF9-FCEE35498A06}">
  <ds:schemaRefs>
    <ds:schemaRef ds:uri="520977d3-e5b6-4195-9522-2071cc7a7d60"/>
    <ds:schemaRef ds:uri="ff7972f0-e6b1-4e81-bd6d-6d5a7ea560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7F16B91-156F-4EB3-A50B-CEDCA0AA0CA8}">
  <ds:schemaRefs>
    <ds:schemaRef ds:uri="520977d3-e5b6-4195-9522-2071cc7a7d60"/>
    <ds:schemaRef ds:uri="ff7972f0-e6b1-4e81-bd6d-6d5a7ea560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Sưu tầm, gán nhãn và xây dựng mô hình dự đoán ảnh đa nhãn du lịch Hà Nội </vt:lpstr>
      <vt:lpstr>Mục lục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revision>2</cp:revision>
  <dcterms:created xsi:type="dcterms:W3CDTF">2020-12-31T09:57:48Z</dcterms:created>
  <dcterms:modified xsi:type="dcterms:W3CDTF">2023-07-16T09:42:33Z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0x0101006D9D3B1A3CBCA94C9C619CD08E0E4046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