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7" r:id="rId2"/>
    <p:sldId id="293" r:id="rId3"/>
    <p:sldId id="290" r:id="rId4"/>
    <p:sldId id="291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9" r:id="rId18"/>
    <p:sldId id="260" r:id="rId19"/>
    <p:sldId id="267" r:id="rId20"/>
    <p:sldId id="261" r:id="rId21"/>
    <p:sldId id="258" r:id="rId22"/>
    <p:sldId id="268" r:id="rId23"/>
    <p:sldId id="269" r:id="rId24"/>
    <p:sldId id="265" r:id="rId25"/>
    <p:sldId id="271" r:id="rId26"/>
    <p:sldId id="272" r:id="rId27"/>
    <p:sldId id="273" r:id="rId28"/>
    <p:sldId id="274" r:id="rId29"/>
    <p:sldId id="266" r:id="rId30"/>
    <p:sldId id="288" r:id="rId31"/>
    <p:sldId id="275" r:id="rId32"/>
    <p:sldId id="292" r:id="rId33"/>
    <p:sldId id="26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8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6152509-8D0C-4712-AA81-AF54972C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58E92B09-5AF4-4E86-A8BE-E866F0E2C017}" type="datetime1">
              <a:rPr lang="en-US" smtClean="0"/>
              <a:pPr/>
              <a:t>8/1/2022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A90DE7-FAAB-4B91-AC83-B18850F1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D5971E-BD21-416C-BC2E-97EE0E09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DEAFB3E9-4F5E-435C-B51A-CC5766A852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C57778-6639-411E-9B4C-12D035AECE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132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B5929F-A28F-4256-A6B2-5D095331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3ACFEBC-8634-4116-B617-2BE5C2034C2C}" type="datetime1">
              <a:rPr lang="en-US" smtClean="0"/>
              <a:pPr/>
              <a:t>8/1/2022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2F339A-915E-4496-B889-28FBBAAD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8A2E5F-7F4D-4F39-A494-67088E80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FC0C4515-8106-49DA-9C06-E98AF81524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  <p:sp>
        <p:nvSpPr>
          <p:cNvPr id="12" name="Chart Placeholder 9">
            <a:extLst>
              <a:ext uri="{FF2B5EF4-FFF2-40B4-BE49-F238E27FC236}">
                <a16:creationId xmlns:a16="http://schemas.microsoft.com/office/drawing/2014/main" id="{F49327FB-190B-40C4-9FC9-66F9F7D12317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33EBCBB-E1FE-415C-8ED9-6D1F367484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38876" y="1414465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88766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3E6AE9CF-41FF-46D0-BF7A-815E477789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5E41C6-3987-4F5C-A750-35F5C730A5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540" y="1032512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99BA7CA-DC84-4A35-BD8A-C14D5821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CDB0C24-DFE0-41C5-B02D-FC32F5C22F7C}" type="datetime1">
              <a:rPr lang="en-US" smtClean="0"/>
              <a:pPr/>
              <a:t>8/1/2022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1DCC345-F4E6-42D6-9173-88011D0E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82AFB1-CD7C-4710-A82A-F9FEE6DA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2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1F29B1-F2F8-4527-A0B9-5A566F0D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EEBFCEF3-2DDE-476B-8A96-303EC557333C}" type="datetime1">
              <a:rPr lang="en-US" smtClean="0"/>
              <a:pPr/>
              <a:t>8/1/2022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F89192-9608-4DA0-9D58-CE5D74F0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1300396-45C9-472A-AA37-70408F1C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5B855E6-8413-49D5-929E-33A3B36275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AB6BBE52-BFE6-4B4F-95C1-25C2EB84A6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411343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8A78F82-82C6-4F07-B7D8-4A1219A1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9A9EFEF-A194-4819-82D7-1112425D0E86}" type="datetime1">
              <a:rPr lang="en-US" smtClean="0"/>
              <a:pPr/>
              <a:t>8/1/2022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041C72-5CA2-4523-9F1E-50662A32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AD6B24F-6759-4931-A1C4-77BA8AF7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1CD850F7-B0EC-49AD-960D-051EAF5F36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1" name="Chart Placeholder 14">
            <a:extLst>
              <a:ext uri="{FF2B5EF4-FFF2-40B4-BE49-F238E27FC236}">
                <a16:creationId xmlns:a16="http://schemas.microsoft.com/office/drawing/2014/main" id="{4A80550F-98CB-400B-9D36-210A7AED20E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8736" y="1406527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Table Placeholder 16">
            <a:extLst>
              <a:ext uri="{FF2B5EF4-FFF2-40B4-BE49-F238E27FC236}">
                <a16:creationId xmlns:a16="http://schemas.microsoft.com/office/drawing/2014/main" id="{15345DA2-1E92-473D-9483-A24F87614F3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10301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242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21A061D-9F38-49ED-BAF8-8055D9FB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2F65D4C-DEE4-4C7B-91C4-D6D57A523E98}" type="datetime1">
              <a:rPr lang="en-US" smtClean="0"/>
              <a:pPr/>
              <a:t>8/1/2022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90FAA6E-46AD-4366-8E80-2F5BEB7D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7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A5604C7-0828-446E-97CC-8D6162E6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03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4C167836-5AFF-4757-AB55-39FD3BBF9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9" y="2461848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152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54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49" r:id="rId9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737FC17F-78B9-4DA3-B1E3-B6651CB17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8" y="284379"/>
            <a:ext cx="3174367" cy="1153516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5702E00C-3125-4CD1-A5F8-64723BF48E3E}"/>
              </a:ext>
            </a:extLst>
          </p:cNvPr>
          <p:cNvSpPr txBox="1">
            <a:spLocks/>
          </p:cNvSpPr>
          <p:nvPr/>
        </p:nvSpPr>
        <p:spPr>
          <a:xfrm>
            <a:off x="207758" y="1794111"/>
            <a:ext cx="10320353" cy="14594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en-US" dirty="0"/>
              <a:t>PROJECT: </a:t>
            </a:r>
          </a:p>
          <a:p>
            <a:pPr algn="ctr"/>
            <a:r>
              <a:rPr lang="en-US" dirty="0"/>
              <a:t>LẬP LỊCH THI ĐẤU THỂ THAO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72BF49D9-2FCE-4950-8B1C-F580CC18F4C9}"/>
              </a:ext>
            </a:extLst>
          </p:cNvPr>
          <p:cNvSpPr txBox="1">
            <a:spLocks/>
          </p:cNvSpPr>
          <p:nvPr/>
        </p:nvSpPr>
        <p:spPr>
          <a:xfrm>
            <a:off x="386634" y="3365404"/>
            <a:ext cx="7290074" cy="21741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/>
              <a:t>NHÓM 9:</a:t>
            </a:r>
          </a:p>
          <a:p>
            <a:r>
              <a:rPr lang="en-US" sz="2800" b="0" dirty="0"/>
              <a:t>TRẦN ANH VƯƠNG 20194215</a:t>
            </a:r>
          </a:p>
          <a:p>
            <a:r>
              <a:rPr lang="en-US" sz="2800" b="0" dirty="0"/>
              <a:t>NGUYỄN XUÂN HUY 20183555</a:t>
            </a:r>
          </a:p>
          <a:p>
            <a:r>
              <a:rPr lang="en-US" sz="2800" b="0" dirty="0"/>
              <a:t>VŨ MINH HIẾU 20194053</a:t>
            </a:r>
          </a:p>
          <a:p>
            <a:r>
              <a:rPr lang="en-US" sz="2800" b="0" dirty="0"/>
              <a:t>NGUYỄN HỮU QUÂN 20194145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BF4829-01AB-4F75-A03B-DF4FC4C3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6BBE79B6-F05C-75E8-48FE-848BD9F6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582E3726-12D4-C682-A197-3553CEBA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cận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A3C007A-36C7-4DB8-F0BE-E836F995E4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tabLst>
                <a:tab pos="2233613" algn="l"/>
              </a:tabLst>
            </a:pPr>
            <a:r>
              <a:rPr lang="vi-VN" dirty="0" err="1"/>
              <a:t>traceMatch</a:t>
            </a:r>
            <a:r>
              <a:rPr lang="vi-VN" dirty="0"/>
              <a:t>: </a:t>
            </a:r>
            <a:r>
              <a:rPr lang="vi-VN" dirty="0" err="1"/>
              <a:t>Một</a:t>
            </a:r>
            <a:r>
              <a:rPr lang="vi-VN" dirty="0"/>
              <a:t> ngăn </a:t>
            </a:r>
            <a:r>
              <a:rPr lang="vi-VN" dirty="0" err="1"/>
              <a:t>xếp</a:t>
            </a:r>
            <a:r>
              <a:rPr lang="vi-VN" dirty="0"/>
              <a:t> lưu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trận</a:t>
            </a:r>
            <a:r>
              <a:rPr lang="vi-VN" dirty="0"/>
              <a:t> </a:t>
            </a:r>
            <a:r>
              <a:rPr lang="vi-VN" dirty="0" err="1"/>
              <a:t>đấu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đội</a:t>
            </a:r>
            <a:r>
              <a:rPr lang="vi-VN" dirty="0"/>
              <a:t> 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quay lui</a:t>
            </a:r>
          </a:p>
          <a:p>
            <a:pPr>
              <a:tabLst>
                <a:tab pos="2233613" algn="l"/>
              </a:tabLst>
            </a:pPr>
            <a:r>
              <a:rPr lang="vi-VN" dirty="0" err="1"/>
              <a:t>traceResult</a:t>
            </a:r>
            <a:r>
              <a:rPr lang="vi-VN" dirty="0"/>
              <a:t>: </a:t>
            </a:r>
            <a:r>
              <a:rPr lang="vi-VN" dirty="0" err="1"/>
              <a:t>Một</a:t>
            </a:r>
            <a:r>
              <a:rPr lang="vi-VN" dirty="0"/>
              <a:t> ngăn </a:t>
            </a:r>
            <a:r>
              <a:rPr lang="vi-VN" dirty="0" err="1"/>
              <a:t>xếp</a:t>
            </a:r>
            <a:r>
              <a:rPr lang="vi-VN" dirty="0"/>
              <a:t> lưu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hoạch</a:t>
            </a:r>
            <a:r>
              <a:rPr lang="vi-VN" dirty="0"/>
              <a:t> thi </a:t>
            </a:r>
            <a:r>
              <a:rPr lang="vi-VN" dirty="0" err="1"/>
              <a:t>đấu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phương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tổng</a:t>
            </a:r>
            <a:r>
              <a:rPr lang="vi-VN" dirty="0"/>
              <a:t> </a:t>
            </a:r>
            <a:r>
              <a:rPr lang="vi-VN" dirty="0" err="1"/>
              <a:t>khoảng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di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nhỏ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đội</a:t>
            </a: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443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53ECDC16-8BCA-A3CF-291D-CFB2A7A1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86F29A67-8CE5-9111-61B9-E6313303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cận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F97BDDD-9E34-502A-1470-B2EB71BD00B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solve(round) {</a:t>
            </a:r>
          </a:p>
          <a:p>
            <a:pPr marL="0" indent="0">
              <a:buNone/>
            </a:pPr>
            <a:r>
              <a:rPr lang="en-US" dirty="0"/>
              <a:t>     if(round == 2*n - 1) {</a:t>
            </a:r>
          </a:p>
          <a:p>
            <a:pPr marL="0" indent="0">
              <a:buNone/>
            </a:pPr>
            <a:r>
              <a:rPr lang="en-US" dirty="0"/>
              <a:t>         [update </a:t>
            </a:r>
            <a:r>
              <a:rPr lang="en-US" dirty="0" err="1"/>
              <a:t>finalResult</a:t>
            </a:r>
            <a:r>
              <a:rPr lang="en-US" dirty="0"/>
              <a:t>, </a:t>
            </a:r>
            <a:r>
              <a:rPr lang="en-US" dirty="0" err="1"/>
              <a:t>traceResult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      return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calcEachRound</a:t>
            </a:r>
            <a:r>
              <a:rPr lang="en-US" dirty="0"/>
              <a:t>(round, 1, 1)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1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D1B45191-33E0-9777-4FC9-DD066633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ABB06DA6-4ABD-E407-9904-DF96D1729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cận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E1398ED-950F-A8C0-7417-E2F2B45119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974438"/>
            <a:ext cx="11514528" cy="490912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calcEachRound</a:t>
            </a:r>
            <a:r>
              <a:rPr lang="en-US" sz="2000" dirty="0"/>
              <a:t>(round, </a:t>
            </a:r>
            <a:r>
              <a:rPr lang="en-US" sz="2000" dirty="0" err="1"/>
              <a:t>prevHome</a:t>
            </a:r>
            <a:r>
              <a:rPr lang="en-US" sz="2000" dirty="0"/>
              <a:t>, match) {</a:t>
            </a:r>
          </a:p>
          <a:p>
            <a:pPr marL="0" indent="0">
              <a:buNone/>
            </a:pPr>
            <a:r>
              <a:rPr lang="en-US" sz="2000" dirty="0"/>
              <a:t>     if(match == n/2 + 1) {</a:t>
            </a:r>
          </a:p>
          <a:p>
            <a:pPr marL="0" indent="0">
              <a:buNone/>
            </a:pPr>
            <a:r>
              <a:rPr lang="en-US" sz="2000" dirty="0"/>
              <a:t>         solve(round + 1)</a:t>
            </a:r>
          </a:p>
          <a:p>
            <a:pPr marL="0" indent="0">
              <a:buNone/>
            </a:pPr>
            <a:r>
              <a:rPr lang="en-US" sz="2000" dirty="0"/>
              <a:t>     }</a:t>
            </a:r>
          </a:p>
          <a:p>
            <a:pPr marL="0" indent="0">
              <a:buNone/>
            </a:pPr>
            <a:r>
              <a:rPr lang="en-US" sz="2000" dirty="0"/>
              <a:t>     Foreach(</a:t>
            </a:r>
            <a:r>
              <a:rPr lang="en-US" sz="2000" dirty="0" err="1"/>
              <a:t>i</a:t>
            </a:r>
            <a:r>
              <a:rPr lang="en-US" sz="2000" dirty="0"/>
              <a:t> from </a:t>
            </a:r>
            <a:r>
              <a:rPr lang="en-US" sz="2000" dirty="0" err="1"/>
              <a:t>prevHome</a:t>
            </a:r>
            <a:r>
              <a:rPr lang="en-US" sz="2000" dirty="0"/>
              <a:t> + 1 to n) {</a:t>
            </a:r>
          </a:p>
          <a:p>
            <a:pPr marL="0" indent="0">
              <a:buNone/>
            </a:pPr>
            <a:r>
              <a:rPr lang="en-US" sz="2000" dirty="0"/>
              <a:t>         Foreach(j from 1 to n) {</a:t>
            </a:r>
          </a:p>
          <a:p>
            <a:pPr marL="0" indent="0">
              <a:buNone/>
            </a:pPr>
            <a:r>
              <a:rPr lang="en-US" sz="2000" dirty="0"/>
              <a:t>             if(</a:t>
            </a:r>
            <a:r>
              <a:rPr lang="en-US" sz="2000" dirty="0" err="1"/>
              <a:t>checkExistence</a:t>
            </a:r>
            <a:r>
              <a:rPr lang="en-US" sz="2000" dirty="0"/>
              <a:t>(round, I, j) &amp;&amp; </a:t>
            </a:r>
            <a:r>
              <a:rPr lang="en-US" sz="2000" dirty="0" err="1"/>
              <a:t>curPath</a:t>
            </a:r>
            <a:r>
              <a:rPr lang="en-US" sz="2000" dirty="0"/>
              <a:t> + </a:t>
            </a:r>
            <a:r>
              <a:rPr lang="en-US" sz="2000" dirty="0" err="1"/>
              <a:t>travelPath</a:t>
            </a:r>
            <a:r>
              <a:rPr lang="en-US" sz="2000" dirty="0"/>
              <a:t> &lt; </a:t>
            </a:r>
            <a:r>
              <a:rPr lang="en-US" sz="2000" dirty="0" err="1"/>
              <a:t>finalResult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                 [update </a:t>
            </a:r>
            <a:r>
              <a:rPr lang="en-US" sz="2000" dirty="0" err="1"/>
              <a:t>curPos</a:t>
            </a:r>
            <a:r>
              <a:rPr lang="en-US" sz="2000" dirty="0"/>
              <a:t>, </a:t>
            </a:r>
            <a:r>
              <a:rPr lang="en-US" sz="2000" dirty="0" err="1"/>
              <a:t>curPath</a:t>
            </a:r>
            <a:r>
              <a:rPr lang="en-US" sz="2000" dirty="0"/>
              <a:t>, </a:t>
            </a:r>
            <a:r>
              <a:rPr lang="en-US" sz="2000" dirty="0" err="1"/>
              <a:t>hasMatchInRound</a:t>
            </a:r>
            <a:r>
              <a:rPr lang="en-US" sz="2000" dirty="0"/>
              <a:t>, </a:t>
            </a:r>
            <a:r>
              <a:rPr lang="en-US" sz="2000" dirty="0" err="1"/>
              <a:t>inMatch</a:t>
            </a:r>
            <a:r>
              <a:rPr lang="en-US" sz="2000" dirty="0"/>
              <a:t>, </a:t>
            </a:r>
            <a:r>
              <a:rPr lang="en-US" sz="2000" dirty="0" err="1"/>
              <a:t>traceMatch</a:t>
            </a:r>
            <a:r>
              <a:rPr lang="en-US" sz="2000" dirty="0"/>
              <a:t>]</a:t>
            </a:r>
          </a:p>
          <a:p>
            <a:pPr marL="0" indent="0">
              <a:buNone/>
            </a:pPr>
            <a:r>
              <a:rPr lang="en-US" sz="2000" dirty="0"/>
              <a:t>                 </a:t>
            </a:r>
            <a:r>
              <a:rPr lang="en-US" sz="2000" dirty="0" err="1"/>
              <a:t>calcEachRound</a:t>
            </a:r>
            <a:r>
              <a:rPr lang="en-US" sz="2000" dirty="0"/>
              <a:t>(round, </a:t>
            </a:r>
            <a:r>
              <a:rPr lang="en-US" sz="2000" dirty="0" err="1"/>
              <a:t>i</a:t>
            </a:r>
            <a:r>
              <a:rPr lang="en-US" sz="2000" dirty="0"/>
              <a:t>, match + 1)</a:t>
            </a:r>
          </a:p>
          <a:p>
            <a:pPr marL="0" indent="0">
              <a:buNone/>
            </a:pPr>
            <a:r>
              <a:rPr lang="en-US" sz="2000" dirty="0"/>
              <a:t>                 [update </a:t>
            </a:r>
            <a:r>
              <a:rPr lang="en-US" sz="2000" dirty="0" err="1"/>
              <a:t>curPos</a:t>
            </a:r>
            <a:r>
              <a:rPr lang="en-US" sz="2000" dirty="0"/>
              <a:t>, </a:t>
            </a:r>
            <a:r>
              <a:rPr lang="en-US" sz="2000" dirty="0" err="1"/>
              <a:t>curPath</a:t>
            </a:r>
            <a:r>
              <a:rPr lang="en-US" sz="2000" dirty="0"/>
              <a:t>, </a:t>
            </a:r>
            <a:r>
              <a:rPr lang="en-US" sz="2000" dirty="0" err="1"/>
              <a:t>hasMatchInRound</a:t>
            </a:r>
            <a:r>
              <a:rPr lang="en-US" sz="2000" dirty="0"/>
              <a:t>, </a:t>
            </a:r>
            <a:r>
              <a:rPr lang="en-US" sz="2000" dirty="0" err="1"/>
              <a:t>inMatch</a:t>
            </a:r>
            <a:r>
              <a:rPr lang="en-US" sz="2000" dirty="0"/>
              <a:t>, </a:t>
            </a:r>
            <a:r>
              <a:rPr lang="en-US" sz="2000" dirty="0" err="1"/>
              <a:t>traceMatch</a:t>
            </a:r>
            <a:r>
              <a:rPr lang="en-US" sz="2000" dirty="0"/>
              <a:t>]</a:t>
            </a:r>
          </a:p>
          <a:p>
            <a:pPr marL="0" indent="0">
              <a:buNone/>
            </a:pPr>
            <a:r>
              <a:rPr lang="en-US" sz="2000" dirty="0"/>
              <a:t>             }</a:t>
            </a:r>
          </a:p>
          <a:p>
            <a:pPr marL="0" indent="0">
              <a:buNone/>
            </a:pPr>
            <a:r>
              <a:rPr lang="en-US" sz="2000" dirty="0"/>
              <a:t>         }</a:t>
            </a:r>
          </a:p>
          <a:p>
            <a:pPr marL="0" indent="0">
              <a:buNone/>
            </a:pPr>
            <a:r>
              <a:rPr lang="en-US" sz="2000" dirty="0"/>
              <a:t> 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8557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9BF6376C-DECD-06E7-2271-0EC19644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6B4D1F89-75EB-317C-F03D-951DAA0D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cận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5F04261-B485-69C6-6053-065831FAF2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checkExistence</a:t>
            </a:r>
            <a:r>
              <a:rPr lang="en-US" sz="2400" dirty="0"/>
              <a:t>(round, </a:t>
            </a:r>
            <a:r>
              <a:rPr lang="en-US" sz="2400" dirty="0" err="1"/>
              <a:t>i</a:t>
            </a:r>
            <a:r>
              <a:rPr lang="en-US" sz="2400" dirty="0"/>
              <a:t>, j) {</a:t>
            </a:r>
          </a:p>
          <a:p>
            <a:pPr marL="0" indent="0">
              <a:buNone/>
            </a:pPr>
            <a:r>
              <a:rPr lang="en-US" sz="2400" dirty="0"/>
              <a:t>    return </a:t>
            </a:r>
            <a:r>
              <a:rPr lang="en-US" sz="2400" dirty="0" err="1"/>
              <a:t>i</a:t>
            </a:r>
            <a:r>
              <a:rPr lang="en-US" sz="2400" dirty="0"/>
              <a:t> != j &amp;&amp; !</a:t>
            </a:r>
            <a:r>
              <a:rPr lang="en-US" sz="2400" dirty="0" err="1"/>
              <a:t>hasMatchInRound</a:t>
            </a:r>
            <a:r>
              <a:rPr lang="en-US" sz="2400" dirty="0"/>
              <a:t>[round][</a:t>
            </a:r>
            <a:r>
              <a:rPr lang="en-US" sz="2400" dirty="0" err="1"/>
              <a:t>i</a:t>
            </a:r>
            <a:r>
              <a:rPr lang="en-US" sz="2400" dirty="0"/>
              <a:t>] &amp;&amp; !</a:t>
            </a:r>
            <a:r>
              <a:rPr lang="en-US" sz="2400" dirty="0" err="1"/>
              <a:t>hasMatchInRound</a:t>
            </a:r>
            <a:r>
              <a:rPr lang="en-US" sz="2400" dirty="0"/>
              <a:t>[round][j] &amp;&amp; !</a:t>
            </a:r>
            <a:r>
              <a:rPr lang="en-US" sz="2400" dirty="0" err="1"/>
              <a:t>inMatch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][j]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main() {</a:t>
            </a:r>
          </a:p>
          <a:p>
            <a:pPr marL="0" indent="0">
              <a:buNone/>
            </a:pPr>
            <a:r>
              <a:rPr lang="en-US" sz="2400" dirty="0"/>
              <a:t>    [take input n, path]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finalResult</a:t>
            </a:r>
            <a:r>
              <a:rPr lang="en-US" sz="2400" dirty="0"/>
              <a:t> =∞</a:t>
            </a:r>
          </a:p>
          <a:p>
            <a:pPr marL="0" indent="0">
              <a:buNone/>
            </a:pPr>
            <a:r>
              <a:rPr lang="en-US" sz="2400" dirty="0"/>
              <a:t>    Foreach(</a:t>
            </a:r>
            <a:r>
              <a:rPr lang="en-US" sz="2400" dirty="0" err="1"/>
              <a:t>i</a:t>
            </a:r>
            <a:r>
              <a:rPr lang="en-US" sz="2400" dirty="0"/>
              <a:t> from 1 to n) </a:t>
            </a:r>
            <a:r>
              <a:rPr lang="en-US" sz="2400" dirty="0" err="1"/>
              <a:t>curPos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= </a:t>
            </a:r>
            <a:r>
              <a:rPr lang="en-US" sz="2400" dirty="0" err="1"/>
              <a:t>i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solve(1)</a:t>
            </a:r>
          </a:p>
          <a:p>
            <a:pPr marL="0" indent="0">
              <a:buNone/>
            </a:pPr>
            <a:r>
              <a:rPr lang="en-US" sz="2400" dirty="0"/>
              <a:t>    [print </a:t>
            </a:r>
            <a:r>
              <a:rPr lang="en-US" sz="2400" dirty="0" err="1"/>
              <a:t>traceResult</a:t>
            </a:r>
            <a:r>
              <a:rPr lang="en-US" sz="2400" dirty="0"/>
              <a:t> and </a:t>
            </a:r>
            <a:r>
              <a:rPr lang="en-US" sz="2400" dirty="0" err="1"/>
              <a:t>finalResult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2806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C15E781D-201C-AA6A-943A-21D8D171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D8A9EE36-BF61-F49C-6114-156DE3C3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đồi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C8E33DD-6567-3D50-C509-6DCD5B7824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7" y="1058843"/>
            <a:ext cx="5604864" cy="543403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vi-VN" dirty="0"/>
              <a:t>Ý </a:t>
            </a:r>
            <a:r>
              <a:rPr lang="vi-VN" dirty="0" err="1"/>
              <a:t>tưởng</a:t>
            </a:r>
            <a:r>
              <a:rPr lang="vi-VN" dirty="0"/>
              <a:t> chung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: </a:t>
            </a:r>
            <a:r>
              <a:rPr lang="en-US" dirty="0" err="1"/>
              <a:t>Giả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hàm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ta </a:t>
            </a:r>
            <a:r>
              <a:rPr lang="vi-VN" dirty="0" err="1"/>
              <a:t>là</a:t>
            </a:r>
            <a:r>
              <a:rPr lang="vi-VN" dirty="0"/>
              <a:t> f(x) </a:t>
            </a:r>
            <a:r>
              <a:rPr lang="vi-VN" dirty="0" err="1"/>
              <a:t>với</a:t>
            </a:r>
            <a:r>
              <a:rPr lang="vi-VN" dirty="0"/>
              <a:t> x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, </a:t>
            </a:r>
            <a:r>
              <a:rPr lang="vi-VN" dirty="0" err="1"/>
              <a:t>đầu</a:t>
            </a:r>
            <a:r>
              <a:rPr lang="vi-VN" dirty="0"/>
              <a:t> tiên ta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rơi x, sau </a:t>
            </a:r>
            <a:r>
              <a:rPr lang="vi-VN" dirty="0" err="1"/>
              <a:t>đó</a:t>
            </a:r>
            <a:r>
              <a:rPr lang="vi-VN" dirty="0"/>
              <a:t> di </a:t>
            </a:r>
            <a:r>
              <a:rPr lang="vi-VN" dirty="0" err="1"/>
              <a:t>chuyển</a:t>
            </a:r>
            <a:r>
              <a:rPr lang="vi-VN" dirty="0"/>
              <a:t> x </a:t>
            </a:r>
            <a:r>
              <a:rPr lang="vi-VN" dirty="0" err="1"/>
              <a:t>tới</a:t>
            </a:r>
            <a:r>
              <a:rPr lang="vi-VN" dirty="0"/>
              <a:t> </a:t>
            </a:r>
            <a:r>
              <a:rPr lang="vi-VN" dirty="0" err="1"/>
              <a:t>vùng</a:t>
            </a:r>
            <a:r>
              <a:rPr lang="vi-VN" dirty="0"/>
              <a:t> lân </a:t>
            </a:r>
            <a:r>
              <a:rPr lang="vi-VN" dirty="0" err="1"/>
              <a:t>cận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f(x) cao hơn (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thấp</a:t>
            </a:r>
            <a:r>
              <a:rPr lang="vi-VN" dirty="0"/>
              <a:t> hơn)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cuối</a:t>
            </a:r>
            <a:r>
              <a:rPr lang="vi-VN" dirty="0"/>
              <a:t> 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dừng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ở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cực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A8E542F-8694-0951-CB00-8CA5312CF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781" y="1810446"/>
            <a:ext cx="5420567" cy="323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57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9E71D5E8-5695-3811-CB53-90E00190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62CA4627-172A-FE8A-D174-73F2BA7B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đồi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9989CE1-8716-421D-CD49-A6A3800789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vi-VN" dirty="0" err="1"/>
              <a:t>Khởi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trận</a:t>
            </a:r>
            <a:r>
              <a:rPr lang="vi-VN" dirty="0"/>
              <a:t> </a:t>
            </a:r>
            <a:r>
              <a:rPr lang="vi-VN" dirty="0" err="1"/>
              <a:t>đấu</a:t>
            </a:r>
            <a:r>
              <a:rPr lang="vi-VN" dirty="0"/>
              <a:t>:</a:t>
            </a:r>
          </a:p>
          <a:p>
            <a:pPr marL="0" indent="0">
              <a:buNone/>
            </a:pPr>
            <a:r>
              <a:rPr lang="vi-VN" dirty="0" err="1"/>
              <a:t>Bước</a:t>
            </a:r>
            <a:r>
              <a:rPr lang="vi-VN" dirty="0"/>
              <a:t> 1:  </a:t>
            </a:r>
            <a:r>
              <a:rPr lang="vi-VN" dirty="0" err="1"/>
              <a:t>Trả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ngẫu</a:t>
            </a:r>
            <a:r>
              <a:rPr lang="vi-VN" dirty="0"/>
              <a:t> nhiên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ghép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cuối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di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tử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trái</a:t>
            </a:r>
            <a:r>
              <a:rPr lang="vi-VN" dirty="0"/>
              <a:t> qua </a:t>
            </a:r>
            <a:r>
              <a:rPr lang="vi-VN" dirty="0" err="1"/>
              <a:t>phải</a:t>
            </a:r>
            <a:r>
              <a:rPr lang="vi-VN" dirty="0"/>
              <a:t>.</a:t>
            </a:r>
          </a:p>
          <a:p>
            <a:pPr marL="0" indent="0">
              <a:buNone/>
            </a:pPr>
            <a:r>
              <a:rPr lang="vi-VN" dirty="0" err="1"/>
              <a:t>Bước</a:t>
            </a:r>
            <a:r>
              <a:rPr lang="vi-VN" dirty="0"/>
              <a:t> 2: Đưa ra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pháp</a:t>
            </a:r>
            <a:r>
              <a:rPr lang="vi-VN" dirty="0"/>
              <a:t> cho </a:t>
            </a:r>
            <a:r>
              <a:rPr lang="vi-VN" dirty="0" err="1"/>
              <a:t>lượt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giống</a:t>
            </a:r>
            <a:r>
              <a:rPr lang="vi-VN" dirty="0"/>
              <a:t> </a:t>
            </a:r>
            <a:r>
              <a:rPr lang="vi-VN" dirty="0" err="1"/>
              <a:t>lượt</a:t>
            </a:r>
            <a:r>
              <a:rPr lang="vi-VN" dirty="0"/>
              <a:t> đi.</a:t>
            </a:r>
          </a:p>
          <a:p>
            <a:pPr marL="0" indent="0">
              <a:buNone/>
            </a:pPr>
            <a:r>
              <a:rPr lang="vi-VN" dirty="0" err="1"/>
              <a:t>Bước</a:t>
            </a:r>
            <a:r>
              <a:rPr lang="vi-VN" dirty="0"/>
              <a:t> 3: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lượt</a:t>
            </a:r>
            <a:r>
              <a:rPr lang="vi-VN" dirty="0"/>
              <a:t> đi </a:t>
            </a:r>
            <a:r>
              <a:rPr lang="vi-VN" dirty="0" err="1"/>
              <a:t>dạng</a:t>
            </a:r>
            <a:r>
              <a:rPr lang="vi-VN" dirty="0"/>
              <a:t> (</a:t>
            </a:r>
            <a:r>
              <a:rPr lang="vi-VN" dirty="0" err="1"/>
              <a:t>a,b</a:t>
            </a:r>
            <a:r>
              <a:rPr lang="vi-VN" dirty="0"/>
              <a:t>) </a:t>
            </a:r>
            <a:r>
              <a:rPr lang="vi-VN" dirty="0" err="1"/>
              <a:t>về</a:t>
            </a:r>
            <a:r>
              <a:rPr lang="vi-VN" dirty="0"/>
              <a:t> a&lt;b.</a:t>
            </a:r>
          </a:p>
          <a:p>
            <a:pPr marL="0" indent="0">
              <a:buNone/>
            </a:pPr>
            <a:r>
              <a:rPr lang="vi-VN" dirty="0" err="1"/>
              <a:t>Bước</a:t>
            </a:r>
            <a:r>
              <a:rPr lang="vi-VN" dirty="0"/>
              <a:t> 4: Tương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lượt</a:t>
            </a:r>
            <a:r>
              <a:rPr lang="vi-VN" dirty="0"/>
              <a:t> đi </a:t>
            </a:r>
            <a:r>
              <a:rPr lang="vi-VN" dirty="0" err="1"/>
              <a:t>dạng</a:t>
            </a:r>
            <a:r>
              <a:rPr lang="vi-VN" dirty="0"/>
              <a:t> (</a:t>
            </a:r>
            <a:r>
              <a:rPr lang="vi-VN" dirty="0" err="1"/>
              <a:t>a,b</a:t>
            </a:r>
            <a:r>
              <a:rPr lang="vi-VN" dirty="0"/>
              <a:t>) </a:t>
            </a:r>
            <a:r>
              <a:rPr lang="vi-VN" dirty="0" err="1"/>
              <a:t>về</a:t>
            </a:r>
            <a:r>
              <a:rPr lang="vi-VN" dirty="0"/>
              <a:t> a&gt;b.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377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75C431E4-F4A2-39DF-DAF4-0C83E7FD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3CD25E63-0F26-D107-C88C-6FC5546B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đồi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02FD07D-0AF6-71D1-39B3-13FE580925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lần</a:t>
            </a:r>
            <a:r>
              <a:rPr lang="vi-VN" dirty="0"/>
              <a:t> </a:t>
            </a:r>
            <a:r>
              <a:rPr lang="vi-VN" dirty="0" err="1"/>
              <a:t>lặp</a:t>
            </a:r>
            <a:r>
              <a:rPr lang="vi-VN" dirty="0"/>
              <a:t> ta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ngẫu</a:t>
            </a:r>
            <a:r>
              <a:rPr lang="vi-VN" dirty="0"/>
              <a:t> nhiên </a:t>
            </a:r>
            <a:r>
              <a:rPr lang="vi-VN" dirty="0" err="1"/>
              <a:t>tráo</a:t>
            </a:r>
            <a:r>
              <a:rPr lang="vi-VN" dirty="0"/>
              <a:t> </a:t>
            </a:r>
            <a:r>
              <a:rPr lang="vi-VN" dirty="0" err="1"/>
              <a:t>đổi</a:t>
            </a:r>
            <a:r>
              <a:rPr lang="vi-VN" dirty="0"/>
              <a:t> 2 </a:t>
            </a:r>
            <a:r>
              <a:rPr lang="vi-VN" dirty="0" err="1"/>
              <a:t>round</a:t>
            </a:r>
            <a:r>
              <a:rPr lang="vi-VN" dirty="0"/>
              <a:t> hay </a:t>
            </a:r>
            <a:r>
              <a:rPr lang="vi-VN" dirty="0" err="1"/>
              <a:t>swap</a:t>
            </a:r>
            <a:r>
              <a:rPr lang="vi-VN" dirty="0"/>
              <a:t> sân </a:t>
            </a:r>
            <a:r>
              <a:rPr lang="vi-VN" dirty="0" err="1"/>
              <a:t>nhà</a:t>
            </a:r>
            <a:r>
              <a:rPr lang="vi-VN" dirty="0"/>
              <a:t>, sân </a:t>
            </a:r>
            <a:r>
              <a:rPr lang="vi-VN" dirty="0" err="1"/>
              <a:t>khách</a:t>
            </a:r>
            <a:r>
              <a:rPr lang="vi-VN" dirty="0"/>
              <a:t>.</a:t>
            </a:r>
          </a:p>
          <a:p>
            <a:pPr marL="0" indent="0">
              <a:buNone/>
            </a:pP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tráo</a:t>
            </a:r>
            <a:r>
              <a:rPr lang="vi-VN" dirty="0"/>
              <a:t> </a:t>
            </a:r>
            <a:r>
              <a:rPr lang="vi-VN" dirty="0" err="1"/>
              <a:t>đổi</a:t>
            </a:r>
            <a:r>
              <a:rPr lang="vi-VN" dirty="0"/>
              <a:t> 2 </a:t>
            </a:r>
            <a:r>
              <a:rPr lang="vi-VN" dirty="0" err="1"/>
              <a:t>round</a:t>
            </a:r>
            <a:r>
              <a:rPr lang="vi-VN" dirty="0"/>
              <a:t>: </a:t>
            </a:r>
            <a:r>
              <a:rPr lang="vi-VN" dirty="0" err="1"/>
              <a:t>Duyệt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cặp</a:t>
            </a:r>
            <a:r>
              <a:rPr lang="vi-VN" dirty="0"/>
              <a:t> (</a:t>
            </a:r>
            <a:r>
              <a:rPr lang="vi-VN" dirty="0" err="1"/>
              <a:t>i,j</a:t>
            </a:r>
            <a:r>
              <a:rPr lang="vi-VN" dirty="0"/>
              <a:t>)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cá</a:t>
            </a:r>
            <a:r>
              <a:rPr lang="vi-VN" dirty="0"/>
              <a:t> </a:t>
            </a:r>
            <a:r>
              <a:rPr lang="vi-VN" dirty="0" err="1"/>
              <a:t>round</a:t>
            </a:r>
            <a:r>
              <a:rPr lang="vi-VN" dirty="0"/>
              <a:t> </a:t>
            </a:r>
            <a:r>
              <a:rPr lang="vi-VN" dirty="0" err="1"/>
              <a:t>đấu</a:t>
            </a:r>
            <a:r>
              <a:rPr lang="vi-VN" dirty="0"/>
              <a:t>.</a:t>
            </a:r>
          </a:p>
          <a:p>
            <a:pPr marL="0" indent="0">
              <a:buNone/>
            </a:pPr>
            <a:r>
              <a:rPr lang="vi-VN" dirty="0"/>
              <a:t> </a:t>
            </a:r>
            <a:r>
              <a:rPr lang="vi-VN" dirty="0" err="1"/>
              <a:t>Bước</a:t>
            </a:r>
            <a:r>
              <a:rPr lang="vi-VN" dirty="0"/>
              <a:t> 1: </a:t>
            </a:r>
            <a:r>
              <a:rPr lang="vi-VN" dirty="0" err="1"/>
              <a:t>Thử</a:t>
            </a:r>
            <a:r>
              <a:rPr lang="vi-VN" dirty="0"/>
              <a:t> </a:t>
            </a:r>
            <a:r>
              <a:rPr lang="vi-VN" dirty="0" err="1"/>
              <a:t>swap</a:t>
            </a:r>
            <a:r>
              <a:rPr lang="vi-VN" dirty="0"/>
              <a:t> 2 </a:t>
            </a:r>
            <a:r>
              <a:rPr lang="vi-VN" dirty="0" err="1"/>
              <a:t>round</a:t>
            </a:r>
            <a:r>
              <a:rPr lang="vi-VN" dirty="0"/>
              <a:t> </a:t>
            </a:r>
            <a:r>
              <a:rPr lang="vi-VN" dirty="0" err="1"/>
              <a:t>đấu</a:t>
            </a:r>
            <a:r>
              <a:rPr lang="vi-VN" dirty="0"/>
              <a:t>,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khi </a:t>
            </a:r>
            <a:r>
              <a:rPr lang="vi-VN" dirty="0" err="1"/>
              <a:t>swap</a:t>
            </a:r>
            <a:r>
              <a:rPr lang="vi-VN" dirty="0"/>
              <a:t>.</a:t>
            </a:r>
          </a:p>
          <a:p>
            <a:pPr marL="0" indent="0">
              <a:buNone/>
            </a:pPr>
            <a:r>
              <a:rPr lang="vi-VN" dirty="0"/>
              <a:t> </a:t>
            </a:r>
            <a:r>
              <a:rPr lang="vi-VN" dirty="0" err="1"/>
              <a:t>Bước</a:t>
            </a:r>
            <a:r>
              <a:rPr lang="vi-VN" dirty="0"/>
              <a:t> 2: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 hơn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tại</a:t>
            </a:r>
            <a:r>
              <a:rPr lang="vi-VN" dirty="0"/>
              <a:t>,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nhật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.</a:t>
            </a:r>
          </a:p>
          <a:p>
            <a:pPr marL="0" indent="0">
              <a:buNone/>
            </a:pP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tráo</a:t>
            </a:r>
            <a:r>
              <a:rPr lang="vi-VN" dirty="0"/>
              <a:t> </a:t>
            </a:r>
            <a:r>
              <a:rPr lang="vi-VN" dirty="0" err="1"/>
              <a:t>đổi</a:t>
            </a:r>
            <a:r>
              <a:rPr lang="vi-VN" dirty="0"/>
              <a:t> 2 </a:t>
            </a:r>
            <a:r>
              <a:rPr lang="vi-VN" dirty="0" err="1"/>
              <a:t>game</a:t>
            </a:r>
            <a:r>
              <a:rPr lang="vi-VN" dirty="0"/>
              <a:t>: </a:t>
            </a:r>
            <a:r>
              <a:rPr lang="vi-VN" dirty="0" err="1"/>
              <a:t>Duyệt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cặp</a:t>
            </a:r>
            <a:r>
              <a:rPr lang="vi-VN" dirty="0"/>
              <a:t> </a:t>
            </a:r>
            <a:r>
              <a:rPr lang="vi-VN" dirty="0" err="1"/>
              <a:t>trận</a:t>
            </a:r>
            <a:r>
              <a:rPr lang="vi-VN" dirty="0"/>
              <a:t> </a:t>
            </a:r>
            <a:r>
              <a:rPr lang="vi-VN" dirty="0" err="1"/>
              <a:t>đấu</a:t>
            </a:r>
            <a:r>
              <a:rPr lang="vi-VN" dirty="0"/>
              <a:t> (</a:t>
            </a:r>
            <a:r>
              <a:rPr lang="vi-VN" dirty="0" err="1"/>
              <a:t>u,v</a:t>
            </a:r>
            <a:r>
              <a:rPr lang="vi-VN" dirty="0"/>
              <a:t>)</a:t>
            </a:r>
          </a:p>
          <a:p>
            <a:pPr marL="0" indent="0">
              <a:buNone/>
            </a:pPr>
            <a:r>
              <a:rPr lang="vi-VN" dirty="0"/>
              <a:t> </a:t>
            </a:r>
            <a:r>
              <a:rPr lang="vi-VN" dirty="0" err="1"/>
              <a:t>Bước</a:t>
            </a:r>
            <a:r>
              <a:rPr lang="vi-VN" dirty="0"/>
              <a:t> 1: </a:t>
            </a:r>
            <a:r>
              <a:rPr lang="vi-VN" dirty="0" err="1"/>
              <a:t>Swap</a:t>
            </a:r>
            <a:r>
              <a:rPr lang="vi-VN" dirty="0"/>
              <a:t> sân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2 </a:t>
            </a:r>
            <a:r>
              <a:rPr lang="vi-VN" dirty="0" err="1"/>
              <a:t>trận</a:t>
            </a:r>
            <a:r>
              <a:rPr lang="vi-VN" dirty="0"/>
              <a:t> </a:t>
            </a:r>
            <a:r>
              <a:rPr lang="vi-VN" dirty="0" err="1"/>
              <a:t>đấu</a:t>
            </a:r>
            <a:r>
              <a:rPr lang="vi-VN" dirty="0"/>
              <a:t> (</a:t>
            </a:r>
            <a:r>
              <a:rPr lang="vi-VN" dirty="0" err="1"/>
              <a:t>u,v</a:t>
            </a:r>
            <a:r>
              <a:rPr lang="vi-VN" dirty="0"/>
              <a:t>) </a:t>
            </a:r>
            <a:r>
              <a:rPr lang="vi-VN" dirty="0" err="1"/>
              <a:t>và</a:t>
            </a:r>
            <a:r>
              <a:rPr lang="vi-VN" dirty="0"/>
              <a:t> (</a:t>
            </a:r>
            <a:r>
              <a:rPr lang="vi-VN" dirty="0" err="1"/>
              <a:t>v,u</a:t>
            </a:r>
            <a:r>
              <a:rPr lang="vi-VN" dirty="0"/>
              <a:t>),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qủa</a:t>
            </a:r>
            <a:r>
              <a:rPr lang="vi-VN" dirty="0"/>
              <a:t> khi thay </a:t>
            </a:r>
            <a:r>
              <a:rPr lang="vi-VN" dirty="0" err="1"/>
              <a:t>đổi</a:t>
            </a:r>
            <a:r>
              <a:rPr lang="vi-VN" dirty="0"/>
              <a:t>.</a:t>
            </a:r>
          </a:p>
          <a:p>
            <a:pPr marL="0" indent="0">
              <a:buNone/>
            </a:pPr>
            <a:r>
              <a:rPr lang="vi-VN" dirty="0"/>
              <a:t> </a:t>
            </a:r>
            <a:r>
              <a:rPr lang="vi-VN" dirty="0" err="1"/>
              <a:t>Bước</a:t>
            </a:r>
            <a:r>
              <a:rPr lang="vi-VN" dirty="0"/>
              <a:t> 2: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 hơn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tại</a:t>
            </a:r>
            <a:r>
              <a:rPr lang="vi-VN" dirty="0"/>
              <a:t>,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nhật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.</a:t>
            </a:r>
          </a:p>
          <a:p>
            <a:pPr marL="0" indent="0">
              <a:buNone/>
            </a:pP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thúc</a:t>
            </a:r>
            <a:r>
              <a:rPr lang="vi-VN" dirty="0"/>
              <a:t> khi </a:t>
            </a:r>
            <a:r>
              <a:rPr lang="vi-VN" dirty="0" err="1"/>
              <a:t>tối</a:t>
            </a:r>
            <a:r>
              <a:rPr lang="vi-VN" dirty="0"/>
              <a:t> ưu </a:t>
            </a:r>
            <a:r>
              <a:rPr lang="vi-VN" dirty="0" err="1"/>
              <a:t>cục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37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15A78744-C76E-6FD1-7837-8EB19442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0B328A7-F2A5-F91C-C5A1-2338D01E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đồi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B5F6679-F5E5-4944-CE33-56ABF7B961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Bảng 6">
            <a:extLst>
              <a:ext uri="{FF2B5EF4-FFF2-40B4-BE49-F238E27FC236}">
                <a16:creationId xmlns:a16="http://schemas.microsoft.com/office/drawing/2014/main" id="{41332A06-97EF-3212-EBB8-2153E361A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153107"/>
              </p:ext>
            </p:extLst>
          </p:nvPr>
        </p:nvGraphicFramePr>
        <p:xfrm>
          <a:off x="2677632" y="1920769"/>
          <a:ext cx="6306879" cy="3523100"/>
        </p:xfrm>
        <a:graphic>
          <a:graphicData uri="http://schemas.openxmlformats.org/drawingml/2006/table">
            <a:tbl>
              <a:tblPr/>
              <a:tblGrid>
                <a:gridCol w="2102293">
                  <a:extLst>
                    <a:ext uri="{9D8B030D-6E8A-4147-A177-3AD203B41FA5}">
                      <a16:colId xmlns:a16="http://schemas.microsoft.com/office/drawing/2014/main" val="126724425"/>
                    </a:ext>
                  </a:extLst>
                </a:gridCol>
                <a:gridCol w="2102293">
                  <a:extLst>
                    <a:ext uri="{9D8B030D-6E8A-4147-A177-3AD203B41FA5}">
                      <a16:colId xmlns:a16="http://schemas.microsoft.com/office/drawing/2014/main" val="220903091"/>
                    </a:ext>
                  </a:extLst>
                </a:gridCol>
                <a:gridCol w="2102293">
                  <a:extLst>
                    <a:ext uri="{9D8B030D-6E8A-4147-A177-3AD203B41FA5}">
                      <a16:colId xmlns:a16="http://schemas.microsoft.com/office/drawing/2014/main" val="1580561945"/>
                    </a:ext>
                  </a:extLst>
                </a:gridCol>
              </a:tblGrid>
              <a:tr h="7313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         GIÁ TRỊ n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   THỜI GIAN CHẠY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          KẾT QUẢ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568304"/>
                  </a:ext>
                </a:extLst>
              </a:tr>
              <a:tr h="6979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31750" marB="31750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8276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715537"/>
                  </a:ext>
                </a:extLst>
              </a:tr>
              <a:tr h="6979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23898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104998"/>
                  </a:ext>
                </a:extLst>
              </a:tr>
              <a:tr h="6979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74898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3978"/>
                  </a:ext>
                </a:extLst>
              </a:tr>
              <a:tr h="6979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61889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31750" marB="31750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4869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8DCD5F6F-2B02-54A3-7A07-E279C4D03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5273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99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Ủ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(Simulated annealing)</a:t>
            </a:r>
          </a:p>
          <a:p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ủ: Kim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nguội</a:t>
            </a:r>
            <a:r>
              <a:rPr lang="en-US" dirty="0"/>
              <a:t> </a:t>
            </a:r>
            <a:r>
              <a:rPr lang="en-US" dirty="0" err="1"/>
              <a:t>lạnh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tồi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(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)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050" name="Picture 2" descr="GitHub - saveryanov/simulated-annealing: Simulated Annealing optimization  algorithm for node.js">
            <a:extLst>
              <a:ext uri="{FF2B5EF4-FFF2-40B4-BE49-F238E27FC236}">
                <a16:creationId xmlns:a16="http://schemas.microsoft.com/office/drawing/2014/main" id="{307AE5FD-E808-556F-9FCF-56AEC6C11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270" y="3066750"/>
            <a:ext cx="8290346" cy="266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33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4656" y="1739425"/>
            <a:ext cx="5035904" cy="363521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Init solution: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Khởi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lời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heuristic 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Random </a:t>
            </a:r>
            <a:r>
              <a:rPr lang="vi-VN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✓</a:t>
            </a:r>
          </a:p>
          <a:p>
            <a:pPr marL="457189" lvl="1" indent="0">
              <a:lnSpc>
                <a:spcPct val="120000"/>
              </a:lnSpc>
              <a:buNone/>
            </a:pPr>
            <a:endParaRPr lang="en-US" sz="2000" u="sng" dirty="0"/>
          </a:p>
          <a:p>
            <a:pPr>
              <a:lnSpc>
                <a:spcPct val="120000"/>
              </a:lnSpc>
            </a:pPr>
            <a:r>
              <a:rPr lang="en-US" sz="2400" dirty="0"/>
              <a:t>Neighborhood: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Random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lời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tại</a:t>
            </a:r>
            <a:r>
              <a:rPr lang="en-US" sz="2000" dirty="0"/>
              <a:t> </a:t>
            </a:r>
            <a:r>
              <a:rPr lang="vi-VN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✓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9FB39CDC-31CF-B058-3EF9-FA583FBF6B9F}"/>
              </a:ext>
            </a:extLst>
          </p:cNvPr>
          <p:cNvSpPr txBox="1"/>
          <p:nvPr/>
        </p:nvSpPr>
        <p:spPr>
          <a:xfrm>
            <a:off x="470816" y="913200"/>
            <a:ext cx="412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khái</a:t>
            </a:r>
            <a:r>
              <a:rPr lang="en-US" sz="2400" b="1" dirty="0"/>
              <a:t> </a:t>
            </a:r>
            <a:r>
              <a:rPr lang="en-US" sz="2400" b="1" dirty="0" err="1"/>
              <a:t>niệm</a:t>
            </a:r>
            <a:r>
              <a:rPr lang="en-US" sz="2400" b="1" dirty="0"/>
              <a:t>:</a:t>
            </a:r>
            <a:endParaRPr lang="vi-VN" sz="24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949EF4-3361-5858-6166-0C0FE1A1364C}"/>
              </a:ext>
            </a:extLst>
          </p:cNvPr>
          <p:cNvSpPr txBox="1">
            <a:spLocks/>
          </p:cNvSpPr>
          <p:nvPr/>
        </p:nvSpPr>
        <p:spPr>
          <a:xfrm>
            <a:off x="5750560" y="1739424"/>
            <a:ext cx="5679440" cy="3635216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Acceptance: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Neighbor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tiêu</a:t>
            </a:r>
            <a:r>
              <a:rPr lang="en-US" sz="2000" dirty="0"/>
              <a:t> </a:t>
            </a:r>
            <a:r>
              <a:rPr lang="en-US" sz="2000" dirty="0" err="1"/>
              <a:t>nhỏ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</a:t>
            </a:r>
            <a:r>
              <a:rPr lang="vi-VN" sz="2000" dirty="0"/>
              <a:t> </a:t>
            </a:r>
            <a:r>
              <a:rPr lang="vi-VN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✓</a:t>
            </a:r>
            <a:endParaRPr lang="en-US" sz="2000" u="sng" dirty="0"/>
          </a:p>
          <a:p>
            <a:pPr lvl="1">
              <a:lnSpc>
                <a:spcPct val="120000"/>
              </a:lnSpc>
            </a:pPr>
            <a:r>
              <a:rPr lang="en-US" sz="2000" dirty="0"/>
              <a:t>Neighbor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tiêu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</a:t>
            </a:r>
            <a:r>
              <a:rPr lang="en-US" sz="2000" i="1" dirty="0"/>
              <a:t>p</a:t>
            </a:r>
            <a:r>
              <a:rPr lang="vi-VN" sz="2000" i="1" dirty="0"/>
              <a:t> </a:t>
            </a:r>
            <a:r>
              <a:rPr lang="vi-VN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✓</a:t>
            </a:r>
            <a:endParaRPr lang="en-US" sz="2000" i="1" dirty="0"/>
          </a:p>
          <a:p>
            <a:pPr marL="457189" lvl="1" indent="0">
              <a:buNone/>
            </a:pPr>
            <a:endParaRPr lang="en-US" sz="2000" u="sng" dirty="0"/>
          </a:p>
          <a:p>
            <a:r>
              <a:rPr lang="en-US" sz="2400" dirty="0"/>
              <a:t>Stopping :</a:t>
            </a:r>
          </a:p>
          <a:p>
            <a:pPr lvl="1"/>
            <a:r>
              <a:rPr lang="en-US" sz="2000" dirty="0"/>
              <a:t>Max time, Max iterations </a:t>
            </a:r>
            <a:r>
              <a:rPr lang="vi-VN" sz="2000" dirty="0"/>
              <a:t> </a:t>
            </a:r>
            <a:r>
              <a:rPr lang="vi-VN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✓</a:t>
            </a:r>
            <a:endParaRPr lang="en-US" sz="2000" dirty="0"/>
          </a:p>
          <a:p>
            <a:pPr lvl="1"/>
            <a:r>
              <a:rPr lang="en-US" sz="2000" dirty="0" err="1"/>
              <a:t>Lời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tiêu</a:t>
            </a:r>
            <a:r>
              <a:rPr lang="en-US" sz="2000" dirty="0"/>
              <a:t> </a:t>
            </a:r>
            <a:r>
              <a:rPr lang="en-US" sz="2000" dirty="0" err="1"/>
              <a:t>nhỏ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 </a:t>
            </a:r>
            <a:r>
              <a:rPr lang="en-US" sz="2000" dirty="0" err="1"/>
              <a:t>ngưỡng</a:t>
            </a:r>
            <a:r>
              <a:rPr lang="en-US" sz="2000" dirty="0"/>
              <a:t> </a:t>
            </a:r>
            <a:r>
              <a:rPr lang="el-GR" sz="2000" dirty="0"/>
              <a:t>θ</a:t>
            </a:r>
            <a:r>
              <a:rPr lang="vi-VN" sz="2000" dirty="0"/>
              <a:t> </a:t>
            </a:r>
            <a:r>
              <a:rPr lang="vi-VN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✓</a:t>
            </a:r>
            <a:endParaRPr lang="en-US" sz="2000" dirty="0"/>
          </a:p>
          <a:p>
            <a:pPr lvl="1"/>
            <a:r>
              <a:rPr lang="en-US" sz="2000" dirty="0"/>
              <a:t>Max iterations without improvement</a:t>
            </a:r>
            <a:r>
              <a:rPr lang="vi-VN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✓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720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B3A62568-CFA5-D79F-8B04-73DFD49F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2DF3442C-5E6B-B828-FBBE-1A1E1385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16DF9A5-BD1D-113D-78CE-3A9AB48F7CC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MIP</a:t>
            </a:r>
          </a:p>
          <a:p>
            <a:pPr>
              <a:buFontTx/>
              <a:buChar char="-"/>
            </a:pP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cận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Hill climbing</a:t>
            </a:r>
          </a:p>
          <a:p>
            <a:pPr>
              <a:buFontTx/>
              <a:buChar char="-"/>
            </a:pPr>
            <a:r>
              <a:rPr lang="en-US" dirty="0"/>
              <a:t>Simulated annealing </a:t>
            </a:r>
          </a:p>
          <a:p>
            <a:pPr marL="0" indent="0">
              <a:buNone/>
            </a:pPr>
            <a:r>
              <a:rPr lang="en-US" dirty="0"/>
              <a:t>4.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1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ình ảnh 7">
            <a:extLst>
              <a:ext uri="{FF2B5EF4-FFF2-40B4-BE49-F238E27FC236}">
                <a16:creationId xmlns:a16="http://schemas.microsoft.com/office/drawing/2014/main" id="{D0EC2CCB-5236-16D3-5679-315C5FCB6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042" y="0"/>
            <a:ext cx="3823334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A0BE3B-158A-4EDF-80DC-E394A0D1600F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84789E39-2E92-AB94-3CD9-3957702D2C38}"/>
              </a:ext>
            </a:extLst>
          </p:cNvPr>
          <p:cNvSpPr txBox="1"/>
          <p:nvPr/>
        </p:nvSpPr>
        <p:spPr>
          <a:xfrm>
            <a:off x="701039" y="523587"/>
            <a:ext cx="3535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latin typeface="+mj-lt"/>
              </a:rPr>
              <a:t>Tổng quan thuật toán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0E9D4E3C-B72D-2E61-7E9D-0A948D29E857}"/>
              </a:ext>
            </a:extLst>
          </p:cNvPr>
          <p:cNvSpPr txBox="1"/>
          <p:nvPr/>
        </p:nvSpPr>
        <p:spPr>
          <a:xfrm>
            <a:off x="701039" y="1117600"/>
            <a:ext cx="509016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Bước</a:t>
            </a:r>
            <a:r>
              <a:rPr lang="en-US" sz="2000" dirty="0"/>
              <a:t> 1: </a:t>
            </a:r>
            <a:r>
              <a:rPr lang="en-US" sz="2000" dirty="0" err="1"/>
              <a:t>Khởi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lời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ngẫu</a:t>
            </a:r>
            <a:r>
              <a:rPr lang="en-US" sz="2000" dirty="0"/>
              <a:t> </a:t>
            </a:r>
            <a:r>
              <a:rPr lang="en-US" sz="2000" dirty="0" err="1"/>
              <a:t>nhiên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Bước</a:t>
            </a:r>
            <a:r>
              <a:rPr lang="en-US" sz="2000" dirty="0"/>
              <a:t> 2: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kiếm</a:t>
            </a:r>
            <a:r>
              <a:rPr lang="en-US" sz="2000" dirty="0"/>
              <a:t> </a:t>
            </a:r>
            <a:r>
              <a:rPr lang="en-US" sz="2000" dirty="0" err="1"/>
              <a:t>lân</a:t>
            </a:r>
            <a:r>
              <a:rPr lang="en-US" sz="2000" dirty="0"/>
              <a:t> </a:t>
            </a:r>
            <a:r>
              <a:rPr lang="en-US" sz="2000" dirty="0" err="1"/>
              <a:t>cận</a:t>
            </a:r>
            <a:r>
              <a:rPr lang="en-US" sz="2000" dirty="0"/>
              <a:t> (</a:t>
            </a:r>
            <a:r>
              <a:rPr lang="en-US" sz="2000" i="1" dirty="0"/>
              <a:t>neighborhood</a:t>
            </a:r>
            <a:r>
              <a:rPr lang="en-US" sz="2000" dirty="0"/>
              <a:t>)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dịch</a:t>
            </a:r>
            <a:r>
              <a:rPr lang="en-US" sz="2000" dirty="0"/>
              <a:t> </a:t>
            </a:r>
            <a:r>
              <a:rPr lang="en-US" sz="2000" dirty="0" err="1"/>
              <a:t>chuyển</a:t>
            </a:r>
            <a:r>
              <a:rPr lang="en-US" sz="2000" dirty="0"/>
              <a:t> (</a:t>
            </a:r>
            <a:r>
              <a:rPr lang="en-US" sz="2000" i="1" dirty="0"/>
              <a:t>moves</a:t>
            </a:r>
            <a:r>
              <a:rPr lang="en-US" sz="20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Bước</a:t>
            </a:r>
            <a:r>
              <a:rPr lang="en-US" sz="2000" dirty="0"/>
              <a:t> 3: </a:t>
            </a: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tiêu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lời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Chấp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lời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tốt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endParaRPr lang="en-US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Chấp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tồi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</a:t>
            </a:r>
            <a:r>
              <a:rPr lang="en-US" sz="2000" b="1" i="1" dirty="0"/>
              <a:t>p</a:t>
            </a:r>
            <a:r>
              <a:rPr lang="en-US" sz="2000" dirty="0"/>
              <a:t> </a:t>
            </a:r>
            <a:r>
              <a:rPr lang="en-US" sz="2000" dirty="0" err="1"/>
              <a:t>dựa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b="1" dirty="0"/>
              <a:t>T</a:t>
            </a:r>
            <a:r>
              <a:rPr lang="en-US" sz="2000" dirty="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Bước</a:t>
            </a:r>
            <a:r>
              <a:rPr lang="en-US" sz="2000" dirty="0"/>
              <a:t> 4: </a:t>
            </a:r>
            <a:r>
              <a:rPr lang="en-US" sz="2000" dirty="0" err="1"/>
              <a:t>Giảm</a:t>
            </a:r>
            <a:r>
              <a:rPr lang="en-US" sz="2000" dirty="0"/>
              <a:t> </a:t>
            </a:r>
            <a:r>
              <a:rPr lang="en-US" sz="2000" dirty="0" err="1"/>
              <a:t>nhiệt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b="1" dirty="0"/>
              <a:t>T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lăp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bước</a:t>
            </a:r>
            <a:r>
              <a:rPr lang="en-US" sz="2000" dirty="0"/>
              <a:t> </a:t>
            </a:r>
            <a:r>
              <a:rPr lang="en-US" sz="2000" dirty="0" err="1"/>
              <a:t>tới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gặp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kiện</a:t>
            </a:r>
            <a:r>
              <a:rPr lang="en-US" sz="2000" dirty="0"/>
              <a:t> </a:t>
            </a:r>
            <a:r>
              <a:rPr lang="en-US" sz="2000" dirty="0" err="1"/>
              <a:t>dừng</a:t>
            </a:r>
            <a:endParaRPr lang="en-US" sz="2000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FD9E40B-8BDB-C80F-5621-65B7C9116456}"/>
              </a:ext>
            </a:extLst>
          </p:cNvPr>
          <p:cNvSpPr txBox="1"/>
          <p:nvPr/>
        </p:nvSpPr>
        <p:spPr>
          <a:xfrm>
            <a:off x="867056" y="1101458"/>
            <a:ext cx="3654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Mã</a:t>
            </a:r>
            <a:r>
              <a:rPr lang="en-US" sz="2000" b="1" dirty="0"/>
              <a:t> </a:t>
            </a:r>
            <a:r>
              <a:rPr lang="en-US" sz="2000" b="1" dirty="0" err="1"/>
              <a:t>hóa</a:t>
            </a:r>
            <a:r>
              <a:rPr lang="en-US" sz="2000" b="1" dirty="0"/>
              <a:t> </a:t>
            </a:r>
            <a:r>
              <a:rPr lang="en-US" sz="2000" b="1" dirty="0" err="1"/>
              <a:t>và</a:t>
            </a:r>
            <a:r>
              <a:rPr lang="en-US" sz="2000" b="1" dirty="0"/>
              <a:t> </a:t>
            </a:r>
            <a:r>
              <a:rPr lang="en-US" sz="2000" b="1" dirty="0" err="1"/>
              <a:t>khởi</a:t>
            </a:r>
            <a:r>
              <a:rPr lang="en-US" sz="2000" b="1" dirty="0"/>
              <a:t> </a:t>
            </a:r>
            <a:r>
              <a:rPr lang="en-US" sz="2000" b="1" dirty="0" err="1"/>
              <a:t>tạo</a:t>
            </a:r>
            <a:r>
              <a:rPr lang="en-US" sz="2000" b="1" dirty="0"/>
              <a:t> </a:t>
            </a:r>
            <a:r>
              <a:rPr lang="en-US" sz="2000" b="1" dirty="0" err="1"/>
              <a:t>lời</a:t>
            </a:r>
            <a:r>
              <a:rPr lang="en-US" sz="2000" b="1" dirty="0"/>
              <a:t> </a:t>
            </a:r>
            <a:r>
              <a:rPr lang="en-US" sz="2000" b="1" dirty="0" err="1"/>
              <a:t>giải</a:t>
            </a:r>
            <a:r>
              <a:rPr lang="en-US" sz="2000" b="1" dirty="0"/>
              <a:t> </a:t>
            </a:r>
            <a:endParaRPr lang="vi-VN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18D5A37E-B2F1-1D06-1AB9-A2BA2BC04691}"/>
                  </a:ext>
                </a:extLst>
              </p:cNvPr>
              <p:cNvSpPr txBox="1"/>
              <p:nvPr/>
            </p:nvSpPr>
            <p:spPr>
              <a:xfrm>
                <a:off x="944880" y="1712230"/>
                <a:ext cx="10464800" cy="4044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Giả </a:t>
                </a:r>
                <a:r>
                  <a:rPr lang="en-US" dirty="0" err="1"/>
                  <a:t>sử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n (</a:t>
                </a:r>
                <a:r>
                  <a:rPr lang="en-US" dirty="0" err="1"/>
                  <a:t>chẵn</a:t>
                </a:r>
                <a:r>
                  <a:rPr lang="en-US" dirty="0"/>
                  <a:t>) </a:t>
                </a:r>
                <a:r>
                  <a:rPr lang="en-US" dirty="0" err="1"/>
                  <a:t>đội</a:t>
                </a:r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 </a:t>
                </a:r>
                <a:r>
                  <a:rPr lang="en-US" dirty="0" err="1"/>
                  <a:t>trận</a:t>
                </a:r>
                <a:r>
                  <a:rPr lang="en-US" dirty="0"/>
                  <a:t> chi </a:t>
                </a:r>
                <a:r>
                  <a:rPr lang="en-US" dirty="0" err="1"/>
                  <a:t>phí</a:t>
                </a:r>
                <a:r>
                  <a:rPr lang="en-US" dirty="0"/>
                  <a:t> d (</a:t>
                </a:r>
                <a:r>
                  <a:rPr lang="en-US" dirty="0" err="1"/>
                  <a:t>nxn</a:t>
                </a:r>
                <a:r>
                  <a:rPr lang="en-US" dirty="0"/>
                  <a:t>) </a:t>
                </a:r>
                <a:r>
                  <a:rPr lang="en-US" dirty="0" err="1"/>
                  <a:t>biểu</a:t>
                </a:r>
                <a:r>
                  <a:rPr lang="en-US" dirty="0"/>
                  <a:t> </a:t>
                </a:r>
                <a:r>
                  <a:rPr lang="en-US" dirty="0" err="1"/>
                  <a:t>diễn</a:t>
                </a:r>
                <a:r>
                  <a:rPr lang="en-US" dirty="0"/>
                  <a:t> </a:t>
                </a:r>
                <a:r>
                  <a:rPr lang="vi-VN" dirty="0"/>
                  <a:t>d</a:t>
                </a:r>
                <a:r>
                  <a:rPr lang="en-US" baseline="-25000" dirty="0" err="1"/>
                  <a:t>ij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khoảng</a:t>
                </a:r>
                <a:r>
                  <a:rPr lang="en-US" dirty="0"/>
                  <a:t> </a:t>
                </a:r>
                <a:r>
                  <a:rPr lang="en-US" dirty="0" err="1"/>
                  <a:t>cách</a:t>
                </a:r>
                <a:r>
                  <a:rPr lang="en-US" dirty="0"/>
                  <a:t> </a:t>
                </a:r>
                <a:r>
                  <a:rPr lang="en-US" dirty="0" err="1"/>
                  <a:t>đi</a:t>
                </a:r>
                <a:r>
                  <a:rPr lang="en-US" dirty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</a:t>
                </a:r>
                <a:r>
                  <a:rPr lang="en-US" dirty="0" err="1"/>
                  <a:t>đội</a:t>
                </a:r>
                <a:r>
                  <a:rPr lang="en-US" dirty="0"/>
                  <a:t> </a:t>
                </a:r>
                <a:r>
                  <a:rPr lang="en-US" dirty="0" err="1"/>
                  <a:t>T</a:t>
                </a:r>
                <a:r>
                  <a:rPr lang="en-US" baseline="-25000" dirty="0" err="1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đến</a:t>
                </a:r>
                <a:r>
                  <a:rPr lang="en-US" dirty="0"/>
                  <a:t> </a:t>
                </a:r>
                <a:r>
                  <a:rPr lang="en-US" dirty="0" err="1"/>
                  <a:t>T</a:t>
                </a:r>
                <a:r>
                  <a:rPr lang="en-US" baseline="-25000" dirty="0" err="1"/>
                  <a:t>j</a:t>
                </a:r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Có</a:t>
                </a:r>
                <a:r>
                  <a:rPr lang="en-US" dirty="0"/>
                  <a:t> 2n-2 round (</a:t>
                </a:r>
                <a:r>
                  <a:rPr lang="en-US" dirty="0" err="1"/>
                  <a:t>tuần</a:t>
                </a:r>
                <a:r>
                  <a:rPr lang="en-US" dirty="0"/>
                  <a:t>) </a:t>
                </a:r>
                <a:r>
                  <a:rPr lang="en-US" dirty="0" err="1"/>
                  <a:t>diễn</a:t>
                </a:r>
                <a:r>
                  <a:rPr lang="en-US" dirty="0"/>
                  <a:t> </a:t>
                </a:r>
                <a:r>
                  <a:rPr lang="en-US" dirty="0" err="1"/>
                  <a:t>ra</a:t>
                </a:r>
                <a:r>
                  <a:rPr lang="en-US" dirty="0"/>
                  <a:t> </a:t>
                </a:r>
              </a:p>
              <a:p>
                <a:r>
                  <a:rPr lang="en-US" dirty="0" err="1"/>
                  <a:t>Lời</a:t>
                </a:r>
                <a:r>
                  <a:rPr lang="en-US" dirty="0"/>
                  <a:t> </a:t>
                </a:r>
                <a:r>
                  <a:rPr lang="en-US" dirty="0" err="1"/>
                  <a:t>giải</a:t>
                </a:r>
                <a:r>
                  <a:rPr lang="en-US" dirty="0"/>
                  <a:t>:  Ma </a:t>
                </a:r>
                <a:r>
                  <a:rPr lang="en-US" dirty="0" err="1"/>
                  <a:t>trận</a:t>
                </a:r>
                <a:r>
                  <a:rPr lang="en-US" dirty="0"/>
                  <a:t> A (</a:t>
                </a:r>
                <a:r>
                  <a:rPr lang="en-US" dirty="0" err="1"/>
                  <a:t>nxn</a:t>
                </a:r>
                <a:r>
                  <a:rPr lang="en-US" dirty="0"/>
                  <a:t>):</a:t>
                </a:r>
              </a:p>
              <a:p>
                <a:pPr algn="ctr"/>
                <a:r>
                  <a:rPr lang="en-US" b="1" dirty="0"/>
                  <a:t>A(</a:t>
                </a:r>
                <a:r>
                  <a:rPr lang="en-US" b="1" dirty="0" err="1"/>
                  <a:t>i,k</a:t>
                </a:r>
                <a:r>
                  <a:rPr lang="en-US" b="1" dirty="0"/>
                  <a:t>) 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ế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u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độ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1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b="1" baseline="-25000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đấ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u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ớ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độ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1" dirty="0"/>
                              <m:t>Tj</m:t>
                            </m:r>
                            <m:r>
                              <m:rPr>
                                <m:nor/>
                              </m:rPr>
                              <a:rPr lang="en-US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ở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round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en-US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ạ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â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nh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à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ủ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1" dirty="0"/>
                              <m:t>i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1" i="0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m:rPr>
                                <m:nor/>
                              </m:rPr>
                              <a:rPr lang="en-US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ế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u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độ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1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b="1" baseline="-25000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đấ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u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ớ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độ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1" dirty="0"/>
                              <m:t>Tj</m:t>
                            </m:r>
                            <m:r>
                              <m:rPr>
                                <m:nor/>
                              </m:rPr>
                              <a:rPr lang="en-US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ở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round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en-US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ạ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â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nh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à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ủ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1" dirty="0"/>
                              <m:t>i</m:t>
                            </m:r>
                          </m:e>
                        </m:eqArr>
                      </m:e>
                    </m:d>
                  </m:oMath>
                </a14:m>
                <a:endParaRPr lang="en-US" b="1" dirty="0"/>
              </a:p>
              <a:p>
                <a:pPr algn="ctr"/>
                <a:r>
                  <a:rPr lang="en-US" dirty="0" err="1"/>
                  <a:t>i</a:t>
                </a:r>
                <a:r>
                  <a:rPr lang="en-US" dirty="0"/>
                  <a:t>, j</a:t>
                </a:r>
                <a:r>
                  <a:rPr lang="en-US" b="1" dirty="0"/>
                  <a:t> </a:t>
                </a:r>
                <a:r>
                  <a:rPr lang="vi-VN" b="0" i="0" dirty="0">
                    <a:solidFill>
                      <a:srgbClr val="202124"/>
                    </a:solidFill>
                    <a:effectLst/>
                  </a:rPr>
                  <a:t>∈ </a:t>
                </a:r>
                <a:r>
                  <a:rPr lang="en-US" b="0" i="0" dirty="0">
                    <a:solidFill>
                      <a:srgbClr val="202124"/>
                    </a:solidFill>
                    <a:effectLst/>
                  </a:rPr>
                  <a:t>1,2,…n,   </a:t>
                </a:r>
                <a:r>
                  <a:rPr lang="en-US" i="0" dirty="0">
                    <a:solidFill>
                      <a:srgbClr val="202124"/>
                    </a:solidFill>
                    <a:effectLst/>
                  </a:rPr>
                  <a:t>k</a:t>
                </a:r>
                <a:r>
                  <a:rPr lang="en-US" b="0" i="0" dirty="0">
                    <a:solidFill>
                      <a:srgbClr val="202124"/>
                    </a:solidFill>
                    <a:effectLst/>
                  </a:rPr>
                  <a:t> </a:t>
                </a:r>
                <a:r>
                  <a:rPr lang="vi-VN" b="0" i="0" dirty="0">
                    <a:solidFill>
                      <a:srgbClr val="202124"/>
                    </a:solidFill>
                    <a:effectLst/>
                  </a:rPr>
                  <a:t>∈</a:t>
                </a:r>
                <a:r>
                  <a:rPr lang="en-US" b="0" i="0" dirty="0">
                    <a:solidFill>
                      <a:srgbClr val="202124"/>
                    </a:solidFill>
                    <a:effectLst/>
                  </a:rPr>
                  <a:t> 1,2,…2n-2</a:t>
                </a:r>
                <a:endParaRPr lang="en-US" dirty="0"/>
              </a:p>
              <a:p>
                <a:r>
                  <a:rPr lang="en-US" dirty="0"/>
                  <a:t>	</a:t>
                </a:r>
              </a:p>
              <a:p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mục</a:t>
                </a:r>
                <a:r>
                  <a:rPr lang="en-US" dirty="0"/>
                  <a:t> </a:t>
                </a:r>
                <a:r>
                  <a:rPr lang="en-US" dirty="0" err="1"/>
                  <a:t>tiêu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team </a:t>
                </a:r>
                <a:r>
                  <a:rPr lang="en-US" dirty="0" err="1"/>
                  <a:t>T</a:t>
                </a:r>
                <a:r>
                  <a:rPr lang="en-US" baseline="-25000" dirty="0" err="1"/>
                  <a:t>i</a:t>
                </a:r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vi-VN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d>
                                    <m:d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vi-VN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i="1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d>
                                    <m:d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vi-VN" i="1" smtClean="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vi-VN" i="1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vi-VN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vi-VN" i="1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vi-VN" i="1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vi-VN" i="1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vi-VN" i="1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),</m:t>
                      </m:r>
                      <m:r>
                        <m:rPr>
                          <m:sty m:val="p"/>
                        </m:rPr>
                        <a:rPr lang="vi-VN" i="1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dirty="0"/>
              </a:p>
              <a:p>
                <a:pPr algn="ctr"/>
                <a:r>
                  <a:rPr lang="en-US" dirty="0" err="1"/>
                  <a:t>Với</a:t>
                </a:r>
                <a:r>
                  <a:rPr lang="en-US" dirty="0"/>
                  <a:t> D(</a:t>
                </a:r>
                <a:r>
                  <a:rPr lang="en-US" dirty="0" err="1"/>
                  <a:t>i,k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ượ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</m:oMath>
                </a14:m>
                <a:endParaRPr lang="vi-VN" dirty="0"/>
              </a:p>
            </p:txBody>
          </p:sp>
        </mc:Choice>
        <mc:Fallback xmlns="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18D5A37E-B2F1-1D06-1AB9-A2BA2BC04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1712230"/>
                <a:ext cx="10464800" cy="4044312"/>
              </a:xfrm>
              <a:prstGeom prst="rect">
                <a:avLst/>
              </a:prstGeom>
              <a:blipFill>
                <a:blip r:embed="rId2"/>
                <a:stretch>
                  <a:fillRect l="-466" t="-90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952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FD9E40B-8BDB-C80F-5621-65B7C9116456}"/>
              </a:ext>
            </a:extLst>
          </p:cNvPr>
          <p:cNvSpPr txBox="1"/>
          <p:nvPr/>
        </p:nvSpPr>
        <p:spPr>
          <a:xfrm>
            <a:off x="867056" y="1101458"/>
            <a:ext cx="3654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Mã</a:t>
            </a:r>
            <a:r>
              <a:rPr lang="en-US" sz="2000" b="1" dirty="0"/>
              <a:t> </a:t>
            </a:r>
            <a:r>
              <a:rPr lang="en-US" sz="2000" b="1" dirty="0" err="1"/>
              <a:t>hóa</a:t>
            </a:r>
            <a:r>
              <a:rPr lang="en-US" sz="2000" b="1" dirty="0"/>
              <a:t> </a:t>
            </a:r>
            <a:r>
              <a:rPr lang="en-US" sz="2000" b="1" dirty="0" err="1"/>
              <a:t>và</a:t>
            </a:r>
            <a:r>
              <a:rPr lang="en-US" sz="2000" b="1" dirty="0"/>
              <a:t> </a:t>
            </a:r>
            <a:r>
              <a:rPr lang="en-US" sz="2000" b="1" dirty="0" err="1"/>
              <a:t>khởi</a:t>
            </a:r>
            <a:r>
              <a:rPr lang="en-US" sz="2000" b="1" dirty="0"/>
              <a:t> </a:t>
            </a:r>
            <a:r>
              <a:rPr lang="en-US" sz="2000" b="1" dirty="0" err="1"/>
              <a:t>tạo</a:t>
            </a:r>
            <a:r>
              <a:rPr lang="en-US" sz="2000" b="1" dirty="0"/>
              <a:t> </a:t>
            </a:r>
            <a:r>
              <a:rPr lang="en-US" sz="2000" b="1" dirty="0" err="1"/>
              <a:t>lời</a:t>
            </a:r>
            <a:r>
              <a:rPr lang="en-US" sz="2000" b="1" dirty="0"/>
              <a:t> </a:t>
            </a:r>
            <a:r>
              <a:rPr lang="en-US" sz="2000" b="1" dirty="0" err="1"/>
              <a:t>giải</a:t>
            </a:r>
            <a:r>
              <a:rPr lang="en-US" sz="2000" b="1" dirty="0"/>
              <a:t> </a:t>
            </a:r>
            <a:endParaRPr lang="vi-VN" sz="2000" b="1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B7A2EF8F-4B5F-8D3C-F5EC-68CADBC320C4}"/>
              </a:ext>
            </a:extLst>
          </p:cNvPr>
          <p:cNvSpPr txBox="1"/>
          <p:nvPr/>
        </p:nvSpPr>
        <p:spPr>
          <a:xfrm>
            <a:off x="867056" y="1584960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n=6 , </a:t>
            </a:r>
            <a:r>
              <a:rPr lang="en-US" dirty="0" err="1"/>
              <a:t>số</a:t>
            </a:r>
            <a:r>
              <a:rPr lang="en-US" dirty="0"/>
              <a:t> round = 10</a:t>
            </a:r>
            <a:endParaRPr lang="vi-VN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62B2B6D0-A3CF-90C8-68D6-6333A142D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696" y="2420551"/>
            <a:ext cx="8134768" cy="26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38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FD9E40B-8BDB-C80F-5621-65B7C9116456}"/>
              </a:ext>
            </a:extLst>
          </p:cNvPr>
          <p:cNvSpPr txBox="1"/>
          <p:nvPr/>
        </p:nvSpPr>
        <p:spPr>
          <a:xfrm>
            <a:off x="867056" y="951721"/>
            <a:ext cx="3654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/>
              <a:t>The </a:t>
            </a:r>
            <a:r>
              <a:rPr lang="vi-VN" sz="2000" b="1" dirty="0" err="1"/>
              <a:t>Neighborhood</a:t>
            </a:r>
            <a:endParaRPr lang="vi-VN" sz="2000" b="1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A1D21807-6106-FB3B-8906-CD4CBA5D4151}"/>
              </a:ext>
            </a:extLst>
          </p:cNvPr>
          <p:cNvSpPr txBox="1"/>
          <p:nvPr/>
        </p:nvSpPr>
        <p:spPr>
          <a:xfrm>
            <a:off x="867056" y="1673631"/>
            <a:ext cx="6614160" cy="4035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 dụng 4 phép biến đổi sau: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vi-VN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SwapHomes</a:t>
            </a:r>
            <a:r>
              <a:rPr lang="vi-V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(S,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000" b="1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vi-V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</a:t>
            </a:r>
            <a:r>
              <a:rPr lang="en-US" sz="2000" b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</a:t>
            </a:r>
            <a:r>
              <a:rPr lang="vi-V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)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vi-VN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SwapRounds</a:t>
            </a:r>
            <a:r>
              <a:rPr lang="vi-V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(S, r</a:t>
            </a:r>
            <a:r>
              <a:rPr lang="en-US" sz="2000" b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vi-V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2000" b="1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vi-V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vi-VN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SwapTeams</a:t>
            </a:r>
            <a:r>
              <a:rPr lang="vi-V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(S,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000" b="1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vi-V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</a:t>
            </a:r>
            <a:r>
              <a:rPr lang="en-US" sz="2000" b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</a:t>
            </a:r>
            <a:r>
              <a:rPr lang="vi-V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)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vi-VN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PartialSwapRounds</a:t>
            </a:r>
            <a:r>
              <a:rPr lang="vi-V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(S,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000" b="1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vi-V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2000" b="1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vi-V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, r</a:t>
            </a:r>
            <a:r>
              <a:rPr lang="en-US" sz="2000" b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vi-V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vi-VN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PartialSwapTeams</a:t>
            </a:r>
            <a:r>
              <a:rPr lang="vi-V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000" b="1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vi-V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</a:t>
            </a:r>
            <a:r>
              <a:rPr lang="en-US" sz="2000" b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</a:t>
            </a:r>
            <a:r>
              <a:rPr lang="vi-V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</a:t>
            </a:r>
            <a:r>
              <a:rPr lang="en-US" sz="2000" b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vi-V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vi-V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=&gt;  Không phá vỡ ràng b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uộc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bài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lời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giải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mới</a:t>
            </a:r>
            <a:endParaRPr lang="vi-V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055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2105EA3B-5C0D-F0EC-BAF5-A8BA7ED0C04E}"/>
              </a:ext>
            </a:extLst>
          </p:cNvPr>
          <p:cNvSpPr txBox="1"/>
          <p:nvPr/>
        </p:nvSpPr>
        <p:spPr>
          <a:xfrm>
            <a:off x="772160" y="12021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i="1" dirty="0" err="1"/>
              <a:t>SwapHomes</a:t>
            </a:r>
            <a:r>
              <a:rPr lang="vi-VN" b="1" i="1" dirty="0"/>
              <a:t>(S, T</a:t>
            </a:r>
            <a:r>
              <a:rPr lang="en-US" b="1" i="1" baseline="-25000" dirty="0" err="1"/>
              <a:t>i</a:t>
            </a:r>
            <a:r>
              <a:rPr lang="vi-VN" b="1" i="1" dirty="0"/>
              <a:t> ,T</a:t>
            </a:r>
            <a:r>
              <a:rPr lang="en-US" b="1" i="1" baseline="-25000" dirty="0"/>
              <a:t>j</a:t>
            </a:r>
            <a:r>
              <a:rPr lang="vi-VN" b="1" i="1" dirty="0"/>
              <a:t>): </a:t>
            </a:r>
            <a:r>
              <a:rPr lang="vi-VN" dirty="0"/>
              <a:t>đổi chỗ sân nhà, sân khách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69F421B0-9183-8E57-95E6-18EFB23CB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410" y="1571506"/>
            <a:ext cx="6602498" cy="2351775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C31EE3EA-D03C-2BDE-48BD-ED34BEB7FF83}"/>
              </a:ext>
            </a:extLst>
          </p:cNvPr>
          <p:cNvSpPr txBox="1"/>
          <p:nvPr/>
        </p:nvSpPr>
        <p:spPr>
          <a:xfrm>
            <a:off x="1518396" y="3462946"/>
            <a:ext cx="2816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 err="1"/>
              <a:t>SwapHomes</a:t>
            </a:r>
            <a:r>
              <a:rPr lang="vi-VN" dirty="0"/>
              <a:t>(S, T2, T4)</a:t>
            </a:r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CCF170A6-F830-ED0E-D593-327291BC9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546" y="4018262"/>
            <a:ext cx="6602499" cy="2282427"/>
          </a:xfrm>
          <a:prstGeom prst="rect">
            <a:avLst/>
          </a:prstGeom>
        </p:spPr>
      </p:pic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21FA74A7-928C-B68B-C49A-63FA3FCA96DF}"/>
              </a:ext>
            </a:extLst>
          </p:cNvPr>
          <p:cNvCxnSpPr>
            <a:cxnSpLocks/>
          </p:cNvCxnSpPr>
          <p:nvPr/>
        </p:nvCxnSpPr>
        <p:spPr>
          <a:xfrm>
            <a:off x="4335067" y="3515342"/>
            <a:ext cx="0" cy="1005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797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2105EA3B-5C0D-F0EC-BAF5-A8BA7ED0C04E}"/>
              </a:ext>
            </a:extLst>
          </p:cNvPr>
          <p:cNvSpPr txBox="1"/>
          <p:nvPr/>
        </p:nvSpPr>
        <p:spPr>
          <a:xfrm>
            <a:off x="772160" y="12021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i="1" dirty="0" err="1"/>
              <a:t>SwapRounds</a:t>
            </a:r>
            <a:r>
              <a:rPr lang="vi-VN" b="1" i="1" dirty="0"/>
              <a:t>(S, </a:t>
            </a:r>
            <a:r>
              <a:rPr lang="en-US" b="1" i="1" dirty="0" err="1"/>
              <a:t>r</a:t>
            </a:r>
            <a:r>
              <a:rPr lang="en-US" b="1" i="1" baseline="-25000" dirty="0" err="1"/>
              <a:t>i</a:t>
            </a:r>
            <a:r>
              <a:rPr lang="vi-VN" b="1" i="1" dirty="0"/>
              <a:t> ,</a:t>
            </a:r>
            <a:r>
              <a:rPr lang="en-US" b="1" i="1" dirty="0" err="1"/>
              <a:t>r</a:t>
            </a:r>
            <a:r>
              <a:rPr lang="en-US" b="1" i="1" baseline="-25000" dirty="0" err="1"/>
              <a:t>j</a:t>
            </a:r>
            <a:r>
              <a:rPr lang="vi-VN" b="1" i="1" dirty="0"/>
              <a:t>): </a:t>
            </a:r>
            <a:r>
              <a:rPr lang="vi-VN" dirty="0"/>
              <a:t>đổi chỗ </a:t>
            </a:r>
            <a:r>
              <a:rPr lang="vi-VN" dirty="0" err="1"/>
              <a:t>round</a:t>
            </a:r>
            <a:r>
              <a:rPr lang="vi-VN" dirty="0"/>
              <a:t> thi đấu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C31EE3EA-D03C-2BDE-48BD-ED34BEB7FF83}"/>
              </a:ext>
            </a:extLst>
          </p:cNvPr>
          <p:cNvSpPr txBox="1"/>
          <p:nvPr/>
        </p:nvSpPr>
        <p:spPr>
          <a:xfrm>
            <a:off x="1518396" y="3462946"/>
            <a:ext cx="2816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 err="1"/>
              <a:t>SwapRounds</a:t>
            </a:r>
            <a:r>
              <a:rPr lang="vi-VN" dirty="0"/>
              <a:t>(S, r3, r5)</a:t>
            </a:r>
          </a:p>
        </p:txBody>
      </p: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21FA74A7-928C-B68B-C49A-63FA3FCA96DF}"/>
              </a:ext>
            </a:extLst>
          </p:cNvPr>
          <p:cNvCxnSpPr>
            <a:cxnSpLocks/>
          </p:cNvCxnSpPr>
          <p:nvPr/>
        </p:nvCxnSpPr>
        <p:spPr>
          <a:xfrm>
            <a:off x="4335067" y="3515342"/>
            <a:ext cx="0" cy="1005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Hình ảnh 3">
            <a:extLst>
              <a:ext uri="{FF2B5EF4-FFF2-40B4-BE49-F238E27FC236}">
                <a16:creationId xmlns:a16="http://schemas.microsoft.com/office/drawing/2014/main" id="{1983D158-0A37-21F9-2EE6-9159F667C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144" y="1571506"/>
            <a:ext cx="6236020" cy="2273417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6E59C838-00F3-22B7-2E4F-D336CDD8C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144" y="4018262"/>
            <a:ext cx="6261422" cy="227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2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2105EA3B-5C0D-F0EC-BAF5-A8BA7ED0C04E}"/>
              </a:ext>
            </a:extLst>
          </p:cNvPr>
          <p:cNvSpPr txBox="1"/>
          <p:nvPr/>
        </p:nvSpPr>
        <p:spPr>
          <a:xfrm>
            <a:off x="804664" y="878798"/>
            <a:ext cx="10139680" cy="50629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0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SwapTeams</a:t>
            </a:r>
            <a:r>
              <a:rPr lang="vi-VN" sz="20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(S, </a:t>
            </a:r>
            <a:r>
              <a:rPr lang="en-US" sz="20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000" b="1" i="1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vi-VN" sz="20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</a:t>
            </a:r>
            <a:r>
              <a:rPr lang="en-US" sz="2000" b="1" i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</a:t>
            </a:r>
            <a:r>
              <a:rPr lang="vi-VN" sz="20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): 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đổi chỗ lịch </a:t>
            </a: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team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 và j (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ngoại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trừ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trận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giữa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0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0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</a:t>
            </a:r>
            <a:r>
              <a:rPr lang="en-US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vi-V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C31EE3EA-D03C-2BDE-48BD-ED34BEB7FF83}"/>
              </a:ext>
            </a:extLst>
          </p:cNvPr>
          <p:cNvSpPr txBox="1"/>
          <p:nvPr/>
        </p:nvSpPr>
        <p:spPr>
          <a:xfrm>
            <a:off x="1518396" y="3462946"/>
            <a:ext cx="2816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SwapTeams</a:t>
            </a:r>
            <a:r>
              <a:rPr lang="vi-VN" dirty="0"/>
              <a:t>(S, T2, T5)</a:t>
            </a:r>
          </a:p>
        </p:txBody>
      </p: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21FA74A7-928C-B68B-C49A-63FA3FCA96DF}"/>
              </a:ext>
            </a:extLst>
          </p:cNvPr>
          <p:cNvCxnSpPr>
            <a:cxnSpLocks/>
          </p:cNvCxnSpPr>
          <p:nvPr/>
        </p:nvCxnSpPr>
        <p:spPr>
          <a:xfrm>
            <a:off x="4335067" y="3515342"/>
            <a:ext cx="0" cy="1005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5C3802A-0BEF-BE7F-A530-9ECACBE46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357" y="1385091"/>
            <a:ext cx="6666834" cy="230398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BADC242A-C1F7-B305-CC28-EA7120F99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967" y="4018262"/>
            <a:ext cx="6621223" cy="239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29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2105EA3B-5C0D-F0EC-BAF5-A8BA7ED0C04E}"/>
              </a:ext>
            </a:extLst>
          </p:cNvPr>
          <p:cNvSpPr txBox="1"/>
          <p:nvPr/>
        </p:nvSpPr>
        <p:spPr>
          <a:xfrm>
            <a:off x="804664" y="878798"/>
            <a:ext cx="10139680" cy="50629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20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PartialSwapRounds</a:t>
            </a:r>
            <a:r>
              <a:rPr lang="vi-VN" sz="20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(S, </a:t>
            </a:r>
            <a:r>
              <a:rPr lang="en-US" sz="20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000" b="1" i="1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vi-VN" sz="20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2000" b="1" i="1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vi-VN" sz="20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, r</a:t>
            </a:r>
            <a:r>
              <a:rPr lang="en-US" sz="2000" b="1" i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vi-VN" sz="20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Team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</a:t>
            </a:r>
            <a:r>
              <a:rPr lang="en-US" sz="20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đổi chỗ </a:t>
            </a: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round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20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và r</a:t>
            </a:r>
            <a:r>
              <a:rPr lang="en-US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endParaRPr lang="vi-V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C31EE3EA-D03C-2BDE-48BD-ED34BEB7FF83}"/>
              </a:ext>
            </a:extLst>
          </p:cNvPr>
          <p:cNvSpPr txBox="1"/>
          <p:nvPr/>
        </p:nvSpPr>
        <p:spPr>
          <a:xfrm>
            <a:off x="804664" y="3462946"/>
            <a:ext cx="3530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PartialSwapRounds</a:t>
            </a:r>
            <a:r>
              <a:rPr lang="vi-VN" dirty="0"/>
              <a:t>(S, T2, r2,r9)</a:t>
            </a:r>
          </a:p>
        </p:txBody>
      </p: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21FA74A7-928C-B68B-C49A-63FA3FCA96DF}"/>
              </a:ext>
            </a:extLst>
          </p:cNvPr>
          <p:cNvCxnSpPr>
            <a:cxnSpLocks/>
          </p:cNvCxnSpPr>
          <p:nvPr/>
        </p:nvCxnSpPr>
        <p:spPr>
          <a:xfrm>
            <a:off x="4335067" y="3515342"/>
            <a:ext cx="0" cy="1005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Hình ảnh 3">
            <a:extLst>
              <a:ext uri="{FF2B5EF4-FFF2-40B4-BE49-F238E27FC236}">
                <a16:creationId xmlns:a16="http://schemas.microsoft.com/office/drawing/2014/main" id="{1E754AD3-7E6E-58F9-BB1F-368E3D5C1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512" y="1434972"/>
            <a:ext cx="6691042" cy="2263268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D163248E-E4C8-0246-B2F2-2B1360C16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511" y="3832278"/>
            <a:ext cx="6691041" cy="2367346"/>
          </a:xfrm>
          <a:prstGeom prst="rect">
            <a:avLst/>
          </a:prstGeom>
        </p:spPr>
      </p:pic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B78B4AD1-917F-5D17-851A-130C10BC6626}"/>
              </a:ext>
            </a:extLst>
          </p:cNvPr>
          <p:cNvSpPr txBox="1"/>
          <p:nvPr/>
        </p:nvSpPr>
        <p:spPr>
          <a:xfrm>
            <a:off x="804664" y="4296450"/>
            <a:ext cx="3261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vi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- O(n</a:t>
            </a:r>
            <a:r>
              <a:rPr lang="en-US" baseline="30000" dirty="0"/>
              <a:t>3</a:t>
            </a:r>
            <a:r>
              <a:rPr lang="en-US" dirty="0"/>
              <a:t>)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34570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A492891-9B31-C6E7-8167-F4AD0A6506E5}"/>
              </a:ext>
            </a:extLst>
          </p:cNvPr>
          <p:cNvSpPr txBox="1"/>
          <p:nvPr/>
        </p:nvSpPr>
        <p:spPr>
          <a:xfrm>
            <a:off x="867056" y="951721"/>
            <a:ext cx="3654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err="1"/>
              <a:t>Reheat</a:t>
            </a:r>
            <a:endParaRPr lang="vi-VN" sz="2400" b="1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10DFB768-7C59-0911-53F0-09C7B0839196}"/>
              </a:ext>
            </a:extLst>
          </p:cNvPr>
          <p:cNvSpPr txBox="1"/>
          <p:nvPr/>
        </p:nvSpPr>
        <p:spPr>
          <a:xfrm>
            <a:off x="867056" y="1816466"/>
            <a:ext cx="6763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Khi nhiệt độ đạt rất thấp</a:t>
            </a:r>
            <a:r>
              <a:rPr lang="vi-VN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khó thoát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ỏi cực tiểu cục bộ</a:t>
            </a:r>
            <a:endParaRPr lang="vi-VN" sz="2000" dirty="0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B638B7F5-2842-5190-62A2-6C684C6E8CCB}"/>
              </a:ext>
            </a:extLst>
          </p:cNvPr>
          <p:cNvSpPr txBox="1"/>
          <p:nvPr/>
        </p:nvSpPr>
        <p:spPr>
          <a:xfrm>
            <a:off x="867056" y="2547391"/>
            <a:ext cx="676310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>
                <a:latin typeface="+mj-lt"/>
              </a:rPr>
              <a:t>Ý tưởng: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>
                <a:latin typeface="+mj-lt"/>
              </a:rPr>
              <a:t>Trong một </a:t>
            </a:r>
            <a:r>
              <a:rPr lang="vi-VN" sz="2000" dirty="0" err="1">
                <a:latin typeface="+mj-lt"/>
              </a:rPr>
              <a:t>phase</a:t>
            </a:r>
            <a:r>
              <a:rPr lang="vi-VN" sz="2000" dirty="0">
                <a:latin typeface="+mj-lt"/>
              </a:rPr>
              <a:t>, </a:t>
            </a:r>
            <a:r>
              <a:rPr lang="vi-VN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khi tìm thấy giải pháp tốt nhất , ta tăng nhiệt độ lên gấp đôi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>
                <a:latin typeface="+mj-lt"/>
                <a:cs typeface="Arial" panose="020B0604020202020204" pitchFamily="34" charset="0"/>
              </a:rPr>
              <a:t>Thuật toán dừng khi </a:t>
            </a:r>
            <a:r>
              <a:rPr lang="vi-VN" sz="2000" dirty="0" err="1">
                <a:latin typeface="+mj-lt"/>
                <a:cs typeface="Arial" panose="020B0604020202020204" pitchFamily="34" charset="0"/>
              </a:rPr>
              <a:t>reheat</a:t>
            </a:r>
            <a:r>
              <a:rPr lang="vi-VN" sz="2000" dirty="0">
                <a:latin typeface="+mj-lt"/>
                <a:cs typeface="Arial" panose="020B0604020202020204" pitchFamily="34" charset="0"/>
              </a:rPr>
              <a:t> liên tiếp mà không cải thiện </a:t>
            </a:r>
            <a:endParaRPr lang="vi-V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4973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A91ACEF4-F724-CF79-73C5-5FB5152B2C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30"/>
          <a:stretch/>
        </p:blipFill>
        <p:spPr>
          <a:xfrm>
            <a:off x="7128173" y="863600"/>
            <a:ext cx="3326467" cy="5524658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6356FE07-E357-B9ED-36DA-1DAA7CB2CF4A}"/>
              </a:ext>
            </a:extLst>
          </p:cNvPr>
          <p:cNvSpPr txBox="1"/>
          <p:nvPr/>
        </p:nvSpPr>
        <p:spPr>
          <a:xfrm>
            <a:off x="579120" y="934720"/>
            <a:ext cx="2276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latin typeface="+mj-lt"/>
              </a:rPr>
              <a:t>Cài đặt &amp; tham số: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EF2AA1BE-37FC-D125-FE10-DB793E7C4E13}"/>
              </a:ext>
            </a:extLst>
          </p:cNvPr>
          <p:cNvSpPr txBox="1"/>
          <p:nvPr/>
        </p:nvSpPr>
        <p:spPr>
          <a:xfrm>
            <a:off x="579120" y="1809095"/>
            <a:ext cx="6096000" cy="234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 err="1"/>
              <a:t>maxP</a:t>
            </a:r>
            <a:r>
              <a:rPr lang="vi-VN" sz="2000" dirty="0"/>
              <a:t>: 1250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 err="1"/>
              <a:t>maxC</a:t>
            </a:r>
            <a:r>
              <a:rPr lang="vi-VN" sz="2000" dirty="0"/>
              <a:t>: 1000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 err="1"/>
              <a:t>maxR</a:t>
            </a:r>
            <a:r>
              <a:rPr lang="vi-VN" sz="2000" dirty="0"/>
              <a:t>: 10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2000" dirty="0"/>
              <a:t>β</a:t>
            </a:r>
            <a:r>
              <a:rPr lang="vi-VN" sz="2000" dirty="0"/>
              <a:t>: 0.955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/>
              <a:t>T: </a:t>
            </a:r>
            <a:r>
              <a:rPr lang="vi-VN" sz="2000" dirty="0" err="1"/>
              <a:t>max</a:t>
            </a:r>
            <a:r>
              <a:rPr lang="vi-VN" sz="2000" dirty="0"/>
              <a:t>(</a:t>
            </a:r>
            <a:r>
              <a:rPr lang="vi-VN" sz="2000" dirty="0" err="1"/>
              <a:t>distance_matrix</a:t>
            </a:r>
            <a:r>
              <a:rPr lang="vi-VN" sz="2000" dirty="0"/>
              <a:t>) * n/2</a:t>
            </a:r>
          </a:p>
        </p:txBody>
      </p:sp>
    </p:spTree>
    <p:extLst>
      <p:ext uri="{BB962C8B-B14F-4D97-AF65-F5344CB8AC3E}">
        <p14:creationId xmlns:p14="http://schemas.microsoft.com/office/powerpoint/2010/main" val="154023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3907A544-2DE1-3763-E9ED-524DA9AF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BCACC8EA-E014-E90A-8BFB-DACBFCDA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BÀI TOÁN:</a:t>
            </a:r>
            <a:br>
              <a:rPr lang="en-US" dirty="0"/>
            </a:b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E30C796-45BB-F3B8-B37B-37AC61BCFA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Có</a:t>
            </a:r>
            <a:r>
              <a:rPr lang="en-US" dirty="0"/>
              <a:t> n </a:t>
            </a:r>
            <a:r>
              <a:rPr lang="en-US" dirty="0" err="1"/>
              <a:t>đội</a:t>
            </a:r>
            <a:r>
              <a:rPr lang="en-US" dirty="0"/>
              <a:t> </a:t>
            </a:r>
            <a:r>
              <a:rPr lang="en-US" dirty="0" err="1"/>
              <a:t>tuyển</a:t>
            </a:r>
            <a:r>
              <a:rPr lang="en-US" dirty="0"/>
              <a:t> 1, 2, 3, ….., 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tròn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đội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n-1 </a:t>
            </a:r>
            <a:r>
              <a:rPr lang="en-US" dirty="0" err="1"/>
              <a:t>đội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đội</a:t>
            </a:r>
            <a:r>
              <a:rPr lang="en-US" dirty="0"/>
              <a:t> 2 </a:t>
            </a:r>
            <a:r>
              <a:rPr lang="en-US" dirty="0" err="1"/>
              <a:t>trận</a:t>
            </a:r>
            <a:r>
              <a:rPr lang="en-US" dirty="0"/>
              <a:t>(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sân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sân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sân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đội</a:t>
            </a:r>
            <a:r>
              <a:rPr lang="en-US" dirty="0"/>
              <a:t> 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sân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đội</a:t>
            </a:r>
            <a:r>
              <a:rPr lang="en-US" dirty="0"/>
              <a:t> </a:t>
            </a:r>
            <a:r>
              <a:rPr lang="en-US" dirty="0" err="1"/>
              <a:t>tuyển</a:t>
            </a:r>
            <a:r>
              <a:rPr lang="en-US" dirty="0"/>
              <a:t> j </a:t>
            </a:r>
            <a:r>
              <a:rPr lang="en-US" dirty="0" err="1"/>
              <a:t>là</a:t>
            </a:r>
            <a:r>
              <a:rPr lang="en-US" dirty="0"/>
              <a:t> d(</a:t>
            </a:r>
            <a:r>
              <a:rPr lang="en-US" dirty="0" err="1"/>
              <a:t>i</a:t>
            </a:r>
            <a:r>
              <a:rPr lang="en-US" dirty="0"/>
              <a:t>, j)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2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024960D-3A1B-1F95-3192-87F1A362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 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C6DBA48-345A-3671-CEEC-0DEE96A4AB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9F2D9FC-C1DF-AA71-D188-E77FEBB3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8" name="Bảng 7">
            <a:extLst>
              <a:ext uri="{FF2B5EF4-FFF2-40B4-BE49-F238E27FC236}">
                <a16:creationId xmlns:a16="http://schemas.microsoft.com/office/drawing/2014/main" id="{98A8A250-56AC-83A4-468B-63DA686CC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860140"/>
              </p:ext>
            </p:extLst>
          </p:nvPr>
        </p:nvGraphicFramePr>
        <p:xfrm>
          <a:off x="1220374" y="1101037"/>
          <a:ext cx="9750055" cy="4709122"/>
        </p:xfrm>
        <a:graphic>
          <a:graphicData uri="http://schemas.openxmlformats.org/drawingml/2006/table">
            <a:tbl>
              <a:tblPr/>
              <a:tblGrid>
                <a:gridCol w="1392865">
                  <a:extLst>
                    <a:ext uri="{9D8B030D-6E8A-4147-A177-3AD203B41FA5}">
                      <a16:colId xmlns:a16="http://schemas.microsoft.com/office/drawing/2014/main" val="1378935168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4084687137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3705832712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3512509565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2558045049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3555767989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1597339549"/>
                    </a:ext>
                  </a:extLst>
                </a:gridCol>
              </a:tblGrid>
              <a:tr h="85181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Init T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Init cost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Phase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Reheat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t(s)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Result Cost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068103"/>
                  </a:ext>
                </a:extLst>
              </a:tr>
              <a:tr h="39568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10257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0.2187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8276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451110"/>
                  </a:ext>
                </a:extLst>
              </a:tr>
              <a:tr h="69232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33538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4.6875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15495"/>
                  </a:ext>
                </a:extLst>
              </a:tr>
              <a:tr h="69232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81273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19.1406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48110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550115"/>
                  </a:ext>
                </a:extLst>
              </a:tr>
              <a:tr h="69232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146443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996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597.0312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93790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494145"/>
                  </a:ext>
                </a:extLst>
              </a:tr>
              <a:tr h="69232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329475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283.3906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170394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1712"/>
                  </a:ext>
                </a:extLst>
              </a:tr>
              <a:tr h="69232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463200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927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195.5</a:t>
                      </a:r>
                      <a:endParaRPr lang="en-US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218317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928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413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6356FE07-E357-B9ED-36DA-1DAA7CB2CF4A}"/>
              </a:ext>
            </a:extLst>
          </p:cNvPr>
          <p:cNvSpPr txBox="1"/>
          <p:nvPr/>
        </p:nvSpPr>
        <p:spPr>
          <a:xfrm>
            <a:off x="579120" y="934720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EF2AA1BE-37FC-D125-FE10-DB793E7C4E13}"/>
              </a:ext>
            </a:extLst>
          </p:cNvPr>
          <p:cNvSpPr txBox="1"/>
          <p:nvPr/>
        </p:nvSpPr>
        <p:spPr>
          <a:xfrm>
            <a:off x="579120" y="1396385"/>
            <a:ext cx="9753600" cy="5113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(4-6),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Ưu điểm: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đơn giản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 năng thoát khỏi tối ưu cục bộ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tính mở rộng cao (sử dụng thêm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meta-heuristics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turning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1934793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3ABA917-1F46-FE0A-2C74-F4478B16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049C007-3A79-0702-807B-385543EE62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3B6BC9D-B6AF-2567-51DE-26886331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22" name="Bảng 21">
            <a:extLst>
              <a:ext uri="{FF2B5EF4-FFF2-40B4-BE49-F238E27FC236}">
                <a16:creationId xmlns:a16="http://schemas.microsoft.com/office/drawing/2014/main" id="{DC439088-F39A-D2CA-D120-BBC18CFAB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4200"/>
              </p:ext>
            </p:extLst>
          </p:nvPr>
        </p:nvGraphicFramePr>
        <p:xfrm>
          <a:off x="752822" y="1288972"/>
          <a:ext cx="10686356" cy="41650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5579">
                  <a:extLst>
                    <a:ext uri="{9D8B030D-6E8A-4147-A177-3AD203B41FA5}">
                      <a16:colId xmlns:a16="http://schemas.microsoft.com/office/drawing/2014/main" val="192360312"/>
                    </a:ext>
                  </a:extLst>
                </a:gridCol>
                <a:gridCol w="1186924">
                  <a:extLst>
                    <a:ext uri="{9D8B030D-6E8A-4147-A177-3AD203B41FA5}">
                      <a16:colId xmlns:a16="http://schemas.microsoft.com/office/drawing/2014/main" val="867515292"/>
                    </a:ext>
                  </a:extLst>
                </a:gridCol>
                <a:gridCol w="1186924">
                  <a:extLst>
                    <a:ext uri="{9D8B030D-6E8A-4147-A177-3AD203B41FA5}">
                      <a16:colId xmlns:a16="http://schemas.microsoft.com/office/drawing/2014/main" val="2283784165"/>
                    </a:ext>
                  </a:extLst>
                </a:gridCol>
                <a:gridCol w="1186924">
                  <a:extLst>
                    <a:ext uri="{9D8B030D-6E8A-4147-A177-3AD203B41FA5}">
                      <a16:colId xmlns:a16="http://schemas.microsoft.com/office/drawing/2014/main" val="1298882279"/>
                    </a:ext>
                  </a:extLst>
                </a:gridCol>
                <a:gridCol w="1192309">
                  <a:extLst>
                    <a:ext uri="{9D8B030D-6E8A-4147-A177-3AD203B41FA5}">
                      <a16:colId xmlns:a16="http://schemas.microsoft.com/office/drawing/2014/main" val="2534650440"/>
                    </a:ext>
                  </a:extLst>
                </a:gridCol>
                <a:gridCol w="1186924">
                  <a:extLst>
                    <a:ext uri="{9D8B030D-6E8A-4147-A177-3AD203B41FA5}">
                      <a16:colId xmlns:a16="http://schemas.microsoft.com/office/drawing/2014/main" val="3390379131"/>
                    </a:ext>
                  </a:extLst>
                </a:gridCol>
                <a:gridCol w="1186924">
                  <a:extLst>
                    <a:ext uri="{9D8B030D-6E8A-4147-A177-3AD203B41FA5}">
                      <a16:colId xmlns:a16="http://schemas.microsoft.com/office/drawing/2014/main" val="2753932766"/>
                    </a:ext>
                  </a:extLst>
                </a:gridCol>
                <a:gridCol w="1186924">
                  <a:extLst>
                    <a:ext uri="{9D8B030D-6E8A-4147-A177-3AD203B41FA5}">
                      <a16:colId xmlns:a16="http://schemas.microsoft.com/office/drawing/2014/main" val="3059653548"/>
                    </a:ext>
                  </a:extLst>
                </a:gridCol>
                <a:gridCol w="1186924">
                  <a:extLst>
                    <a:ext uri="{9D8B030D-6E8A-4147-A177-3AD203B41FA5}">
                      <a16:colId xmlns:a16="http://schemas.microsoft.com/office/drawing/2014/main" val="1895960851"/>
                    </a:ext>
                  </a:extLst>
                </a:gridCol>
              </a:tblGrid>
              <a:tr h="5589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Hill Climbing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MIP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Nhánh cận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998048"/>
                  </a:ext>
                </a:extLst>
              </a:tr>
              <a:tr h="5714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t(s)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Result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t(s)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Result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t(s)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Result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t(s)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Result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2753100"/>
                  </a:ext>
                </a:extLst>
              </a:tr>
              <a:tr h="5589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8276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8276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8276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0.013 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8276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0741045"/>
                  </a:ext>
                </a:extLst>
              </a:tr>
              <a:tr h="5589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23898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4.7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`19900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407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20333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20000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19900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1235174"/>
                  </a:ext>
                </a:extLst>
              </a:tr>
              <a:tr h="4837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61889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48110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3715907"/>
                  </a:ext>
                </a:extLst>
              </a:tr>
              <a:tr h="4406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597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93790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1133790"/>
                  </a:ext>
                </a:extLst>
              </a:tr>
              <a:tr h="451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283.4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170394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4443322"/>
                  </a:ext>
                </a:extLst>
              </a:tr>
              <a:tr h="5404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195.5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218317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979308"/>
                  </a:ext>
                </a:extLst>
              </a:tr>
            </a:tbl>
          </a:graphicData>
        </a:graphic>
      </p:graphicFrame>
      <p:sp>
        <p:nvSpPr>
          <p:cNvPr id="23" name="Rectangle 9">
            <a:extLst>
              <a:ext uri="{FF2B5EF4-FFF2-40B4-BE49-F238E27FC236}">
                <a16:creationId xmlns:a16="http://schemas.microsoft.com/office/drawing/2014/main" id="{5C68D2E4-0016-8132-6372-61D97047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96921" y="2647231"/>
            <a:ext cx="20167772" cy="1127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95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5945A2BB-ABB6-48FB-A491-502474D93E34}"/>
              </a:ext>
            </a:extLst>
          </p:cNvPr>
          <p:cNvSpPr txBox="1">
            <a:spLocks/>
          </p:cNvSpPr>
          <p:nvPr/>
        </p:nvSpPr>
        <p:spPr>
          <a:xfrm>
            <a:off x="5605763" y="2869457"/>
            <a:ext cx="5422456" cy="971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6000" dirty="0"/>
              <a:t>THANK YOU 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5FE58-BA70-418C-863F-55066B66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2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1FE70C9F-CF2D-3502-F789-888A5848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2BB0DACE-2EB2-503C-26FC-2F5BC0B3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37EDEB0-B4C0-65A0-0D85-35B4578856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tiên: </a:t>
            </a:r>
            <a:r>
              <a:rPr lang="vi-VN" dirty="0" err="1"/>
              <a:t>số</a:t>
            </a:r>
            <a:r>
              <a:rPr lang="vi-VN" dirty="0"/>
              <a:t> nguyên dương n. 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vi-VN" dirty="0"/>
              <a:t>n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theo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ma </a:t>
            </a:r>
            <a:r>
              <a:rPr lang="vi-VN" dirty="0" err="1"/>
              <a:t>trận</a:t>
            </a:r>
            <a:r>
              <a:rPr lang="vi-VN" dirty="0"/>
              <a:t> </a:t>
            </a:r>
            <a:r>
              <a:rPr lang="vi-VN" dirty="0" err="1"/>
              <a:t>d</a:t>
            </a:r>
            <a:r>
              <a:rPr lang="vi-VN" baseline="-25000" dirty="0" err="1"/>
              <a:t>ij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khoảng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đi </a:t>
            </a:r>
            <a:r>
              <a:rPr lang="vi-VN" dirty="0" err="1"/>
              <a:t>từ</a:t>
            </a:r>
            <a:r>
              <a:rPr lang="vi-VN" dirty="0"/>
              <a:t> sân i </a:t>
            </a:r>
            <a:r>
              <a:rPr lang="vi-VN" dirty="0" err="1"/>
              <a:t>đến</a:t>
            </a:r>
            <a:r>
              <a:rPr lang="vi-VN" dirty="0"/>
              <a:t> sân j (</a:t>
            </a:r>
            <a:r>
              <a:rPr lang="vi-VN" dirty="0" err="1"/>
              <a:t>d</a:t>
            </a:r>
            <a:r>
              <a:rPr lang="vi-VN" baseline="-25000" dirty="0" err="1"/>
              <a:t>ij</a:t>
            </a:r>
            <a:r>
              <a:rPr lang="vi-VN" dirty="0"/>
              <a:t> = 0 </a:t>
            </a:r>
            <a:r>
              <a:rPr lang="vi-VN" dirty="0" err="1"/>
              <a:t>với</a:t>
            </a:r>
            <a:r>
              <a:rPr lang="vi-VN" dirty="0"/>
              <a:t> i = j)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,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https://mat.tepper.cmu.edu/TOURN/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0 745 665 929 				</a:t>
            </a:r>
          </a:p>
          <a:p>
            <a:pPr marL="0" indent="0">
              <a:buNone/>
            </a:pPr>
            <a:r>
              <a:rPr lang="en-US" dirty="0"/>
              <a:t>745 0 80 337 			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: 8276</a:t>
            </a:r>
          </a:p>
          <a:p>
            <a:pPr marL="0" indent="0">
              <a:buNone/>
            </a:pPr>
            <a:r>
              <a:rPr lang="en-US" dirty="0"/>
              <a:t>665 80 0 380 </a:t>
            </a:r>
          </a:p>
          <a:p>
            <a:pPr marL="0" indent="0">
              <a:buNone/>
            </a:pPr>
            <a:r>
              <a:rPr lang="en-US" dirty="0"/>
              <a:t>929 337 380 0 </a:t>
            </a:r>
          </a:p>
        </p:txBody>
      </p:sp>
    </p:spTree>
    <p:extLst>
      <p:ext uri="{BB962C8B-B14F-4D97-AF65-F5344CB8AC3E}">
        <p14:creationId xmlns:p14="http://schemas.microsoft.com/office/powerpoint/2010/main" val="24104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C5567E30-1BB9-E8B0-0AE0-1D072BD5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38838D30-AB00-CCA9-FCB0-4546F1A6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MÔ HÌNH HÓA THEO MIP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hỗ dành sẵn cho Nội dung 3">
                <a:extLst>
                  <a:ext uri="{FF2B5EF4-FFF2-40B4-BE49-F238E27FC236}">
                    <a16:creationId xmlns:a16="http://schemas.microsoft.com/office/drawing/2014/main" id="{3526F092-9C64-69BC-4C3E-E90425510C2B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Biến:</a:t>
                </a:r>
              </a:p>
              <a:p>
                <a:pPr marL="0" indent="0">
                  <a:buNone/>
                </a:pPr>
                <a:r>
                  <a:rPr lang="en-US" dirty="0" err="1"/>
                  <a:t>X</a:t>
                </a:r>
                <a:r>
                  <a:rPr lang="en-US" baseline="-25000" dirty="0" err="1"/>
                  <a:t>r,t,h,a</a:t>
                </a:r>
                <a:r>
                  <a:rPr lang="en-US" dirty="0"/>
                  <a:t> = 1 </a:t>
                </a:r>
                <a:r>
                  <a:rPr lang="en-US" dirty="0" err="1"/>
                  <a:t>nếu</a:t>
                </a:r>
                <a:r>
                  <a:rPr lang="en-US" dirty="0"/>
                  <a:t> </a:t>
                </a:r>
                <a:r>
                  <a:rPr lang="en-US" dirty="0" err="1"/>
                  <a:t>vòng</a:t>
                </a:r>
                <a:r>
                  <a:rPr lang="en-US" dirty="0"/>
                  <a:t> </a:t>
                </a:r>
                <a:r>
                  <a:rPr lang="en-US" dirty="0" err="1"/>
                  <a:t>đấu</a:t>
                </a:r>
                <a:r>
                  <a:rPr lang="en-US" dirty="0"/>
                  <a:t> r, team t di </a:t>
                </a:r>
                <a:r>
                  <a:rPr lang="en-US" dirty="0" err="1"/>
                  <a:t>chuyển</a:t>
                </a:r>
                <a:r>
                  <a:rPr lang="en-US" dirty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h </a:t>
                </a:r>
                <a:r>
                  <a:rPr lang="en-US" dirty="0" err="1"/>
                  <a:t>đến</a:t>
                </a:r>
                <a:r>
                  <a:rPr lang="en-US" dirty="0"/>
                  <a:t> a</a:t>
                </a:r>
              </a:p>
              <a:p>
                <a:pPr marL="0" indent="0">
                  <a:buNone/>
                </a:pPr>
                <a:r>
                  <a:rPr lang="en-US" dirty="0" err="1"/>
                  <a:t>X</a:t>
                </a:r>
                <a:r>
                  <a:rPr lang="en-US" baseline="-25000" dirty="0" err="1"/>
                  <a:t>r,t,h,a</a:t>
                </a:r>
                <a:r>
                  <a:rPr lang="en-US" dirty="0"/>
                  <a:t> = 0 </a:t>
                </a:r>
                <a:r>
                  <a:rPr lang="en-US" dirty="0" err="1"/>
                  <a:t>nếu</a:t>
                </a:r>
                <a:r>
                  <a:rPr lang="en-US" dirty="0"/>
                  <a:t>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endParaRPr lang="en-US" baseline="-25000" dirty="0"/>
              </a:p>
              <a:p>
                <a:r>
                  <a:rPr lang="en-US" dirty="0" err="1"/>
                  <a:t>Ràng</a:t>
                </a:r>
                <a:r>
                  <a:rPr lang="en-US" dirty="0"/>
                  <a:t> </a:t>
                </a:r>
                <a:r>
                  <a:rPr lang="en-US" dirty="0" err="1"/>
                  <a:t>buộc</a:t>
                </a:r>
                <a:r>
                  <a:rPr lang="en-US" dirty="0"/>
                  <a:t>: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đội</a:t>
                </a:r>
                <a:r>
                  <a:rPr lang="en-US" dirty="0"/>
                  <a:t> </a:t>
                </a:r>
                <a:r>
                  <a:rPr lang="en-US" dirty="0" err="1"/>
                  <a:t>sẽ</a:t>
                </a:r>
                <a:r>
                  <a:rPr lang="en-US" dirty="0"/>
                  <a:t> </a:t>
                </a:r>
                <a:r>
                  <a:rPr lang="en-US" dirty="0" err="1"/>
                  <a:t>xuất</a:t>
                </a:r>
                <a:r>
                  <a:rPr lang="en-US" dirty="0"/>
                  <a:t> </a:t>
                </a:r>
                <a:r>
                  <a:rPr lang="en-US" dirty="0" err="1"/>
                  <a:t>phát</a:t>
                </a:r>
                <a:r>
                  <a:rPr lang="en-US" dirty="0"/>
                  <a:t> ở </a:t>
                </a:r>
                <a:r>
                  <a:rPr lang="en-US" dirty="0" err="1"/>
                  <a:t>sân</a:t>
                </a:r>
                <a:r>
                  <a:rPr lang="en-US" dirty="0"/>
                  <a:t> </a:t>
                </a:r>
                <a:r>
                  <a:rPr lang="en-US" dirty="0" err="1"/>
                  <a:t>nhà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X</a:t>
                </a:r>
                <a:r>
                  <a:rPr lang="en-US" baseline="-25000" dirty="0"/>
                  <a:t>0,t,t,a</a:t>
                </a:r>
                <a:r>
                  <a:rPr lang="en-US" dirty="0"/>
                  <a:t> = 1 	∀</a:t>
                </a:r>
                <a:r>
                  <a:rPr lang="en-US" dirty="0" err="1"/>
                  <a:t>t,a</a:t>
                </a:r>
                <a:r>
                  <a:rPr lang="en-US" dirty="0"/>
                  <a:t> = 0, ..., n − 1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đội</a:t>
                </a:r>
                <a:r>
                  <a:rPr lang="en-US" dirty="0"/>
                  <a:t> </a:t>
                </a:r>
                <a:r>
                  <a:rPr lang="en-US" dirty="0" err="1"/>
                  <a:t>sau</a:t>
                </a:r>
                <a:r>
                  <a:rPr lang="en-US" dirty="0"/>
                  <a:t> </a:t>
                </a:r>
                <a:r>
                  <a:rPr lang="en-US" dirty="0" err="1"/>
                  <a:t>khi</a:t>
                </a:r>
                <a:r>
                  <a:rPr lang="en-US" dirty="0"/>
                  <a:t> </a:t>
                </a:r>
                <a:r>
                  <a:rPr lang="en-US" dirty="0" err="1"/>
                  <a:t>hết</a:t>
                </a:r>
                <a:r>
                  <a:rPr lang="en-US" dirty="0"/>
                  <a:t> </a:t>
                </a:r>
                <a:r>
                  <a:rPr lang="en-US" dirty="0" err="1"/>
                  <a:t>giải</a:t>
                </a:r>
                <a:r>
                  <a:rPr lang="en-US" dirty="0"/>
                  <a:t> </a:t>
                </a:r>
                <a:r>
                  <a:rPr lang="en-US" dirty="0" err="1"/>
                  <a:t>đấu</a:t>
                </a:r>
                <a:r>
                  <a:rPr lang="en-US" dirty="0"/>
                  <a:t> </a:t>
                </a:r>
                <a:r>
                  <a:rPr lang="en-US" dirty="0" err="1"/>
                  <a:t>sẽ</a:t>
                </a:r>
                <a:r>
                  <a:rPr lang="en-US" dirty="0"/>
                  <a:t> </a:t>
                </a:r>
                <a:r>
                  <a:rPr lang="en-US" dirty="0" err="1"/>
                  <a:t>về</a:t>
                </a:r>
                <a:r>
                  <a:rPr lang="en-US" dirty="0"/>
                  <a:t> </a:t>
                </a:r>
                <a:r>
                  <a:rPr lang="en-US" dirty="0" err="1"/>
                  <a:t>sân</a:t>
                </a:r>
                <a:r>
                  <a:rPr lang="en-US" dirty="0"/>
                  <a:t> </a:t>
                </a:r>
                <a:r>
                  <a:rPr lang="en-US" dirty="0" err="1"/>
                  <a:t>nhà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baseline="-2500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baseline="-25000">
                        <a:latin typeface="Cambria Math" panose="02040503050406030204" pitchFamily="18" charset="0"/>
                      </a:rPr>
                      <m:t>−1,</m:t>
                    </m:r>
                    <m:r>
                      <m:rPr>
                        <m:nor/>
                      </m:rPr>
                      <a:rPr lang="en-US" baseline="-2500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1 	∀t = 0, 1, ..., n − 1</a:t>
                </a:r>
              </a:p>
            </p:txBody>
          </p:sp>
        </mc:Choice>
        <mc:Fallback xmlns="">
          <p:sp>
            <p:nvSpPr>
              <p:cNvPr id="4" name="Chỗ dành sẵn cho Nội dung 3">
                <a:extLst>
                  <a:ext uri="{FF2B5EF4-FFF2-40B4-BE49-F238E27FC236}">
                    <a16:creationId xmlns:a16="http://schemas.microsoft.com/office/drawing/2014/main" id="{3526F092-9C64-69BC-4C3E-E90425510C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112" t="-2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22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2C9AF1FA-9388-AECD-195F-3865BF78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227B0984-7785-728D-75FA-2AE05D5F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hỗ dành sẵn cho Nội dung 3">
                <a:extLst>
                  <a:ext uri="{FF2B5EF4-FFF2-40B4-BE49-F238E27FC236}">
                    <a16:creationId xmlns:a16="http://schemas.microsoft.com/office/drawing/2014/main" id="{9221DE4A-A2F0-95BE-D2BB-8109550DAAE0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Ràng </a:t>
                </a:r>
                <a:r>
                  <a:rPr lang="en-US" dirty="0" err="1"/>
                  <a:t>buộc</a:t>
                </a:r>
                <a:r>
                  <a:rPr lang="en-US" dirty="0"/>
                  <a:t>: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N</a:t>
                </a:r>
                <a:r>
                  <a:rPr lang="vi-VN" dirty="0" err="1"/>
                  <a:t>ếu</a:t>
                </a:r>
                <a:r>
                  <a:rPr lang="vi-VN" dirty="0"/>
                  <a:t> </a:t>
                </a:r>
                <a:r>
                  <a:rPr lang="vi-VN" dirty="0" err="1"/>
                  <a:t>mỗi</a:t>
                </a:r>
                <a:r>
                  <a:rPr lang="vi-VN" dirty="0"/>
                  <a:t> </a:t>
                </a:r>
                <a:r>
                  <a:rPr lang="vi-VN" dirty="0" err="1"/>
                  <a:t>đội</a:t>
                </a:r>
                <a:r>
                  <a:rPr lang="vi-VN" dirty="0"/>
                  <a:t> đi </a:t>
                </a:r>
                <a:r>
                  <a:rPr lang="vi-VN" dirty="0" err="1"/>
                  <a:t>đến</a:t>
                </a:r>
                <a:r>
                  <a:rPr lang="vi-VN" dirty="0"/>
                  <a:t> </a:t>
                </a:r>
                <a:r>
                  <a:rPr lang="vi-VN" dirty="0" err="1"/>
                  <a:t>một</a:t>
                </a:r>
                <a:r>
                  <a:rPr lang="vi-VN" dirty="0"/>
                  <a:t> </a:t>
                </a:r>
                <a:r>
                  <a:rPr lang="vi-VN" dirty="0" err="1"/>
                  <a:t>thành</a:t>
                </a:r>
                <a:r>
                  <a:rPr lang="vi-VN" dirty="0"/>
                  <a:t> </a:t>
                </a:r>
                <a:r>
                  <a:rPr lang="vi-VN" dirty="0" err="1"/>
                  <a:t>phố</a:t>
                </a:r>
                <a:r>
                  <a:rPr lang="vi-VN" dirty="0"/>
                  <a:t> ở </a:t>
                </a:r>
                <a:r>
                  <a:rPr lang="en-US" dirty="0" err="1"/>
                  <a:t>vòng</a:t>
                </a:r>
                <a:r>
                  <a:rPr lang="vi-VN" dirty="0"/>
                  <a:t> </a:t>
                </a:r>
                <a:r>
                  <a:rPr lang="vi-VN" dirty="0" err="1"/>
                  <a:t>trước</a:t>
                </a:r>
                <a:r>
                  <a:rPr lang="vi-VN" dirty="0"/>
                  <a:t> </a:t>
                </a:r>
                <a:r>
                  <a:rPr lang="vi-VN" dirty="0" err="1"/>
                  <a:t>thì</a:t>
                </a:r>
                <a:r>
                  <a:rPr lang="vi-VN" dirty="0"/>
                  <a:t> </a:t>
                </a:r>
                <a:r>
                  <a:rPr lang="vi-VN" dirty="0" err="1"/>
                  <a:t>sẽ</a:t>
                </a:r>
                <a:r>
                  <a:rPr lang="vi-VN" dirty="0"/>
                  <a:t> đi ra </a:t>
                </a:r>
                <a:r>
                  <a:rPr lang="vi-VN" dirty="0" err="1"/>
                  <a:t>từ</a:t>
                </a:r>
                <a:r>
                  <a:rPr lang="vi-VN" dirty="0"/>
                  <a:t> </a:t>
                </a:r>
                <a:r>
                  <a:rPr lang="vi-VN" dirty="0" err="1"/>
                  <a:t>thành</a:t>
                </a:r>
                <a:r>
                  <a:rPr lang="vi-VN" dirty="0"/>
                  <a:t> </a:t>
                </a:r>
                <a:r>
                  <a:rPr lang="en-US" dirty="0" err="1"/>
                  <a:t>ph</a:t>
                </a:r>
                <a:r>
                  <a:rPr lang="vi-VN" dirty="0"/>
                  <a:t>ố </a:t>
                </a:r>
                <a:r>
                  <a:rPr lang="vi-VN" dirty="0" err="1"/>
                  <a:t>đó</a:t>
                </a:r>
                <a:r>
                  <a:rPr lang="vi-VN" dirty="0"/>
                  <a:t> ở </a:t>
                </a:r>
                <a:r>
                  <a:rPr lang="en-US" dirty="0" err="1"/>
                  <a:t>vòng</a:t>
                </a:r>
                <a:r>
                  <a:rPr lang="vi-VN" dirty="0"/>
                  <a:t> sau: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nary>
                  </m:oMath>
                </a14:m>
                <a:r>
                  <a:rPr lang="vi-VN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dirty="0"/>
                  <a:t>∀r,</a:t>
                </a:r>
                <a:r>
                  <a:rPr lang="en-US" dirty="0"/>
                  <a:t> </a:t>
                </a:r>
                <a:r>
                  <a:rPr lang="vi-VN" dirty="0"/>
                  <a:t>t, c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M</a:t>
                </a:r>
                <a:r>
                  <a:rPr lang="vi-VN" dirty="0" err="1"/>
                  <a:t>ỗi</a:t>
                </a:r>
                <a:r>
                  <a:rPr lang="vi-VN" dirty="0"/>
                  <a:t> </a:t>
                </a:r>
                <a:r>
                  <a:rPr lang="vi-VN" dirty="0" err="1"/>
                  <a:t>trận</a:t>
                </a:r>
                <a:r>
                  <a:rPr lang="vi-VN" dirty="0"/>
                  <a:t> </a:t>
                </a:r>
                <a:r>
                  <a:rPr lang="vi-VN" dirty="0" err="1"/>
                  <a:t>đấu</a:t>
                </a:r>
                <a:r>
                  <a:rPr lang="vi-VN" dirty="0"/>
                  <a:t> (u, v) </a:t>
                </a:r>
                <a:r>
                  <a:rPr lang="en-US" dirty="0" err="1"/>
                  <a:t>chỉ</a:t>
                </a:r>
                <a:r>
                  <a:rPr lang="en-US" dirty="0"/>
                  <a:t> </a:t>
                </a:r>
                <a:r>
                  <a:rPr lang="en-US" dirty="0" err="1"/>
                  <a:t>diễn</a:t>
                </a:r>
                <a:r>
                  <a:rPr lang="en-US" dirty="0"/>
                  <a:t> </a:t>
                </a:r>
                <a:r>
                  <a:rPr lang="en-US" dirty="0" err="1"/>
                  <a:t>ra</a:t>
                </a:r>
                <a:r>
                  <a:rPr lang="vi-VN" dirty="0"/>
                  <a:t> 1 </a:t>
                </a:r>
                <a:r>
                  <a:rPr lang="vi-VN" dirty="0" err="1"/>
                  <a:t>lần</a:t>
                </a:r>
                <a:r>
                  <a:rPr lang="vi-VN" dirty="0"/>
                  <a:t>: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nary>
                      </m:e>
                    </m:nary>
                  </m:oMath>
                </a14:m>
                <a:r>
                  <a:rPr lang="vi-VN" dirty="0"/>
                  <a:t> </a:t>
                </a:r>
                <a:r>
                  <a:rPr lang="en-US" dirty="0"/>
                  <a:t>= 1 		∀</a:t>
                </a:r>
                <a:r>
                  <a:rPr lang="en-US" dirty="0" err="1"/>
                  <a:t>u≠v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vi-VN" dirty="0" err="1"/>
                  <a:t>Thực</a:t>
                </a:r>
                <a:r>
                  <a:rPr lang="vi-VN" dirty="0"/>
                  <a:t> </a:t>
                </a:r>
                <a:r>
                  <a:rPr lang="vi-VN" dirty="0" err="1"/>
                  <a:t>hiện</a:t>
                </a:r>
                <a:r>
                  <a:rPr lang="vi-VN" dirty="0"/>
                  <a:t> xong </a:t>
                </a:r>
                <a:r>
                  <a:rPr lang="vi-VN" dirty="0" err="1"/>
                  <a:t>các</a:t>
                </a:r>
                <a:r>
                  <a:rPr lang="vi-VN" dirty="0"/>
                  <a:t> </a:t>
                </a:r>
                <a:r>
                  <a:rPr lang="vi-VN" dirty="0" err="1"/>
                  <a:t>trận</a:t>
                </a:r>
                <a:r>
                  <a:rPr lang="vi-VN" dirty="0"/>
                  <a:t> </a:t>
                </a:r>
                <a:r>
                  <a:rPr lang="vi-VN" dirty="0" err="1"/>
                  <a:t>lượt</a:t>
                </a:r>
                <a:r>
                  <a:rPr lang="vi-VN" dirty="0"/>
                  <a:t> đi sau </a:t>
                </a:r>
                <a:r>
                  <a:rPr lang="vi-VN" dirty="0" err="1"/>
                  <a:t>đó</a:t>
                </a:r>
                <a:r>
                  <a:rPr lang="vi-VN" dirty="0"/>
                  <a:t> </a:t>
                </a:r>
                <a:r>
                  <a:rPr lang="vi-VN" dirty="0" err="1"/>
                  <a:t>mới</a:t>
                </a:r>
                <a:r>
                  <a:rPr lang="vi-VN" dirty="0"/>
                  <a:t> </a:t>
                </a:r>
                <a:r>
                  <a:rPr lang="vi-VN" dirty="0" err="1"/>
                  <a:t>đến</a:t>
                </a:r>
                <a:r>
                  <a:rPr lang="vi-VN" dirty="0"/>
                  <a:t> </a:t>
                </a:r>
                <a:r>
                  <a:rPr lang="vi-VN" dirty="0" err="1"/>
                  <a:t>các</a:t>
                </a:r>
                <a:r>
                  <a:rPr lang="vi-VN" dirty="0"/>
                  <a:t> </a:t>
                </a:r>
                <a:r>
                  <a:rPr lang="vi-VN" dirty="0" err="1"/>
                  <a:t>trận</a:t>
                </a:r>
                <a:r>
                  <a:rPr lang="vi-VN" dirty="0"/>
                  <a:t> </a:t>
                </a:r>
                <a:r>
                  <a:rPr lang="vi-VN" dirty="0" err="1"/>
                  <a:t>lượt</a:t>
                </a:r>
                <a:r>
                  <a:rPr lang="vi-VN" dirty="0"/>
                  <a:t> </a:t>
                </a:r>
                <a:r>
                  <a:rPr lang="vi-VN" dirty="0" err="1"/>
                  <a:t>về</a:t>
                </a:r>
                <a:r>
                  <a:rPr lang="vi-VN" dirty="0"/>
                  <a:t> </a:t>
                </a:r>
                <a:r>
                  <a:rPr lang="en-US" dirty="0"/>
                  <a:t>(</a:t>
                </a:r>
                <a:r>
                  <a:rPr lang="vi-VN" dirty="0" err="1"/>
                  <a:t>tức</a:t>
                </a:r>
                <a:r>
                  <a:rPr lang="vi-VN" dirty="0"/>
                  <a:t> </a:t>
                </a:r>
                <a:r>
                  <a:rPr lang="vi-VN" dirty="0" err="1"/>
                  <a:t>là</a:t>
                </a:r>
                <a:r>
                  <a:rPr lang="vi-VN" dirty="0"/>
                  <a:t> trong n-1 </a:t>
                </a:r>
                <a:r>
                  <a:rPr lang="vi-VN" dirty="0" err="1"/>
                  <a:t>round</a:t>
                </a:r>
                <a:r>
                  <a:rPr lang="vi-VN" dirty="0"/>
                  <a:t> </a:t>
                </a:r>
                <a:r>
                  <a:rPr lang="vi-VN" dirty="0" err="1"/>
                  <a:t>đầu</a:t>
                </a:r>
                <a:r>
                  <a:rPr lang="vi-VN" dirty="0"/>
                  <a:t> </a:t>
                </a:r>
                <a:r>
                  <a:rPr lang="vi-VN" dirty="0" err="1"/>
                  <a:t>lượt</a:t>
                </a:r>
                <a:r>
                  <a:rPr lang="vi-VN" dirty="0"/>
                  <a:t> đi, </a:t>
                </a:r>
                <a:r>
                  <a:rPr lang="vi-VN" dirty="0" err="1"/>
                  <a:t>chỉ</a:t>
                </a:r>
                <a:r>
                  <a:rPr lang="vi-VN" dirty="0"/>
                  <a:t> </a:t>
                </a:r>
                <a:r>
                  <a:rPr lang="vi-VN" dirty="0" err="1"/>
                  <a:t>có</a:t>
                </a:r>
                <a:r>
                  <a:rPr lang="vi-VN" dirty="0"/>
                  <a:t> </a:t>
                </a:r>
                <a:r>
                  <a:rPr lang="vi-VN" dirty="0" err="1"/>
                  <a:t>trận</a:t>
                </a:r>
                <a:r>
                  <a:rPr lang="vi-VN" dirty="0"/>
                  <a:t> (</a:t>
                </a:r>
                <a:r>
                  <a:rPr lang="vi-VN" dirty="0" err="1"/>
                  <a:t>u,v</a:t>
                </a:r>
                <a:r>
                  <a:rPr lang="vi-VN" dirty="0"/>
                  <a:t>) </a:t>
                </a:r>
                <a:r>
                  <a:rPr lang="vi-VN" dirty="0" err="1"/>
                  <a:t>hoặc</a:t>
                </a:r>
                <a:r>
                  <a:rPr lang="vi-VN" dirty="0"/>
                  <a:t> (v, u)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 </m:t>
                        </m:r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nary>
                      </m:e>
                    </m:nary>
                  </m:oMath>
                </a14:m>
                <a:r>
                  <a:rPr lang="vi-VN" dirty="0"/>
                  <a:t> </a:t>
                </a:r>
                <a:r>
                  <a:rPr lang="en-US" dirty="0"/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nary>
                    <m:r>
                      <a:rPr lang="en-US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)= 1 	∀</a:t>
                </a:r>
                <a:r>
                  <a:rPr lang="en-US" dirty="0" err="1"/>
                  <a:t>u≠v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hỗ dành sẵn cho Nội dung 3">
                <a:extLst>
                  <a:ext uri="{FF2B5EF4-FFF2-40B4-BE49-F238E27FC236}">
                    <a16:creationId xmlns:a16="http://schemas.microsoft.com/office/drawing/2014/main" id="{9221DE4A-A2F0-95BE-D2BB-8109550DAA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953" t="-2236" r="-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64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624CD4DB-9F99-8AE5-FF8A-010BF066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5D9F49AE-773D-4F93-5FFF-0E884F64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hỗ dành sẵn cho Nội dung 3">
                <a:extLst>
                  <a:ext uri="{FF2B5EF4-FFF2-40B4-BE49-F238E27FC236}">
                    <a16:creationId xmlns:a16="http://schemas.microsoft.com/office/drawing/2014/main" id="{F39BBD0C-53F5-C500-5EB3-F07D1044DF43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 err="1"/>
                  <a:t>Cực</a:t>
                </a:r>
                <a:r>
                  <a:rPr lang="en-US" dirty="0"/>
                  <a:t> </a:t>
                </a:r>
                <a:r>
                  <a:rPr lang="en-US" dirty="0" err="1"/>
                  <a:t>tiểu</a:t>
                </a:r>
                <a:r>
                  <a:rPr lang="en-US" dirty="0"/>
                  <a:t> </a:t>
                </a:r>
                <a:r>
                  <a:rPr lang="en-US" dirty="0" err="1"/>
                  <a:t>hóa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mục</a:t>
                </a:r>
                <a:r>
                  <a:rPr lang="en-US" dirty="0"/>
                  <a:t> </a:t>
                </a:r>
                <a:r>
                  <a:rPr lang="en-US" dirty="0" err="1"/>
                  <a:t>tiêu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pt-BR"/>
                          <m:t>0&lt;</m:t>
                        </m:r>
                        <m:r>
                          <m:rPr>
                            <m:nor/>
                          </m:rPr>
                          <a:rPr lang="pt-BR"/>
                          <m:t>r</m:t>
                        </m:r>
                        <m:r>
                          <m:rPr>
                            <m:nor/>
                          </m:rPr>
                          <a:rPr lang="pt-BR"/>
                          <m:t>&lt;2</m:t>
                        </m:r>
                        <m:r>
                          <m:rPr>
                            <m:nor/>
                          </m:rPr>
                          <a:rPr lang="pt-BR"/>
                          <m:t>n</m:t>
                        </m:r>
                        <m:r>
                          <m:rPr>
                            <m:nor/>
                          </m:rPr>
                          <a:rPr lang="en-US" b="0" i="0" smtClean="0"/>
                          <m:t>;</m:t>
                        </m:r>
                        <m:r>
                          <m:rPr>
                            <m:nor/>
                          </m:rPr>
                          <a:rPr lang="pt-BR"/>
                          <m:t>0≤</m:t>
                        </m:r>
                        <m:r>
                          <m:rPr>
                            <m:nor/>
                          </m:rPr>
                          <a:rPr lang="pt-BR"/>
                          <m:t>t</m:t>
                        </m:r>
                        <m:r>
                          <m:rPr>
                            <m:nor/>
                          </m:rPr>
                          <a:rPr lang="pt-BR"/>
                          <m:t>,</m:t>
                        </m:r>
                        <m:r>
                          <m:rPr>
                            <m:nor/>
                          </m:rPr>
                          <a:rPr lang="en-US" b="0" i="0" smtClean="0"/>
                          <m:t>h</m:t>
                        </m:r>
                        <m:r>
                          <m:rPr>
                            <m:nor/>
                          </m:rPr>
                          <a:rPr lang="en-US" b="0" i="0" smtClean="0"/>
                          <m:t>,</m:t>
                        </m:r>
                        <m:r>
                          <m:rPr>
                            <m:nor/>
                          </m:rPr>
                          <a:rPr lang="en-US" b="0" i="0" smtClean="0"/>
                          <m:t>a</m:t>
                        </m:r>
                        <m:r>
                          <m:rPr>
                            <m:nor/>
                          </m:rPr>
                          <a:rPr lang="pt-BR"/>
                          <m:t>&lt;</m:t>
                        </m:r>
                        <m:r>
                          <m:rPr>
                            <m:nor/>
                          </m:rPr>
                          <a:rPr lang="pt-BR"/>
                          <m:t>n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r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,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t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,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h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,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a</m:t>
                        </m:r>
                        <m:r>
                          <m:rPr>
                            <m:nor/>
                          </m:rPr>
                          <a:rPr lang="en-US" dirty="0"/>
                          <m:t> ∗ </m:t>
                        </m:r>
                        <m:r>
                          <m:rPr>
                            <m:nor/>
                          </m:rPr>
                          <a:rPr lang="en-US" dirty="0"/>
                          <m:t>dh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,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a</m:t>
                        </m:r>
                      </m:e>
                    </m:nary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" name="Chỗ dành sẵn cho Nội dung 3">
                <a:extLst>
                  <a:ext uri="{FF2B5EF4-FFF2-40B4-BE49-F238E27FC236}">
                    <a16:creationId xmlns:a16="http://schemas.microsoft.com/office/drawing/2014/main" id="{F39BBD0C-53F5-C500-5EB3-F07D1044DF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953" t="-2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39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C94690DC-A1F5-862B-291C-C63EC65E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350D9B1-A18E-8CD7-A41E-4A9E9CE7D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cận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75D6860-9D32-2F60-8E2C-3B077994EB8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Tổ</a:t>
            </a:r>
            <a:r>
              <a:rPr lang="en-US" b="1" dirty="0"/>
              <a:t>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vi-VN" dirty="0"/>
              <a:t>n: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đội</a:t>
            </a:r>
            <a:r>
              <a:rPr lang="vi-VN" dirty="0"/>
              <a:t> </a:t>
            </a:r>
            <a:r>
              <a:rPr lang="vi-VN" dirty="0" err="1"/>
              <a:t>tuyển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lịch</a:t>
            </a:r>
            <a:r>
              <a:rPr lang="vi-VN" dirty="0"/>
              <a:t> thi </a:t>
            </a:r>
            <a:r>
              <a:rPr lang="vi-VN" dirty="0" err="1"/>
              <a:t>đấu</a:t>
            </a:r>
            <a:endParaRPr lang="vi-VN" dirty="0"/>
          </a:p>
          <a:p>
            <a:pPr>
              <a:buFont typeface="Wingdings" panose="05000000000000000000" pitchFamily="2" charset="2"/>
              <a:buChar char="Ø"/>
            </a:pPr>
            <a:r>
              <a:rPr lang="vi-VN" dirty="0" err="1"/>
              <a:t>path</a:t>
            </a:r>
            <a:r>
              <a:rPr lang="vi-VN" dirty="0"/>
              <a:t>[0…n][0…n]: </a:t>
            </a:r>
            <a:r>
              <a:rPr lang="vi-VN" dirty="0" err="1"/>
              <a:t>Khoảng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sân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đội</a:t>
            </a:r>
            <a:r>
              <a:rPr lang="vi-VN" dirty="0"/>
              <a:t> </a:t>
            </a:r>
            <a:r>
              <a:rPr lang="vi-VN" dirty="0" err="1"/>
              <a:t>tuyển</a:t>
            </a:r>
            <a:endParaRPr lang="vi-VN" dirty="0"/>
          </a:p>
          <a:p>
            <a:pPr>
              <a:buFont typeface="Wingdings" panose="05000000000000000000" pitchFamily="2" charset="2"/>
              <a:buChar char="Ø"/>
            </a:pPr>
            <a:r>
              <a:rPr lang="vi-VN" dirty="0"/>
              <a:t>       VD: </a:t>
            </a:r>
            <a:r>
              <a:rPr lang="vi-VN" dirty="0" err="1"/>
              <a:t>Khoảng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sân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đội</a:t>
            </a:r>
            <a:r>
              <a:rPr lang="vi-VN" dirty="0"/>
              <a:t> </a:t>
            </a:r>
            <a:r>
              <a:rPr lang="vi-VN" dirty="0" err="1"/>
              <a:t>tuyển</a:t>
            </a:r>
            <a:r>
              <a:rPr lang="vi-VN" dirty="0"/>
              <a:t> i </a:t>
            </a:r>
            <a:r>
              <a:rPr lang="vi-VN" dirty="0" err="1"/>
              <a:t>đến</a:t>
            </a:r>
            <a:r>
              <a:rPr lang="vi-VN" dirty="0"/>
              <a:t> sân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đội</a:t>
            </a:r>
            <a:r>
              <a:rPr lang="vi-VN" dirty="0"/>
              <a:t> </a:t>
            </a:r>
            <a:r>
              <a:rPr lang="vi-VN" dirty="0" err="1"/>
              <a:t>tuyển</a:t>
            </a:r>
            <a:r>
              <a:rPr lang="vi-VN" dirty="0"/>
              <a:t> j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path</a:t>
            </a:r>
            <a:r>
              <a:rPr lang="vi-VN" dirty="0"/>
              <a:t>[i][j]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dirty="0" err="1"/>
              <a:t>curPos</a:t>
            </a:r>
            <a:r>
              <a:rPr lang="vi-VN" dirty="0"/>
              <a:t>[0…n]: </a:t>
            </a:r>
            <a:r>
              <a:rPr lang="vi-VN" dirty="0" err="1"/>
              <a:t>Vị</a:t>
            </a:r>
            <a:r>
              <a:rPr lang="vi-VN" dirty="0"/>
              <a:t> </a:t>
            </a:r>
            <a:r>
              <a:rPr lang="vi-VN" dirty="0" err="1"/>
              <a:t>trí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tại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từng</a:t>
            </a:r>
            <a:r>
              <a:rPr lang="vi-VN" dirty="0"/>
              <a:t> </a:t>
            </a:r>
            <a:r>
              <a:rPr lang="vi-VN" dirty="0" err="1"/>
              <a:t>đội</a:t>
            </a:r>
            <a:r>
              <a:rPr lang="vi-VN" dirty="0"/>
              <a:t> trong khi </a:t>
            </a:r>
            <a:r>
              <a:rPr lang="vi-VN" dirty="0" err="1"/>
              <a:t>duyệt</a:t>
            </a:r>
            <a:r>
              <a:rPr lang="vi-VN" dirty="0"/>
              <a:t> quay lui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dirty="0" err="1"/>
              <a:t>inMatch</a:t>
            </a:r>
            <a:r>
              <a:rPr lang="vi-VN" dirty="0"/>
              <a:t>[0…n][0…n]: </a:t>
            </a:r>
            <a:r>
              <a:rPr lang="vi-VN" dirty="0" err="1"/>
              <a:t>Trận</a:t>
            </a:r>
            <a:r>
              <a:rPr lang="vi-VN" dirty="0"/>
              <a:t> </a:t>
            </a:r>
            <a:r>
              <a:rPr lang="vi-VN" dirty="0" err="1"/>
              <a:t>đấu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đội</a:t>
            </a:r>
            <a:r>
              <a:rPr lang="vi-VN" dirty="0"/>
              <a:t> i </a:t>
            </a:r>
            <a:r>
              <a:rPr lang="vi-VN" dirty="0" err="1"/>
              <a:t>và</a:t>
            </a:r>
            <a:r>
              <a:rPr lang="vi-VN" dirty="0"/>
              <a:t> j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xếp</a:t>
            </a:r>
            <a:r>
              <a:rPr lang="vi-VN" dirty="0"/>
              <a:t> </a:t>
            </a:r>
            <a:r>
              <a:rPr lang="vi-VN" dirty="0" err="1"/>
              <a:t>lịch</a:t>
            </a:r>
            <a:r>
              <a:rPr lang="vi-VN" dirty="0"/>
              <a:t> hay chưa trong khi </a:t>
            </a:r>
            <a:r>
              <a:rPr lang="vi-VN" dirty="0" err="1"/>
              <a:t>duyệt</a:t>
            </a:r>
            <a:r>
              <a:rPr lang="vi-VN" dirty="0"/>
              <a:t> quay lui.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inMatch</a:t>
            </a:r>
            <a:r>
              <a:rPr lang="vi-VN" dirty="0"/>
              <a:t>[i][j] = 1, </a:t>
            </a:r>
            <a:r>
              <a:rPr lang="vi-VN" dirty="0" err="1"/>
              <a:t>nếu</a:t>
            </a:r>
            <a:r>
              <a:rPr lang="vi-VN" dirty="0"/>
              <a:t> không </a:t>
            </a:r>
            <a:r>
              <a:rPr lang="vi-VN" dirty="0" err="1"/>
              <a:t>inMatch</a:t>
            </a:r>
            <a:r>
              <a:rPr lang="vi-VN" dirty="0"/>
              <a:t>[i][j] =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35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37BBADB3-8D6C-F34A-3EA1-84134F90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CC6717E6-E79C-8523-7FA1-9745B1B4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cận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3D9687A-82D2-C89C-3F89-F91AFF98F0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Tổ</a:t>
            </a:r>
            <a:r>
              <a:rPr lang="en-US" b="1" dirty="0"/>
              <a:t>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 </a:t>
            </a:r>
            <a:r>
              <a:rPr lang="en-US" b="1" dirty="0" err="1"/>
              <a:t>liệu</a:t>
            </a:r>
            <a:r>
              <a:rPr lang="en-US" b="1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dirty="0" err="1"/>
              <a:t>hasMatchInRound</a:t>
            </a:r>
            <a:r>
              <a:rPr lang="vi-VN" dirty="0"/>
              <a:t>[0…2n-2][0…n]: </a:t>
            </a:r>
            <a:r>
              <a:rPr lang="vi-VN" dirty="0" err="1"/>
              <a:t>Trận</a:t>
            </a:r>
            <a:r>
              <a:rPr lang="vi-VN" dirty="0"/>
              <a:t> </a:t>
            </a:r>
            <a:r>
              <a:rPr lang="vi-VN" dirty="0" err="1"/>
              <a:t>đấu</a:t>
            </a:r>
            <a:r>
              <a:rPr lang="vi-VN" dirty="0"/>
              <a:t> j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xếp</a:t>
            </a:r>
            <a:r>
              <a:rPr lang="vi-VN" dirty="0"/>
              <a:t> </a:t>
            </a:r>
            <a:r>
              <a:rPr lang="vi-VN" dirty="0" err="1"/>
              <a:t>lịch</a:t>
            </a:r>
            <a:r>
              <a:rPr lang="vi-VN" dirty="0"/>
              <a:t> trong </a:t>
            </a:r>
            <a:r>
              <a:rPr lang="vi-VN" dirty="0" err="1"/>
              <a:t>round</a:t>
            </a:r>
            <a:r>
              <a:rPr lang="vi-VN" dirty="0"/>
              <a:t> i hay chưa trong khi </a:t>
            </a:r>
            <a:r>
              <a:rPr lang="vi-VN" dirty="0" err="1"/>
              <a:t>duyệt</a:t>
            </a:r>
            <a:r>
              <a:rPr lang="vi-VN" dirty="0"/>
              <a:t> quay lui.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hasMatchInRound</a:t>
            </a:r>
            <a:r>
              <a:rPr lang="vi-VN" dirty="0"/>
              <a:t>[i][j] = 1, </a:t>
            </a:r>
            <a:r>
              <a:rPr lang="vi-VN" dirty="0" err="1"/>
              <a:t>nếu</a:t>
            </a:r>
            <a:r>
              <a:rPr lang="vi-VN" dirty="0"/>
              <a:t> không </a:t>
            </a:r>
            <a:r>
              <a:rPr lang="vi-VN" dirty="0" err="1"/>
              <a:t>hasMatchInRound</a:t>
            </a:r>
            <a:r>
              <a:rPr lang="vi-VN" dirty="0"/>
              <a:t>[i][j] = 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dirty="0" err="1"/>
              <a:t>curPath</a:t>
            </a:r>
            <a:r>
              <a:rPr lang="vi-VN" dirty="0"/>
              <a:t>: </a:t>
            </a:r>
            <a:r>
              <a:rPr lang="vi-VN" dirty="0" err="1"/>
              <a:t>Tổng</a:t>
            </a:r>
            <a:r>
              <a:rPr lang="vi-VN" dirty="0"/>
              <a:t> </a:t>
            </a:r>
            <a:r>
              <a:rPr lang="vi-VN" dirty="0" err="1"/>
              <a:t>khoảng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di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tại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đội</a:t>
            </a:r>
            <a:r>
              <a:rPr lang="vi-VN" dirty="0"/>
              <a:t> 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duyệt</a:t>
            </a:r>
            <a:r>
              <a:rPr lang="vi-VN" dirty="0"/>
              <a:t> quay lui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dirty="0" err="1"/>
              <a:t>finalResult</a:t>
            </a:r>
            <a:r>
              <a:rPr lang="vi-VN" dirty="0"/>
              <a:t>: </a:t>
            </a:r>
            <a:r>
              <a:rPr lang="vi-VN" dirty="0" err="1"/>
              <a:t>Tổng</a:t>
            </a:r>
            <a:r>
              <a:rPr lang="vi-VN" dirty="0"/>
              <a:t> </a:t>
            </a:r>
            <a:r>
              <a:rPr lang="vi-VN" dirty="0" err="1"/>
              <a:t>khoảng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di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nhỏ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đội</a:t>
            </a:r>
            <a:endParaRPr lang="vi-VN" dirty="0"/>
          </a:p>
          <a:p>
            <a:pPr marL="0" indent="0">
              <a:buNone/>
              <a:tabLst>
                <a:tab pos="2233613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7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1352</TotalTime>
  <Words>2253</Words>
  <Application>Microsoft Office PowerPoint</Application>
  <PresentationFormat>Màn hình rộng</PresentationFormat>
  <Paragraphs>383</Paragraphs>
  <Slides>33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33</vt:i4>
      </vt:variant>
    </vt:vector>
  </HeadingPairs>
  <TitlesOfParts>
    <vt:vector size="41" baseType="lpstr">
      <vt:lpstr>Arial</vt:lpstr>
      <vt:lpstr>Arial</vt:lpstr>
      <vt:lpstr>Calibri</vt:lpstr>
      <vt:lpstr>Cambria Math</vt:lpstr>
      <vt:lpstr>Lato</vt:lpstr>
      <vt:lpstr>Times New Roman</vt:lpstr>
      <vt:lpstr>Wingdings</vt:lpstr>
      <vt:lpstr>Office Theme</vt:lpstr>
      <vt:lpstr>Bản trình bày PowerPoint</vt:lpstr>
      <vt:lpstr>Nội dung</vt:lpstr>
      <vt:lpstr>BÀI TOÁN: </vt:lpstr>
      <vt:lpstr>Dữ liệu:</vt:lpstr>
      <vt:lpstr>MÔ HÌNH HÓA THEO MIP</vt:lpstr>
      <vt:lpstr>MIP</vt:lpstr>
      <vt:lpstr>MIP</vt:lpstr>
      <vt:lpstr>Thuật toán nhánh cận</vt:lpstr>
      <vt:lpstr>Thuật toán nhánh cận</vt:lpstr>
      <vt:lpstr>Thuật toán nhánh cận</vt:lpstr>
      <vt:lpstr>Thuật toán nhánh cận</vt:lpstr>
      <vt:lpstr>Thuật toán nhánh cận</vt:lpstr>
      <vt:lpstr>Thuật toán nhánh cận</vt:lpstr>
      <vt:lpstr>Thuật toán leo đồi</vt:lpstr>
      <vt:lpstr>Thuật toán leo đồi</vt:lpstr>
      <vt:lpstr>Thuật toán leo đồi</vt:lpstr>
      <vt:lpstr>Thuật toán leo đồi</vt:lpstr>
      <vt:lpstr>Simulated annealing</vt:lpstr>
      <vt:lpstr>Simulated annealing</vt:lpstr>
      <vt:lpstr>Bản trình bày PowerPoint</vt:lpstr>
      <vt:lpstr>Simulated annealing </vt:lpstr>
      <vt:lpstr>Simulated annealing </vt:lpstr>
      <vt:lpstr>Simulated annealing </vt:lpstr>
      <vt:lpstr>Simulated annealing </vt:lpstr>
      <vt:lpstr>Simulated annealing </vt:lpstr>
      <vt:lpstr>Simulated annealing </vt:lpstr>
      <vt:lpstr>Simulated annealing </vt:lpstr>
      <vt:lpstr>Simulated annealing </vt:lpstr>
      <vt:lpstr>Simulated annealing </vt:lpstr>
      <vt:lpstr>Simulated annealing </vt:lpstr>
      <vt:lpstr>Simulated annealing </vt:lpstr>
      <vt:lpstr>So sánh kết quả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TRAN ANH VUONG 20194215</cp:lastModifiedBy>
  <cp:revision>17</cp:revision>
  <dcterms:created xsi:type="dcterms:W3CDTF">2021-05-28T04:32:29Z</dcterms:created>
  <dcterms:modified xsi:type="dcterms:W3CDTF">2022-07-31T23:42:40Z</dcterms:modified>
</cp:coreProperties>
</file>