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262" r:id="rId6"/>
    <p:sldId id="258" r:id="rId7"/>
    <p:sldId id="281" r:id="rId8"/>
    <p:sldId id="293" r:id="rId9"/>
    <p:sldId id="270" r:id="rId10"/>
    <p:sldId id="308" r:id="rId11"/>
    <p:sldId id="309" r:id="rId12"/>
    <p:sldId id="283" r:id="rId13"/>
    <p:sldId id="282" r:id="rId14"/>
    <p:sldId id="305" r:id="rId15"/>
    <p:sldId id="297" r:id="rId16"/>
    <p:sldId id="294" r:id="rId17"/>
    <p:sldId id="298" r:id="rId18"/>
    <p:sldId id="291" r:id="rId19"/>
    <p:sldId id="302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B2F026-C319-ACC4-8698-0F514EAD5B6E}" v="206" dt="2022-07-20T03:25:16.751"/>
    <p1510:client id="{21079DC5-3AD6-5D57-1B45-F9C0995ABF44}" v="43" dt="2022-07-20T05:19:15.080"/>
    <p1510:client id="{3BBEFF93-4B21-AF02-950D-4E7A9E13403E}" v="108" dt="2022-07-20T06:49:53.711"/>
    <p1510:client id="{3BCF9866-3C32-9D71-1095-4BFAA93C6DB3}" v="88" dt="2022-08-03T13:35:50.042"/>
    <p1510:client id="{4AB37381-B64D-6C31-298A-5E1065292F3B}" v="1" dt="2022-07-20T05:14:04.368"/>
    <p1510:client id="{5A83D5E5-94C7-55CD-CF28-485057B05841}" v="63" dt="2022-07-20T01:08:30.307"/>
    <p1510:client id="{A28B313D-E1A0-3202-1B0E-9384DAB2608E}" v="1574" dt="2022-07-20T08:13:55.279"/>
    <p1510:client id="{BA414673-054E-411E-3F53-9EA8B434941F}" v="45" dt="2022-07-20T05:29:56.543"/>
    <p1510:client id="{CAAF36E9-CE5D-4DFD-BA0D-165DEB34353B}" v="7" dt="2022-07-20T06:52:37.876"/>
    <p1510:client id="{D04516A9-EECF-4F9F-9878-8D9E43460043}" v="494" dt="2022-07-20T07:27:09.8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1B7FA-7345-4A9A-BAD8-BAAB0863667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25B9F-56FB-4D98-BC23-FC8EEB9C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4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cd00ae5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g13cd00ae5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8970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cd00ae5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g13cd00ae5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7797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cd00ae5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g13cd00ae5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0384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FE6C9D9-BBD6-4D47-BAD9-8F0E18C0FE3C}" type="datetimeFigureOut">
              <a:rPr lang="zh-CN" altLang="en-US" smtClean="0"/>
              <a:pPr/>
              <a:t>2022/8/3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4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69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24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2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87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74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4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3851"/>
            <a:ext cx="7886700" cy="44831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7950" y="614124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fld id="{9FE6C9D9-BBD6-4D47-BAD9-8F0E18C0FE3C}" type="datetimeFigureOut">
              <a:rPr lang="zh-CN" altLang="en-US" smtClean="0"/>
              <a:pPr/>
              <a:t>2022/8/3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6413501"/>
            <a:ext cx="11430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0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23966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227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5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5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4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5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781176"/>
            <a:ext cx="2711450" cy="424497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1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6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5600"/>
            <a:ext cx="7886700" cy="4460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FE6C9D9-BBD6-4D47-BAD9-8F0E18C0FE3C}" type="datetimeFigureOut">
              <a:rPr lang="zh-CN" altLang="en-US" smtClean="0"/>
              <a:pPr/>
              <a:t>2022/8/3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34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3" r:id="rId7"/>
    <p:sldLayoutId id="2147483672" r:id="rId8"/>
    <p:sldLayoutId id="2147483667" r:id="rId9"/>
    <p:sldLayoutId id="2147483675" r:id="rId10"/>
    <p:sldLayoutId id="2147483674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351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sz="3200" b="1">
                <a:latin typeface="Arial"/>
                <a:cs typeface="Arial"/>
              </a:rPr>
              <a:t>2. Mô </a:t>
            </a:r>
            <a:r>
              <a:rPr lang="en-US" sz="3200" b="1" err="1">
                <a:latin typeface="Arial"/>
                <a:cs typeface="Arial"/>
              </a:rPr>
              <a:t>hình</a:t>
            </a:r>
            <a:r>
              <a:rPr lang="en-US" sz="3200" b="1">
                <a:latin typeface="Arial"/>
                <a:cs typeface="Arial"/>
              </a:rPr>
              <a:t> </a:t>
            </a:r>
            <a:r>
              <a:rPr lang="en-US" sz="3200" b="1" err="1">
                <a:latin typeface="Arial"/>
                <a:cs typeface="Arial"/>
              </a:rPr>
              <a:t>hóa</a:t>
            </a:r>
            <a:r>
              <a:rPr lang="en-US" sz="3200" b="1">
                <a:latin typeface="Arial"/>
                <a:cs typeface="Arial"/>
              </a:rPr>
              <a:t> </a:t>
            </a:r>
            <a:r>
              <a:rPr lang="en-US" sz="3200" b="1" err="1">
                <a:latin typeface="Arial"/>
                <a:cs typeface="Arial"/>
              </a:rPr>
              <a:t>bài</a:t>
            </a:r>
            <a:r>
              <a:rPr lang="en-US" sz="3200" b="1">
                <a:latin typeface="Arial"/>
                <a:cs typeface="Arial"/>
              </a:rPr>
              <a:t> </a:t>
            </a:r>
            <a:r>
              <a:rPr lang="en-US" sz="3200" b="1" err="1">
                <a:latin typeface="Arial"/>
                <a:cs typeface="Arial"/>
              </a:rPr>
              <a:t>toán</a:t>
            </a:r>
            <a:r>
              <a:rPr lang="en-US" sz="3200" b="1">
                <a:latin typeface="Arial"/>
                <a:cs typeface="Arial"/>
              </a:rPr>
              <a:t> - Mô </a:t>
            </a:r>
            <a:r>
              <a:rPr lang="en-US" sz="3200" b="1" err="1">
                <a:latin typeface="Arial"/>
                <a:cs typeface="Arial"/>
              </a:rPr>
              <a:t>hình</a:t>
            </a:r>
            <a:r>
              <a:rPr lang="en-US" sz="3200" b="1">
                <a:latin typeface="Arial"/>
                <a:cs typeface="Arial"/>
              </a:rPr>
              <a:t> 2</a:t>
            </a:r>
            <a:endParaRPr lang="en-US" altLang="zh-CN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4FC1F9F-83CB-C96F-EAFE-F041C0D6A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079852"/>
            <a:ext cx="8218713" cy="469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50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>
                <a:latin typeface="Arial"/>
                <a:ea typeface="等线 Light"/>
                <a:cs typeface="Arial"/>
              </a:rPr>
              <a:t>2. Mô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hình</a:t>
            </a:r>
            <a:r>
              <a:rPr lang="en-US" altLang="zh-CN" sz="3200" b="1">
                <a:latin typeface="Arial"/>
                <a:ea typeface="等线 Light"/>
                <a:cs typeface="Arial"/>
              </a:rPr>
              <a:t>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hóa</a:t>
            </a:r>
            <a:r>
              <a:rPr lang="en-US" altLang="zh-CN" sz="3200" b="1">
                <a:latin typeface="Arial"/>
                <a:ea typeface="等线 Light"/>
                <a:cs typeface="Arial"/>
              </a:rPr>
              <a:t>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bài</a:t>
            </a:r>
            <a:r>
              <a:rPr lang="en-US" altLang="zh-CN" sz="3200" b="1">
                <a:latin typeface="Arial"/>
                <a:ea typeface="等线 Light"/>
                <a:cs typeface="Arial"/>
              </a:rPr>
              <a:t>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toán</a:t>
            </a:r>
            <a:r>
              <a:rPr lang="en-US" altLang="zh-CN" sz="3200" b="1">
                <a:latin typeface="Arial"/>
                <a:ea typeface="等线 Light"/>
                <a:cs typeface="Arial"/>
              </a:rPr>
              <a:t> - Mô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hình</a:t>
            </a:r>
            <a:r>
              <a:rPr lang="en-US" altLang="zh-CN" sz="3200" b="1">
                <a:latin typeface="Arial"/>
                <a:ea typeface="等线 Light"/>
                <a:cs typeface="Arial"/>
              </a:rPr>
              <a:t> 2</a:t>
            </a:r>
            <a:endParaRPr lang="zh-C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EBAEF05-3AF6-552B-A314-F84B2D5D6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6" y="999048"/>
            <a:ext cx="8501742" cy="48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81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>
                <a:latin typeface="Arial"/>
                <a:ea typeface="等线 Light"/>
                <a:cs typeface="Arial"/>
              </a:rPr>
              <a:t>2.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Giải</a:t>
            </a:r>
            <a:r>
              <a:rPr lang="en-US" altLang="zh-CN" sz="3200" b="1">
                <a:latin typeface="Arial"/>
                <a:ea typeface="等线 Light"/>
                <a:cs typeface="Arial"/>
              </a:rPr>
              <a:t>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thuật</a:t>
            </a:r>
            <a:r>
              <a:rPr lang="en-US" altLang="zh-CN" sz="3200" b="1">
                <a:latin typeface="Arial"/>
                <a:ea typeface="等线 Light"/>
                <a:cs typeface="Arial"/>
              </a:rPr>
              <a:t> Quay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lui</a:t>
            </a:r>
            <a:endParaRPr lang="zh-CN" altLang="en-US" sz="2200">
              <a:latin typeface="Arial"/>
              <a:ea typeface="等线 Light"/>
              <a:cs typeface="Arial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6F301A2-6B46-46EE-940F-2927EF4BF90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7524" y="926232"/>
            <a:ext cx="8568952" cy="50055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20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GB" sz="2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GB" sz="2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GB" sz="2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GB" sz="2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1 : Quay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lui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chia N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K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bưu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tá</a:t>
            </a:r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2 :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nhánh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bưu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tá</a:t>
            </a:r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3 :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585227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>
                <a:latin typeface="Arial"/>
                <a:ea typeface="等线 Light"/>
                <a:cs typeface="Arial"/>
              </a:rPr>
              <a:t>3.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Giải</a:t>
            </a:r>
            <a:r>
              <a:rPr lang="en-US" altLang="zh-CN" sz="3200" b="1">
                <a:latin typeface="Arial"/>
                <a:ea typeface="等线 Light"/>
                <a:cs typeface="Arial"/>
              </a:rPr>
              <a:t>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thuật</a:t>
            </a:r>
            <a:r>
              <a:rPr lang="en-US" altLang="zh-CN" sz="3200" b="1">
                <a:latin typeface="Arial"/>
                <a:ea typeface="等线 Light"/>
                <a:cs typeface="Arial"/>
              </a:rPr>
              <a:t>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tham</a:t>
            </a:r>
            <a:r>
              <a:rPr lang="en-US" altLang="zh-CN" sz="3200" b="1">
                <a:latin typeface="Arial"/>
                <a:ea typeface="等线 Light"/>
                <a:cs typeface="Arial"/>
              </a:rPr>
              <a:t> lam</a:t>
            </a:r>
            <a:endParaRPr lang="zh-CN" altLang="en-US" sz="2200">
              <a:latin typeface="Arial"/>
              <a:ea typeface="等线 Light"/>
              <a:cs typeface="Arial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6F301A2-6B46-46EE-940F-2927EF4BF90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7524" y="926232"/>
            <a:ext cx="8568952" cy="50055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20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GB" sz="2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GB" sz="2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GB" sz="2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GB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1 : Quay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lui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chia N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K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bưu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tá</a:t>
            </a:r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2 :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quay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lui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bưu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tá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sz="2000">
                <a:latin typeface="Arial" panose="020B0604020202020204" pitchFamily="34" charset="0"/>
                <a:cs typeface="Arial" panose="020B0604020202020204" pitchFamily="34" charset="0"/>
              </a:rPr>
              <a:t>ính tổng quãng đường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bưu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tá</a:t>
            </a:r>
            <a:r>
              <a:rPr lang="vi-VN" sz="2000">
                <a:latin typeface="Arial" panose="020B0604020202020204" pitchFamily="34" charset="0"/>
                <a:cs typeface="Arial" panose="020B0604020202020204" pitchFamily="34" charset="0"/>
              </a:rPr>
              <a:t> + quãng đường dài nhất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bưu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tá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3 : </a:t>
            </a:r>
            <a:r>
              <a:rPr lang="vi-VN" sz="2000">
                <a:latin typeface="Arial" panose="020B0604020202020204" pitchFamily="34" charset="0"/>
                <a:cs typeface="Arial" panose="020B0604020202020204" pitchFamily="34" charset="0"/>
              </a:rPr>
              <a:t>Tham lam lấy 1/K trạng thái có tổng quãng đường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vi-VN" sz="2000">
                <a:latin typeface="Arial" panose="020B0604020202020204" pitchFamily="34" charset="0"/>
                <a:cs typeface="Arial" panose="020B0604020202020204" pitchFamily="34" charset="0"/>
              </a:rPr>
              <a:t> nhất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4 : L</a:t>
            </a:r>
            <a:r>
              <a:rPr lang="vi-VN" sz="2000">
                <a:latin typeface="Arial" panose="020B0604020202020204" pitchFamily="34" charset="0"/>
                <a:cs typeface="Arial" panose="020B0604020202020204" pitchFamily="34" charset="0"/>
              </a:rPr>
              <a:t>ấy trạng thái có quãng đường dài nhất của bưu tá phả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vi-VN" sz="2000">
                <a:latin typeface="Arial" panose="020B0604020202020204" pitchFamily="34" charset="0"/>
                <a:cs typeface="Arial" panose="020B0604020202020204" pitchFamily="34" charset="0"/>
              </a:rPr>
              <a:t> ngắn nhất từ những trạng thái còn lại của B3</a:t>
            </a:r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288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/>
                <a:ea typeface="等线 Light"/>
                <a:cs typeface="Arial"/>
              </a:rPr>
              <a:t>4. </a:t>
            </a:r>
            <a:r>
              <a:rPr lang="en-US" altLang="zh-CN" sz="3200" b="1" dirty="0" err="1">
                <a:latin typeface="Arial"/>
                <a:ea typeface="等线 Light"/>
                <a:cs typeface="Arial"/>
              </a:rPr>
              <a:t>Giải</a:t>
            </a:r>
            <a:r>
              <a:rPr lang="en-US" altLang="zh-CN" sz="3200" b="1" dirty="0">
                <a:latin typeface="Arial"/>
                <a:ea typeface="等线 Light"/>
                <a:cs typeface="Arial"/>
              </a:rPr>
              <a:t> </a:t>
            </a:r>
            <a:r>
              <a:rPr lang="en-US" altLang="zh-CN" sz="3200" b="1" dirty="0" err="1">
                <a:latin typeface="Arial"/>
                <a:ea typeface="等线 Light"/>
                <a:cs typeface="Arial"/>
              </a:rPr>
              <a:t>thuật</a:t>
            </a:r>
            <a:r>
              <a:rPr lang="en-US" altLang="zh-CN" sz="3200" b="1" dirty="0">
                <a:latin typeface="Arial"/>
                <a:ea typeface="等线 Light"/>
                <a:cs typeface="Arial"/>
              </a:rPr>
              <a:t> Heuristic</a:t>
            </a:r>
            <a:endParaRPr lang="zh-CN" altLang="en-US" sz="2200" dirty="0">
              <a:latin typeface="Arial"/>
              <a:ea typeface="等线 Light"/>
              <a:cs typeface="Arial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6F301A2-6B46-46EE-940F-2927EF4BF90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7524" y="926232"/>
            <a:ext cx="8568952" cy="50055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200">
                <a:latin typeface="Arial"/>
                <a:cs typeface="Arial"/>
              </a:rPr>
              <a:t>Trình </a:t>
            </a:r>
            <a:r>
              <a:rPr lang="en-GB" sz="2200" err="1">
                <a:latin typeface="Arial"/>
                <a:cs typeface="Arial"/>
              </a:rPr>
              <a:t>tự</a:t>
            </a:r>
            <a:r>
              <a:rPr lang="en-GB" sz="2200">
                <a:latin typeface="Arial"/>
                <a:cs typeface="Arial"/>
              </a:rPr>
              <a:t> </a:t>
            </a:r>
            <a:r>
              <a:rPr lang="en-GB" sz="2200" err="1">
                <a:latin typeface="Arial"/>
                <a:cs typeface="Arial"/>
              </a:rPr>
              <a:t>thuật</a:t>
            </a:r>
            <a:r>
              <a:rPr lang="en-GB" sz="2200">
                <a:latin typeface="Arial"/>
                <a:cs typeface="Arial"/>
              </a:rPr>
              <a:t> </a:t>
            </a:r>
            <a:r>
              <a:rPr lang="en-GB" sz="2200" err="1">
                <a:latin typeface="Arial"/>
                <a:cs typeface="Arial"/>
              </a:rPr>
              <a:t>toán</a:t>
            </a:r>
            <a:endParaRPr lang="en-GB"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err="1">
                <a:latin typeface="Arial"/>
                <a:cs typeface="Arial"/>
              </a:rPr>
              <a:t>Bước</a:t>
            </a:r>
            <a:r>
              <a:rPr lang="en-GB" sz="2000">
                <a:latin typeface="Arial"/>
                <a:cs typeface="Arial"/>
              </a:rPr>
              <a:t> 1 : Random </a:t>
            </a:r>
            <a:r>
              <a:rPr lang="en-GB" sz="2000" err="1">
                <a:latin typeface="Arial"/>
                <a:cs typeface="Arial"/>
              </a:rPr>
              <a:t>một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trạng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thái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khởi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tạo</a:t>
            </a:r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2 :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quãng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bưu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tá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err="1">
                <a:latin typeface="Arial"/>
                <a:cs typeface="Arial"/>
              </a:rPr>
              <a:t>Bước</a:t>
            </a:r>
            <a:r>
              <a:rPr lang="en-GB" sz="2000">
                <a:latin typeface="Arial"/>
                <a:cs typeface="Arial"/>
              </a:rPr>
              <a:t> 3 : </a:t>
            </a:r>
            <a:r>
              <a:rPr lang="en-GB" sz="2000" err="1">
                <a:latin typeface="Arial"/>
                <a:cs typeface="Arial"/>
              </a:rPr>
              <a:t>Chuyển</a:t>
            </a:r>
            <a:r>
              <a:rPr lang="en-GB" sz="2000">
                <a:latin typeface="Arial"/>
                <a:cs typeface="Arial"/>
              </a:rPr>
              <a:t> sang </a:t>
            </a:r>
            <a:r>
              <a:rPr lang="en-GB" sz="2000" err="1">
                <a:latin typeface="Arial"/>
                <a:cs typeface="Arial"/>
              </a:rPr>
              <a:t>neighbor</a:t>
            </a:r>
            <a:r>
              <a:rPr lang="en-GB" sz="2000">
                <a:latin typeface="Arial"/>
                <a:cs typeface="Arial"/>
              </a:rPr>
              <a:t> solution </a:t>
            </a:r>
            <a:r>
              <a:rPr lang="en-GB" sz="2000" err="1">
                <a:latin typeface="Arial"/>
                <a:cs typeface="Arial"/>
              </a:rPr>
              <a:t>bằng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cách</a:t>
            </a:r>
            <a:r>
              <a:rPr lang="en-GB" sz="2000">
                <a:latin typeface="Arial"/>
                <a:cs typeface="Arial"/>
              </a:rPr>
              <a:t> </a:t>
            </a:r>
            <a:r>
              <a:rPr lang="en-GB" sz="2000" err="1">
                <a:latin typeface="Arial"/>
                <a:cs typeface="Arial"/>
              </a:rPr>
              <a:t>đưa</a:t>
            </a:r>
            <a:r>
              <a:rPr lang="en-GB" sz="2000">
                <a:latin typeface="Arial"/>
                <a:cs typeface="Arial"/>
              </a:rPr>
              <a:t> 1 </a:t>
            </a:r>
            <a:r>
              <a:rPr lang="en-GB" sz="2000" err="1">
                <a:latin typeface="Arial"/>
                <a:cs typeface="Arial"/>
              </a:rPr>
              <a:t>điểm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từ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danh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sách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các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điểm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của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đường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đi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bưu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tá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dài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nhất</a:t>
            </a:r>
            <a:r>
              <a:rPr lang="en-GB" sz="2000">
                <a:latin typeface="Arial"/>
                <a:cs typeface="Arial"/>
              </a:rPr>
              <a:t> sang </a:t>
            </a:r>
            <a:r>
              <a:rPr lang="en-GB" sz="2000" err="1">
                <a:latin typeface="Arial"/>
                <a:cs typeface="Arial"/>
              </a:rPr>
              <a:t>danh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sách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các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điểm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của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đường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đi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bưu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tá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ngắn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nhất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theo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chiến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lược</a:t>
            </a:r>
            <a:r>
              <a:rPr lang="en-GB" sz="2000">
                <a:latin typeface="Arial"/>
                <a:cs typeface="Arial"/>
              </a:rPr>
              <a:t> first improvement </a:t>
            </a:r>
            <a:r>
              <a:rPr lang="en-GB" sz="2000" err="1">
                <a:latin typeface="Arial"/>
                <a:cs typeface="Arial"/>
              </a:rPr>
              <a:t>hoặc</a:t>
            </a:r>
            <a:r>
              <a:rPr lang="en-GB" sz="2000">
                <a:latin typeface="Arial"/>
                <a:cs typeface="Arial"/>
              </a:rPr>
              <a:t> best improvement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err="1">
                <a:latin typeface="Arial"/>
                <a:cs typeface="Arial"/>
              </a:rPr>
              <a:t>Bước</a:t>
            </a:r>
            <a:r>
              <a:rPr lang="en-GB" sz="2000">
                <a:latin typeface="Arial"/>
                <a:cs typeface="Arial"/>
              </a:rPr>
              <a:t> 4 : </a:t>
            </a:r>
            <a:r>
              <a:rPr lang="en-GB" sz="2000" err="1">
                <a:latin typeface="Arial"/>
                <a:cs typeface="Arial"/>
              </a:rPr>
              <a:t>Lặp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lại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Bước</a:t>
            </a:r>
            <a:r>
              <a:rPr lang="en-GB" sz="2000">
                <a:latin typeface="Arial"/>
                <a:cs typeface="Arial"/>
              </a:rPr>
              <a:t> 2,3 </a:t>
            </a:r>
            <a:r>
              <a:rPr lang="en-GB" sz="2000" err="1">
                <a:latin typeface="Arial"/>
                <a:cs typeface="Arial"/>
              </a:rPr>
              <a:t>cho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đến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khi</a:t>
            </a:r>
            <a:r>
              <a:rPr lang="en-GB" sz="2000">
                <a:latin typeface="Arial"/>
                <a:cs typeface="Arial"/>
              </a:rPr>
              <a:t> </a:t>
            </a:r>
            <a:r>
              <a:rPr lang="en-GB" sz="2000" err="1">
                <a:latin typeface="Arial"/>
                <a:cs typeface="Arial"/>
              </a:rPr>
              <a:t>đạt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được</a:t>
            </a:r>
            <a:r>
              <a:rPr lang="en-GB" sz="2000">
                <a:latin typeface="Arial"/>
                <a:cs typeface="Arial"/>
              </a:rPr>
              <a:t> local optimum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>
                <a:latin typeface="Arial"/>
                <a:cs typeface="Arial"/>
              </a:rPr>
              <a:t>( </a:t>
            </a:r>
            <a:r>
              <a:rPr lang="en-GB" sz="2000" err="1">
                <a:latin typeface="Arial"/>
                <a:cs typeface="Arial"/>
              </a:rPr>
              <a:t>không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có</a:t>
            </a:r>
            <a:r>
              <a:rPr lang="en-GB" sz="2000">
                <a:latin typeface="Arial"/>
                <a:cs typeface="Arial"/>
              </a:rPr>
              <a:t> improvement </a:t>
            </a:r>
            <a:r>
              <a:rPr lang="en-GB" sz="2000" err="1">
                <a:latin typeface="Arial"/>
                <a:cs typeface="Arial"/>
              </a:rPr>
              <a:t>trong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tất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cả</a:t>
            </a:r>
            <a:r>
              <a:rPr lang="en-GB" sz="2000">
                <a:latin typeface="Arial"/>
                <a:cs typeface="Arial"/>
              </a:rPr>
              <a:t> </a:t>
            </a:r>
            <a:r>
              <a:rPr lang="en-GB" sz="2000" err="1">
                <a:latin typeface="Arial"/>
                <a:cs typeface="Arial"/>
              </a:rPr>
              <a:t>neighbor</a:t>
            </a:r>
            <a:r>
              <a:rPr lang="en-GB" sz="2000">
                <a:latin typeface="Arial"/>
                <a:cs typeface="Arial"/>
              </a:rPr>
              <a:t> solutions)</a:t>
            </a:r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357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>
                <a:latin typeface="Arial"/>
                <a:ea typeface="等线 Light"/>
                <a:cs typeface="Arial"/>
              </a:rPr>
              <a:t>III.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Thực</a:t>
            </a:r>
            <a:r>
              <a:rPr lang="en-US" altLang="zh-CN" sz="3200" b="1">
                <a:latin typeface="Arial"/>
                <a:ea typeface="等线 Light"/>
                <a:cs typeface="Arial"/>
              </a:rPr>
              <a:t>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nghiệm</a:t>
            </a:r>
            <a:r>
              <a:rPr lang="en-US" altLang="zh-CN" sz="3200" b="1">
                <a:latin typeface="Arial"/>
                <a:ea typeface="等线 Light"/>
                <a:cs typeface="Arial"/>
              </a:rPr>
              <a:t>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và</a:t>
            </a:r>
            <a:r>
              <a:rPr lang="en-US" altLang="zh-CN" sz="3200" b="1">
                <a:latin typeface="Arial"/>
                <a:ea typeface="等线 Light"/>
                <a:cs typeface="Arial"/>
              </a:rPr>
              <a:t>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đánh</a:t>
            </a:r>
            <a:r>
              <a:rPr lang="en-US" altLang="zh-CN" sz="3200" b="1">
                <a:latin typeface="Arial"/>
                <a:ea typeface="等线 Light"/>
                <a:cs typeface="Arial"/>
              </a:rPr>
              <a:t>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giá</a:t>
            </a:r>
            <a:r>
              <a:rPr lang="en-US" altLang="zh-CN" sz="3200" b="1">
                <a:latin typeface="Arial"/>
                <a:ea typeface="等线 Light"/>
                <a:cs typeface="Arial"/>
              </a:rPr>
              <a:t> </a:t>
            </a:r>
            <a:endParaRPr lang="zh-C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55251-7A15-3F5C-0BEC-252960326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200" err="1">
                <a:latin typeface="Arial"/>
                <a:cs typeface="Arial"/>
              </a:rPr>
              <a:t>Dữ</a:t>
            </a:r>
            <a:r>
              <a:rPr lang="en-GB" sz="2200">
                <a:latin typeface="Arial"/>
                <a:cs typeface="Arial"/>
              </a:rPr>
              <a:t> </a:t>
            </a:r>
            <a:r>
              <a:rPr lang="en-GB" sz="2200" err="1">
                <a:latin typeface="Arial"/>
                <a:cs typeface="Arial"/>
              </a:rPr>
              <a:t>liệu</a:t>
            </a:r>
            <a:r>
              <a:rPr lang="en-GB" sz="2200">
                <a:latin typeface="Arial"/>
                <a:cs typeface="Arial"/>
              </a:rPr>
              <a:t> </a:t>
            </a:r>
            <a:r>
              <a:rPr lang="en-GB" sz="2200" err="1">
                <a:latin typeface="Arial"/>
                <a:cs typeface="Arial"/>
              </a:rPr>
              <a:t>thực</a:t>
            </a:r>
            <a:r>
              <a:rPr lang="en-GB" sz="2200">
                <a:latin typeface="Arial"/>
                <a:cs typeface="Arial"/>
              </a:rPr>
              <a:t> </a:t>
            </a:r>
            <a:r>
              <a:rPr lang="en-GB" sz="2200" err="1">
                <a:latin typeface="Arial"/>
                <a:cs typeface="Arial"/>
              </a:rPr>
              <a:t>nghiệm</a:t>
            </a:r>
            <a:r>
              <a:rPr lang="en-GB" sz="2200">
                <a:latin typeface="Arial"/>
                <a:cs typeface="Arial"/>
              </a:rPr>
              <a:t> 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>
                <a:latin typeface="Arial"/>
                <a:cs typeface="Arial"/>
              </a:rPr>
              <a:t>Sinh random </a:t>
            </a:r>
            <a:r>
              <a:rPr lang="en-GB" sz="2000" err="1">
                <a:latin typeface="Arial"/>
                <a:cs typeface="Arial"/>
              </a:rPr>
              <a:t>tọa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độ</a:t>
            </a:r>
            <a:r>
              <a:rPr lang="en-GB" sz="2000">
                <a:latin typeface="Arial"/>
                <a:cs typeface="Arial"/>
              </a:rPr>
              <a:t> N </a:t>
            </a:r>
            <a:r>
              <a:rPr lang="en-GB" sz="2000" err="1">
                <a:latin typeface="Arial"/>
                <a:cs typeface="Arial"/>
              </a:rPr>
              <a:t>điểm</a:t>
            </a:r>
            <a:r>
              <a:rPr lang="en-GB" sz="2000">
                <a:latin typeface="Arial"/>
                <a:cs typeface="Arial"/>
              </a:rPr>
              <a:t> =&gt; ma </a:t>
            </a:r>
            <a:r>
              <a:rPr lang="en-GB" sz="2000" err="1">
                <a:latin typeface="Arial"/>
                <a:cs typeface="Arial"/>
              </a:rPr>
              <a:t>trận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khoảng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cách</a:t>
            </a:r>
            <a:endParaRPr lang="en-GB"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err="1">
                <a:latin typeface="Arial"/>
                <a:cs typeface="Arial"/>
              </a:rPr>
              <a:t>Số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điểm</a:t>
            </a:r>
            <a:r>
              <a:rPr lang="en-GB" sz="2000">
                <a:latin typeface="Arial"/>
                <a:cs typeface="Arial"/>
              </a:rPr>
              <a:t> N = 5,12</a:t>
            </a:r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err="1">
                <a:latin typeface="Arial"/>
                <a:cs typeface="Arial"/>
              </a:rPr>
              <a:t>Số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bưu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tá</a:t>
            </a:r>
            <a:r>
              <a:rPr lang="en-GB" sz="2000">
                <a:latin typeface="Arial"/>
                <a:cs typeface="Arial"/>
              </a:rPr>
              <a:t> K = 2,3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200">
                <a:latin typeface="Arial"/>
                <a:cs typeface="Arial"/>
              </a:rPr>
              <a:t>Tiêu </a:t>
            </a:r>
            <a:r>
              <a:rPr lang="en-GB" sz="2200" err="1">
                <a:latin typeface="Arial"/>
                <a:cs typeface="Arial"/>
              </a:rPr>
              <a:t>chí</a:t>
            </a:r>
            <a:r>
              <a:rPr lang="en-GB" sz="2200">
                <a:latin typeface="Arial"/>
                <a:cs typeface="Arial"/>
              </a:rPr>
              <a:t> </a:t>
            </a:r>
            <a:r>
              <a:rPr lang="en-GB" sz="2200" err="1">
                <a:latin typeface="Arial"/>
                <a:cs typeface="Arial"/>
              </a:rPr>
              <a:t>đánh</a:t>
            </a:r>
            <a:r>
              <a:rPr lang="en-GB" sz="2200">
                <a:latin typeface="Arial"/>
                <a:cs typeface="Arial"/>
              </a:rPr>
              <a:t> </a:t>
            </a:r>
            <a:r>
              <a:rPr lang="en-GB" sz="2200" err="1">
                <a:latin typeface="Arial"/>
                <a:cs typeface="Arial"/>
              </a:rPr>
              <a:t>giá</a:t>
            </a:r>
            <a:r>
              <a:rPr lang="en-GB" sz="2200">
                <a:latin typeface="Arial"/>
                <a:cs typeface="Arial"/>
              </a:rPr>
              <a:t> 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err="1">
                <a:latin typeface="Arial"/>
                <a:cs typeface="Arial"/>
              </a:rPr>
              <a:t>Thời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gian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chạy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thuật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toán</a:t>
            </a:r>
            <a:endParaRPr lang="en-GB"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err="1">
                <a:latin typeface="Arial"/>
                <a:cs typeface="Arial"/>
              </a:rPr>
              <a:t>Quãng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đường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dài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nhất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mà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bưu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tá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đi</a:t>
            </a:r>
            <a:r>
              <a:rPr lang="en-GB" sz="2000">
                <a:latin typeface="Arial"/>
                <a:cs typeface="Arial"/>
              </a:rPr>
              <a:t> + </a:t>
            </a:r>
            <a:r>
              <a:rPr lang="en-GB" sz="2000" err="1">
                <a:latin typeface="Arial"/>
                <a:cs typeface="Arial"/>
              </a:rPr>
              <a:t>Tổng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quãng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đường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các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bưu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tá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đi</a:t>
            </a:r>
            <a:endParaRPr lang="en-GB" sz="200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71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>
                <a:latin typeface="Arial"/>
                <a:ea typeface="等线 Light"/>
                <a:cs typeface="Arial"/>
              </a:rPr>
              <a:t>III.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Thực</a:t>
            </a:r>
            <a:r>
              <a:rPr lang="en-US" altLang="zh-CN" sz="3200" b="1">
                <a:latin typeface="Arial"/>
                <a:ea typeface="等线 Light"/>
                <a:cs typeface="Arial"/>
              </a:rPr>
              <a:t>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nghiệm</a:t>
            </a:r>
            <a:r>
              <a:rPr lang="en-US" altLang="zh-CN" sz="3200" b="1">
                <a:latin typeface="Arial"/>
                <a:ea typeface="等线 Light"/>
                <a:cs typeface="Arial"/>
              </a:rPr>
              <a:t>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và</a:t>
            </a:r>
            <a:r>
              <a:rPr lang="en-US" altLang="zh-CN" sz="3200" b="1">
                <a:latin typeface="Arial"/>
                <a:ea typeface="等线 Light"/>
                <a:cs typeface="Arial"/>
              </a:rPr>
              <a:t>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đánh</a:t>
            </a:r>
            <a:r>
              <a:rPr lang="en-US" altLang="zh-CN" sz="3200" b="1">
                <a:latin typeface="Arial"/>
                <a:ea typeface="等线 Light"/>
                <a:cs typeface="Arial"/>
              </a:rPr>
              <a:t>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giá</a:t>
            </a:r>
            <a:r>
              <a:rPr lang="en-US" altLang="zh-CN" sz="3200" b="1">
                <a:latin typeface="Arial"/>
                <a:ea typeface="等线 Light"/>
                <a:cs typeface="Arial"/>
              </a:rPr>
              <a:t> </a:t>
            </a:r>
            <a:endParaRPr lang="zh-C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697044"/>
              </p:ext>
            </p:extLst>
          </p:nvPr>
        </p:nvGraphicFramePr>
        <p:xfrm>
          <a:off x="100641" y="1825924"/>
          <a:ext cx="8896341" cy="3359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698">
                  <a:extLst>
                    <a:ext uri="{9D8B030D-6E8A-4147-A177-3AD203B41FA5}">
                      <a16:colId xmlns:a16="http://schemas.microsoft.com/office/drawing/2014/main" val="2479661537"/>
                    </a:ext>
                  </a:extLst>
                </a:gridCol>
                <a:gridCol w="647699">
                  <a:extLst>
                    <a:ext uri="{9D8B030D-6E8A-4147-A177-3AD203B41FA5}">
                      <a16:colId xmlns:a16="http://schemas.microsoft.com/office/drawing/2014/main" val="911062865"/>
                    </a:ext>
                  </a:extLst>
                </a:gridCol>
                <a:gridCol w="647699">
                  <a:extLst>
                    <a:ext uri="{9D8B030D-6E8A-4147-A177-3AD203B41FA5}">
                      <a16:colId xmlns:a16="http://schemas.microsoft.com/office/drawing/2014/main" val="3855239869"/>
                    </a:ext>
                  </a:extLst>
                </a:gridCol>
                <a:gridCol w="647699">
                  <a:extLst>
                    <a:ext uri="{9D8B030D-6E8A-4147-A177-3AD203B41FA5}">
                      <a16:colId xmlns:a16="http://schemas.microsoft.com/office/drawing/2014/main" val="726779423"/>
                    </a:ext>
                  </a:extLst>
                </a:gridCol>
                <a:gridCol w="647699">
                  <a:extLst>
                    <a:ext uri="{9D8B030D-6E8A-4147-A177-3AD203B41FA5}">
                      <a16:colId xmlns:a16="http://schemas.microsoft.com/office/drawing/2014/main" val="361394252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080154435"/>
                    </a:ext>
                  </a:extLst>
                </a:gridCol>
                <a:gridCol w="647699">
                  <a:extLst>
                    <a:ext uri="{9D8B030D-6E8A-4147-A177-3AD203B41FA5}">
                      <a16:colId xmlns:a16="http://schemas.microsoft.com/office/drawing/2014/main" val="1109254187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129134598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3169841829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356693670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865673061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896565166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203767802"/>
                    </a:ext>
                  </a:extLst>
                </a:gridCol>
              </a:tblGrid>
              <a:tr h="62865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Quy </a:t>
                      </a:r>
                      <a:r>
                        <a:rPr lang="en-US" dirty="0" err="1"/>
                        <a:t>hoạch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nguyên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err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err="1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err="1">
                          <a:solidFill>
                            <a:schemeClr val="bg1"/>
                          </a:solidFill>
                        </a:rPr>
                        <a:t>BackTrack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Greedy </a:t>
                      </a:r>
                      <a:r>
                        <a:rPr lang="en-US" sz="1800" b="1" i="0" u="none" strike="noStrike" noProof="0" dirty="0" err="1">
                          <a:solidFill>
                            <a:schemeClr val="bg1"/>
                          </a:solidFill>
                          <a:latin typeface="Calibri"/>
                        </a:rPr>
                        <a:t>Alg</a:t>
                      </a:r>
                      <a:endParaRPr lang="en-US" sz="1800" b="1" i="0" u="none" strike="noStrike" noProof="0" dirty="0" err="1">
                        <a:latin typeface="Calibri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i="0" u="none" strike="noStrike" noProof="0">
                        <a:latin typeface="Calibri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Metaheuristic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43614"/>
                  </a:ext>
                </a:extLst>
              </a:tr>
              <a:tr h="571500">
                <a:tc vMerge="1">
                  <a:txBody>
                    <a:bodyPr/>
                    <a:lstStyle/>
                    <a:p>
                      <a:pPr algn="ctr"/>
                      <a:endParaRPr lang="en-US" err="1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M-T-Z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f_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avg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t_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avg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f_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f_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max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f_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avg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t_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avg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699211"/>
                  </a:ext>
                </a:extLst>
              </a:tr>
              <a:tr h="514350">
                <a:tc vMerge="1">
                  <a:txBody>
                    <a:bodyPr/>
                    <a:lstStyle/>
                    <a:p>
                      <a:pPr algn="ctr"/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612335"/>
                  </a:ext>
                </a:extLst>
              </a:tr>
              <a:tr h="5483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= 5, K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dirty="0"/>
                        <a:t>97.73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dirty="0"/>
                        <a:t>0.153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dirty="0"/>
                        <a:t>97.73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dirty="0"/>
                        <a:t>0.366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i="0" u="none" strike="noStrike" noProof="0" dirty="0">
                          <a:latin typeface="Calibri"/>
                        </a:rPr>
                        <a:t>97.73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dirty="0"/>
                        <a:t>0.319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dirty="0"/>
                        <a:t>101.35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dirty="0"/>
                        <a:t>0.372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i="0" u="none" strike="noStrike" noProof="0" dirty="0">
                          <a:latin typeface="Calibri"/>
                        </a:rPr>
                        <a:t>115.7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i="0" u="none" strike="noStrike" noProof="0" dirty="0">
                          <a:latin typeface="Calibri"/>
                        </a:rPr>
                        <a:t>138.46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i="0" u="none" strike="noStrike" noProof="0" dirty="0">
                          <a:latin typeface="Calibri"/>
                        </a:rPr>
                        <a:t>123.88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dirty="0"/>
                        <a:t>0.0008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570138"/>
                  </a:ext>
                </a:extLst>
              </a:tr>
              <a:tr h="5483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N = 12, K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dirty="0"/>
                        <a:t>209.56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dirty="0"/>
                        <a:t>7.643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dirty="0"/>
                        <a:t>209.56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dirty="0"/>
                        <a:t>40.567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noProof="0" dirty="0">
                          <a:latin typeface="Calibri"/>
                        </a:rPr>
                        <a:t>209.56</a:t>
                      </a:r>
                      <a:endParaRPr lang="en-US" sz="11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dirty="0"/>
                        <a:t>966.34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dirty="0"/>
                        <a:t>217.24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i="0" u="none" strike="noStrike" noProof="0" dirty="0">
                          <a:latin typeface="Calibri"/>
                        </a:rPr>
                        <a:t>967.637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i="0" u="none" strike="noStrike" noProof="0" dirty="0"/>
                        <a:t>247.03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i="0" u="none" strike="noStrike" noProof="0" dirty="0">
                          <a:latin typeface="Calibri"/>
                        </a:rPr>
                        <a:t>456.45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i="0" u="none" strike="noStrike" noProof="0" dirty="0">
                          <a:latin typeface="Calibri"/>
                        </a:rPr>
                        <a:t>360.29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dirty="0"/>
                        <a:t>0.0011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800361"/>
                  </a:ext>
                </a:extLst>
              </a:tr>
              <a:tr h="5483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N = 12, K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dirty="0"/>
                        <a:t>215.1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dirty="0"/>
                        <a:t>36.397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dirty="0"/>
                        <a:t>215.1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dirty="0"/>
                        <a:t>109.419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noProof="0" dirty="0">
                          <a:latin typeface="Calibri"/>
                        </a:rPr>
                        <a:t>215.1</a:t>
                      </a:r>
                      <a:endParaRPr lang="en-US" sz="1100" b="0" i="0" u="none" strike="noStrike" noProof="0" dirty="0"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dirty="0"/>
                        <a:t>22418.73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dirty="0"/>
                        <a:t>224.53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i="0" u="none" strike="noStrike" noProof="0" dirty="0">
                          <a:latin typeface="Calibri"/>
                        </a:rPr>
                        <a:t>2422.19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dirty="0"/>
                        <a:t>241.37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i="0" u="none" strike="noStrike" noProof="0" dirty="0">
                          <a:latin typeface="Calibri"/>
                        </a:rPr>
                        <a:t>386.81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i="0" u="none" strike="noStrike" noProof="0" dirty="0">
                          <a:latin typeface="Calibri"/>
                        </a:rPr>
                        <a:t>290.782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dirty="0"/>
                        <a:t>0.0012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45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85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096B3D-C2D5-4D95-A93F-A7C0D9AAC94B}"/>
              </a:ext>
            </a:extLst>
          </p:cNvPr>
          <p:cNvSpPr txBox="1"/>
          <p:nvPr/>
        </p:nvSpPr>
        <p:spPr>
          <a:xfrm>
            <a:off x="432033" y="2290085"/>
            <a:ext cx="19588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Thank you for</a:t>
            </a:r>
            <a:r>
              <a:rPr lang="en-US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​</a:t>
            </a:r>
            <a:r>
              <a:rPr lang="vi-VN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 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your attentions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!</a:t>
            </a:r>
            <a:r>
              <a:rPr lang="en-US" sz="2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8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8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DF1D54-D969-4EBF-80CB-343298602611}"/>
              </a:ext>
            </a:extLst>
          </p:cNvPr>
          <p:cNvSpPr txBox="1">
            <a:spLocks/>
          </p:cNvSpPr>
          <p:nvPr/>
        </p:nvSpPr>
        <p:spPr>
          <a:xfrm>
            <a:off x="248196" y="2181497"/>
            <a:ext cx="8606791" cy="1593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b="1">
                <a:latin typeface="Arial" panose="020B0604020202020204" pitchFamily="34" charset="0"/>
                <a:cs typeface="Arial" panose="020B0604020202020204" pitchFamily="34" charset="0"/>
              </a:rPr>
              <a:t>TỐI ƯU LẬP KẾ HOẠCH</a:t>
            </a:r>
          </a:p>
          <a:p>
            <a:r>
              <a:rPr lang="en-US" altLang="zh-CN" sz="3600" b="1">
                <a:latin typeface="Arial" panose="020B0604020202020204" pitchFamily="34" charset="0"/>
                <a:cs typeface="Arial" panose="020B0604020202020204" pitchFamily="34" charset="0"/>
              </a:rPr>
              <a:t>Mini Project : </a:t>
            </a:r>
            <a:r>
              <a:rPr lang="en-US" altLang="zh-CN" sz="3600" b="1" err="1">
                <a:latin typeface="Arial" panose="020B0604020202020204" pitchFamily="34" charset="0"/>
                <a:cs typeface="Arial" panose="020B0604020202020204" pitchFamily="34" charset="0"/>
              </a:rPr>
              <a:t>Bưu</a:t>
            </a:r>
            <a:r>
              <a:rPr lang="en-US" altLang="zh-CN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err="1">
                <a:latin typeface="Arial" panose="020B0604020202020204" pitchFamily="34" charset="0"/>
                <a:cs typeface="Arial" panose="020B0604020202020204" pitchFamily="34" charset="0"/>
              </a:rPr>
              <a:t>tá</a:t>
            </a:r>
            <a:r>
              <a:rPr lang="en-US" altLang="zh-CN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altLang="zh-CN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err="1">
                <a:latin typeface="Arial" panose="020B0604020202020204" pitchFamily="34" charset="0"/>
                <a:cs typeface="Arial" panose="020B0604020202020204" pitchFamily="34" charset="0"/>
              </a:rPr>
              <a:t>gom</a:t>
            </a:r>
            <a:endParaRPr lang="zh-CN" alt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4371" y="4104460"/>
            <a:ext cx="5436131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err="1">
                <a:solidFill>
                  <a:schemeClr val="bg1"/>
                </a:solidFill>
                <a:latin typeface="Arial"/>
                <a:cs typeface="Arial"/>
              </a:rPr>
              <a:t>Giáo</a:t>
            </a:r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latin typeface="Arial"/>
                <a:cs typeface="Arial"/>
              </a:rPr>
              <a:t>viên</a:t>
            </a:r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latin typeface="Arial"/>
                <a:cs typeface="Arial"/>
              </a:rPr>
              <a:t>hướng</a:t>
            </a:r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latin typeface="Arial"/>
                <a:cs typeface="Arial"/>
              </a:rPr>
              <a:t>dẫn</a:t>
            </a:r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: </a:t>
            </a:r>
            <a:r>
              <a:rPr lang="en-US" err="1">
                <a:solidFill>
                  <a:schemeClr val="bg1"/>
                </a:solidFill>
                <a:latin typeface="Arial"/>
                <a:cs typeface="Arial"/>
              </a:rPr>
              <a:t>Thầy</a:t>
            </a:r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 Bùi Quốc Trung</a:t>
            </a:r>
          </a:p>
          <a:p>
            <a:r>
              <a:rPr lang="en-US" err="1">
                <a:solidFill>
                  <a:schemeClr val="bg1"/>
                </a:solidFill>
                <a:latin typeface="Arial"/>
                <a:cs typeface="Arial"/>
              </a:rPr>
              <a:t>Nhóm</a:t>
            </a:r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latin typeface="Arial"/>
                <a:cs typeface="Arial"/>
              </a:rPr>
              <a:t>sinh</a:t>
            </a:r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latin typeface="Arial"/>
                <a:cs typeface="Arial"/>
              </a:rPr>
              <a:t>viên</a:t>
            </a:r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latin typeface="Arial"/>
                <a:cs typeface="Arial"/>
              </a:rPr>
              <a:t>thực</a:t>
            </a:r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latin typeface="Arial"/>
                <a:cs typeface="Arial"/>
              </a:rPr>
              <a:t>hiện</a:t>
            </a:r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:</a:t>
            </a:r>
          </a:p>
          <a:p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Phùng Văn Minh			20183593</a:t>
            </a:r>
          </a:p>
          <a:p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Phạm </a:t>
            </a:r>
            <a:r>
              <a:rPr lang="en-US" err="1">
                <a:solidFill>
                  <a:schemeClr val="bg1"/>
                </a:solidFill>
                <a:latin typeface="Arial"/>
                <a:cs typeface="Arial"/>
              </a:rPr>
              <a:t>Thế</a:t>
            </a:r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 Mạnh			20194114</a:t>
            </a:r>
          </a:p>
          <a:p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Đào Quốc Phong			20183604</a:t>
            </a:r>
          </a:p>
          <a:p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Dương Văn Thanh		201941</a:t>
            </a:r>
          </a:p>
          <a:p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Nguyễn Thị Thùy Trang	20194190</a:t>
            </a:r>
          </a:p>
          <a:p>
            <a:endParaRPr lang="en-US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0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altLang="zh-CN" sz="3200" b="1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  <a:endParaRPr lang="zh-CN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7B60-7884-41D8-AE04-F49F33E8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52566"/>
            <a:ext cx="7886700" cy="51748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40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40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err="1"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40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40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84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>
                <a:latin typeface="Arial"/>
                <a:ea typeface="等线 Light"/>
                <a:cs typeface="Arial"/>
              </a:rPr>
              <a:t>I.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Bài</a:t>
            </a:r>
            <a:r>
              <a:rPr lang="en-US" altLang="zh-CN" sz="3200" b="1">
                <a:latin typeface="Arial"/>
                <a:ea typeface="等线 Light"/>
                <a:cs typeface="Arial"/>
              </a:rPr>
              <a:t>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toán</a:t>
            </a:r>
            <a:r>
              <a:rPr lang="en-US" altLang="zh-CN" sz="3200" b="1">
                <a:latin typeface="Arial"/>
                <a:ea typeface="等线 Light"/>
                <a:cs typeface="Arial"/>
              </a:rPr>
              <a:t>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Bưu</a:t>
            </a:r>
            <a:r>
              <a:rPr lang="en-US" altLang="zh-CN" sz="3200" b="1">
                <a:latin typeface="Arial"/>
                <a:ea typeface="等线 Light"/>
                <a:cs typeface="Arial"/>
              </a:rPr>
              <a:t>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tá</a:t>
            </a:r>
            <a:r>
              <a:rPr lang="en-US" altLang="zh-CN" sz="3200" b="1">
                <a:latin typeface="Arial"/>
                <a:ea typeface="等线 Light"/>
                <a:cs typeface="Arial"/>
              </a:rPr>
              <a:t>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thu</a:t>
            </a:r>
            <a:r>
              <a:rPr lang="en-US" altLang="zh-CN" sz="3200" b="1">
                <a:latin typeface="Arial"/>
                <a:ea typeface="等线 Light"/>
                <a:cs typeface="Arial"/>
              </a:rPr>
              <a:t>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gom</a:t>
            </a:r>
            <a:endParaRPr lang="zh-CN" altLang="en-US" sz="2200">
              <a:latin typeface="Arial"/>
              <a:ea typeface="等线 Light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6F301A2-6B46-46EE-940F-2927EF4BF90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87524" y="926232"/>
                <a:ext cx="8568952" cy="500553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Có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điểm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1, 2, …, 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cần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thu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gom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bưu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kiện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i="1">
                    <a:latin typeface="Arial" panose="020B0604020202020204" pitchFamily="34" charset="0"/>
                    <a:cs typeface="Arial" panose="020B0604020202020204" pitchFamily="34" charset="0"/>
                  </a:rPr>
                  <a:t>K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bưu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tá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xuất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phát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bưu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điện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điểm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0)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Biết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d(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khoảng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cách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điểm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đến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điểm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j,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= 0,1,…,N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Cần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xây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dựng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phương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pháp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thu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gom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cho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K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bưu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tá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xác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định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mỗi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bưu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tá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thu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gom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những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điểm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nào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theo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thứ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tự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err="1">
                    <a:latin typeface="Arial" panose="020B0604020202020204" pitchFamily="34" charset="0"/>
                    <a:cs typeface="Arial" panose="020B0604020202020204" pitchFamily="34" charset="0"/>
                  </a:rPr>
                  <a:t>nào</a:t>
                </a:r>
                <a:r>
                  <a:rPr lang="en-GB" sz="2200">
                    <a:latin typeface="Arial" panose="020B0604020202020204" pitchFamily="34" charset="0"/>
                    <a:cs typeface="Arial" panose="020B0604020202020204" pitchFamily="34" charset="0"/>
                  </a:rPr>
                  <a:t> :</a:t>
                </a:r>
                <a:endParaRPr lang="en-US" sz="22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2000" err="1">
                    <a:latin typeface="Arial" panose="020B0604020202020204" pitchFamily="34" charset="0"/>
                    <a:cs typeface="Arial" panose="020B0604020202020204" pitchFamily="34" charset="0"/>
                  </a:rPr>
                  <a:t>Quãng</a:t>
                </a:r>
                <a:r>
                  <a:rPr lang="en-GB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GB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err="1">
                    <a:latin typeface="Arial" panose="020B0604020202020204" pitchFamily="34" charset="0"/>
                    <a:cs typeface="Arial" panose="020B0604020202020204" pitchFamily="34" charset="0"/>
                  </a:rPr>
                  <a:t>dài</a:t>
                </a:r>
                <a:r>
                  <a:rPr lang="en-GB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err="1">
                    <a:latin typeface="Arial" panose="020B0604020202020204" pitchFamily="34" charset="0"/>
                    <a:cs typeface="Arial" panose="020B0604020202020204" pitchFamily="34" charset="0"/>
                  </a:rPr>
                  <a:t>nhất</a:t>
                </a:r>
                <a:r>
                  <a:rPr lang="en-GB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GB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err="1">
                    <a:latin typeface="Arial" panose="020B0604020202020204" pitchFamily="34" charset="0"/>
                    <a:cs typeface="Arial" panose="020B0604020202020204" pitchFamily="34" charset="0"/>
                  </a:rPr>
                  <a:t>bưu</a:t>
                </a:r>
                <a:r>
                  <a:rPr lang="en-GB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err="1">
                    <a:latin typeface="Arial" panose="020B0604020202020204" pitchFamily="34" charset="0"/>
                    <a:cs typeface="Arial" panose="020B0604020202020204" pitchFamily="34" charset="0"/>
                  </a:rPr>
                  <a:t>tá</a:t>
                </a:r>
                <a:r>
                  <a:rPr lang="en-GB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err="1">
                    <a:latin typeface="Arial" panose="020B0604020202020204" pitchFamily="34" charset="0"/>
                    <a:cs typeface="Arial" panose="020B0604020202020204" pitchFamily="34" charset="0"/>
                  </a:rPr>
                  <a:t>phải</a:t>
                </a:r>
                <a:r>
                  <a:rPr lang="en-GB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err="1">
                    <a:latin typeface="Arial" panose="020B0604020202020204" pitchFamily="34" charset="0"/>
                    <a:cs typeface="Arial" panose="020B0604020202020204" pitchFamily="34" charset="0"/>
                  </a:rPr>
                  <a:t>ngắn</a:t>
                </a:r>
                <a:r>
                  <a:rPr lang="en-GB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err="1">
                    <a:latin typeface="Arial" panose="020B0604020202020204" pitchFamily="34" charset="0"/>
                    <a:cs typeface="Arial" panose="020B0604020202020204" pitchFamily="34" charset="0"/>
                  </a:rPr>
                  <a:t>nhất</a:t>
                </a:r>
                <a:endParaRPr lang="en-GB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2000" err="1">
                    <a:latin typeface="Arial" panose="020B0604020202020204" pitchFamily="34" charset="0"/>
                    <a:cs typeface="Arial" panose="020B0604020202020204" pitchFamily="34" charset="0"/>
                  </a:rPr>
                  <a:t>Tổng</a:t>
                </a:r>
                <a:r>
                  <a:rPr lang="en-GB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err="1">
                    <a:latin typeface="Arial" panose="020B0604020202020204" pitchFamily="34" charset="0"/>
                    <a:cs typeface="Arial" panose="020B0604020202020204" pitchFamily="34" charset="0"/>
                  </a:rPr>
                  <a:t>quãng</a:t>
                </a:r>
                <a:r>
                  <a:rPr lang="en-GB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GB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GB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GB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err="1">
                    <a:latin typeface="Arial" panose="020B0604020202020204" pitchFamily="34" charset="0"/>
                    <a:cs typeface="Arial" panose="020B0604020202020204" pitchFamily="34" charset="0"/>
                  </a:rPr>
                  <a:t>bưu</a:t>
                </a:r>
                <a:r>
                  <a:rPr lang="en-GB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err="1">
                    <a:latin typeface="Arial" panose="020B0604020202020204" pitchFamily="34" charset="0"/>
                    <a:cs typeface="Arial" panose="020B0604020202020204" pitchFamily="34" charset="0"/>
                  </a:rPr>
                  <a:t>tá</a:t>
                </a:r>
                <a:r>
                  <a:rPr lang="en-GB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err="1">
                    <a:latin typeface="Arial" panose="020B0604020202020204" pitchFamily="34" charset="0"/>
                    <a:cs typeface="Arial" panose="020B0604020202020204" pitchFamily="34" charset="0"/>
                  </a:rPr>
                  <a:t>ngắn</a:t>
                </a:r>
                <a:r>
                  <a:rPr lang="en-GB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err="1">
                    <a:latin typeface="Arial" panose="020B0604020202020204" pitchFamily="34" charset="0"/>
                    <a:cs typeface="Arial" panose="020B0604020202020204" pitchFamily="34" charset="0"/>
                  </a:rPr>
                  <a:t>nhất</a:t>
                </a:r>
                <a:endParaRPr lang="en-GB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6F301A2-6B46-46EE-940F-2927EF4BF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87524" y="926232"/>
                <a:ext cx="8568952" cy="5005536"/>
              </a:xfrm>
              <a:blipFill>
                <a:blip r:embed="rId3"/>
                <a:stretch>
                  <a:fillRect l="-782" t="-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99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>
                <a:latin typeface="Arial"/>
                <a:ea typeface="等线 Light"/>
                <a:cs typeface="Arial"/>
              </a:rPr>
              <a:t>I.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Bài</a:t>
            </a:r>
            <a:r>
              <a:rPr lang="en-US" altLang="zh-CN" sz="3200" b="1">
                <a:latin typeface="Arial"/>
                <a:ea typeface="等线 Light"/>
                <a:cs typeface="Arial"/>
              </a:rPr>
              <a:t>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toán</a:t>
            </a:r>
            <a:r>
              <a:rPr lang="en-US" altLang="zh-CN" sz="3200" b="1">
                <a:latin typeface="Arial"/>
                <a:ea typeface="等线 Light"/>
                <a:cs typeface="Arial"/>
              </a:rPr>
              <a:t>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Bưu</a:t>
            </a:r>
            <a:r>
              <a:rPr lang="en-US" altLang="zh-CN" sz="3200" b="1">
                <a:latin typeface="Arial"/>
                <a:ea typeface="等线 Light"/>
                <a:cs typeface="Arial"/>
              </a:rPr>
              <a:t>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tá</a:t>
            </a:r>
            <a:r>
              <a:rPr lang="en-US" altLang="zh-CN" sz="3200" b="1">
                <a:latin typeface="Arial"/>
                <a:ea typeface="等线 Light"/>
                <a:cs typeface="Arial"/>
              </a:rPr>
              <a:t>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thu</a:t>
            </a:r>
            <a:r>
              <a:rPr lang="en-US" altLang="zh-CN" sz="3200" b="1">
                <a:latin typeface="Arial"/>
                <a:ea typeface="等线 Light"/>
                <a:cs typeface="Arial"/>
              </a:rPr>
              <a:t>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gom</a:t>
            </a:r>
            <a:endParaRPr lang="zh-CN" altLang="en-US" sz="2200">
              <a:latin typeface="Arial"/>
              <a:ea typeface="等线 Light"/>
              <a:cs typeface="Arial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6F301A2-6B46-46EE-940F-2927EF4BF90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7524" y="926232"/>
            <a:ext cx="8568952" cy="500553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200">
                <a:latin typeface="Arial" panose="020B0604020202020204" pitchFamily="34" charset="0"/>
                <a:cs typeface="Arial" panose="020B0604020202020204" pitchFamily="34" charset="0"/>
              </a:rPr>
              <a:t>INPUT :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1 : N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K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+ 1 (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= 0,…,N) :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d(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OUTPUT :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= 0,…,K - 1) :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gom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bưu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tá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1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>
                <a:latin typeface="Arial"/>
                <a:ea typeface="等线 Light"/>
                <a:cs typeface="Arial"/>
              </a:rPr>
              <a:t>I. Bài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toán</a:t>
            </a:r>
            <a:r>
              <a:rPr lang="en-US" altLang="zh-CN" sz="3200" b="1">
                <a:latin typeface="Arial"/>
                <a:ea typeface="等线 Light"/>
                <a:cs typeface="Arial"/>
              </a:rPr>
              <a:t>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Bưu</a:t>
            </a:r>
            <a:r>
              <a:rPr lang="en-US" altLang="zh-CN" sz="3200" b="1">
                <a:latin typeface="Arial"/>
                <a:ea typeface="等线 Light"/>
                <a:cs typeface="Arial"/>
              </a:rPr>
              <a:t>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tá</a:t>
            </a:r>
            <a:r>
              <a:rPr lang="en-US" altLang="zh-CN" sz="3200" b="1">
                <a:latin typeface="Arial"/>
                <a:ea typeface="等线 Light"/>
                <a:cs typeface="Arial"/>
              </a:rPr>
              <a:t>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thu</a:t>
            </a:r>
            <a:r>
              <a:rPr lang="en-US" altLang="zh-CN" sz="3200" b="1">
                <a:latin typeface="Arial"/>
                <a:ea typeface="等线 Light"/>
                <a:cs typeface="Arial"/>
              </a:rPr>
              <a:t> </a:t>
            </a:r>
            <a:r>
              <a:rPr lang="en-US" altLang="zh-CN" sz="3200" b="1" err="1">
                <a:latin typeface="Arial"/>
                <a:ea typeface="等线 Light"/>
                <a:cs typeface="Arial"/>
              </a:rPr>
              <a:t>gom</a:t>
            </a:r>
            <a:endParaRPr lang="zh-CN" altLang="en-US" sz="3200" b="1">
              <a:latin typeface="Arial"/>
              <a:ea typeface="等线 Light"/>
              <a:cs typeface="Arial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9A5539-E297-4A54-AD10-239F0A03B95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852566"/>
            <a:ext cx="8568952" cy="52190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Example: N = 4 </a:t>
            </a:r>
          </a:p>
          <a:p>
            <a:pPr marL="0" indent="0">
              <a:buNone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K = 1 =&gt; TSP : 0 – 2 – 1 – 4 – 3 – 0 </a:t>
            </a:r>
          </a:p>
          <a:p>
            <a:pPr marL="0" indent="0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K = 2 =&gt; K(1) : 0 – 1 – 2 – 0</a:t>
            </a:r>
          </a:p>
          <a:p>
            <a:pPr marL="0" indent="0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	 K(2) : 0 – 3 – 4 – 0   </a:t>
            </a:r>
          </a:p>
          <a:p>
            <a:pPr marL="0" indent="0">
              <a:buNone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E4DCC5-918E-7ADC-7E30-96756CAA0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551232"/>
              </p:ext>
            </p:extLst>
          </p:nvPr>
        </p:nvGraphicFramePr>
        <p:xfrm>
          <a:off x="2606926" y="1471256"/>
          <a:ext cx="4002156" cy="300824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67026">
                  <a:extLst>
                    <a:ext uri="{9D8B030D-6E8A-4147-A177-3AD203B41FA5}">
                      <a16:colId xmlns:a16="http://schemas.microsoft.com/office/drawing/2014/main" val="2932190964"/>
                    </a:ext>
                  </a:extLst>
                </a:gridCol>
                <a:gridCol w="667026">
                  <a:extLst>
                    <a:ext uri="{9D8B030D-6E8A-4147-A177-3AD203B41FA5}">
                      <a16:colId xmlns:a16="http://schemas.microsoft.com/office/drawing/2014/main" val="1917319924"/>
                    </a:ext>
                  </a:extLst>
                </a:gridCol>
                <a:gridCol w="667026">
                  <a:extLst>
                    <a:ext uri="{9D8B030D-6E8A-4147-A177-3AD203B41FA5}">
                      <a16:colId xmlns:a16="http://schemas.microsoft.com/office/drawing/2014/main" val="1575265187"/>
                    </a:ext>
                  </a:extLst>
                </a:gridCol>
                <a:gridCol w="667026">
                  <a:extLst>
                    <a:ext uri="{9D8B030D-6E8A-4147-A177-3AD203B41FA5}">
                      <a16:colId xmlns:a16="http://schemas.microsoft.com/office/drawing/2014/main" val="1609715330"/>
                    </a:ext>
                  </a:extLst>
                </a:gridCol>
                <a:gridCol w="667026">
                  <a:extLst>
                    <a:ext uri="{9D8B030D-6E8A-4147-A177-3AD203B41FA5}">
                      <a16:colId xmlns:a16="http://schemas.microsoft.com/office/drawing/2014/main" val="2409804644"/>
                    </a:ext>
                  </a:extLst>
                </a:gridCol>
                <a:gridCol w="667026">
                  <a:extLst>
                    <a:ext uri="{9D8B030D-6E8A-4147-A177-3AD203B41FA5}">
                      <a16:colId xmlns:a16="http://schemas.microsoft.com/office/drawing/2014/main" val="3049409193"/>
                    </a:ext>
                  </a:extLst>
                </a:gridCol>
              </a:tblGrid>
              <a:tr h="496774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973217"/>
                  </a:ext>
                </a:extLst>
              </a:tr>
              <a:tr h="496774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382871"/>
                  </a:ext>
                </a:extLst>
              </a:tr>
              <a:tr h="503674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046564"/>
                  </a:ext>
                </a:extLst>
              </a:tr>
              <a:tr h="503674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513838"/>
                  </a:ext>
                </a:extLst>
              </a:tr>
              <a:tr h="503674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641379"/>
                  </a:ext>
                </a:extLst>
              </a:tr>
              <a:tr h="503674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60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86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cd00ae522_0_0"/>
          <p:cNvSpPr txBox="1">
            <a:spLocks noGrp="1"/>
          </p:cNvSpPr>
          <p:nvPr>
            <p:ph type="title"/>
          </p:nvPr>
        </p:nvSpPr>
        <p:spPr>
          <a:xfrm>
            <a:off x="1112818" y="3315222"/>
            <a:ext cx="7324415" cy="7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Mô </a:t>
            </a:r>
            <a:r>
              <a:rPr lang="en-US" sz="3200" b="1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 Linear Integer Programming</a:t>
            </a:r>
            <a:endParaRPr sz="32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3cd00ae522_0_0"/>
          <p:cNvSpPr txBox="1">
            <a:spLocks noGrp="1"/>
          </p:cNvSpPr>
          <p:nvPr>
            <p:ph type="sldNum" idx="12"/>
          </p:nvPr>
        </p:nvSpPr>
        <p:spPr>
          <a:xfrm>
            <a:off x="7372350" y="6413501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7F8A225-785D-F920-F041-6486CDED5459}"/>
              </a:ext>
            </a:extLst>
          </p:cNvPr>
          <p:cNvSpPr txBox="1">
            <a:spLocks/>
          </p:cNvSpPr>
          <p:nvPr/>
        </p:nvSpPr>
        <p:spPr>
          <a:xfrm>
            <a:off x="2111985" y="1711932"/>
            <a:ext cx="5692919" cy="1413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200" b="1">
                <a:latin typeface="Arial"/>
                <a:cs typeface="Arial"/>
              </a:rPr>
              <a:t>II. Mô </a:t>
            </a:r>
            <a:r>
              <a:rPr lang="en-US" sz="3200" b="1" err="1">
                <a:latin typeface="Arial"/>
                <a:cs typeface="Arial"/>
              </a:rPr>
              <a:t>hình</a:t>
            </a:r>
            <a:r>
              <a:rPr lang="en-US" sz="3200" b="1">
                <a:latin typeface="Arial"/>
                <a:cs typeface="Arial"/>
              </a:rPr>
              <a:t> </a:t>
            </a:r>
            <a:r>
              <a:rPr lang="en-US" sz="3200" b="1" err="1">
                <a:latin typeface="Arial"/>
                <a:cs typeface="Arial"/>
              </a:rPr>
              <a:t>hóa</a:t>
            </a:r>
            <a:r>
              <a:rPr lang="en-US" sz="3200" b="1">
                <a:latin typeface="Arial"/>
                <a:cs typeface="Arial"/>
              </a:rPr>
              <a:t> </a:t>
            </a:r>
            <a:r>
              <a:rPr lang="en-US" sz="3200" b="1" err="1">
                <a:latin typeface="Arial"/>
                <a:cs typeface="Arial"/>
              </a:rPr>
              <a:t>bài</a:t>
            </a:r>
            <a:r>
              <a:rPr lang="en-US" sz="3200" b="1">
                <a:latin typeface="Arial"/>
                <a:cs typeface="Arial"/>
              </a:rPr>
              <a:t> </a:t>
            </a:r>
            <a:r>
              <a:rPr lang="en-US" sz="3200" b="1" err="1">
                <a:latin typeface="Arial"/>
                <a:cs typeface="Arial"/>
              </a:rPr>
              <a:t>toán</a:t>
            </a:r>
            <a:endParaRPr lang="en-US" sz="3200" b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237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cd00ae522_0_0"/>
          <p:cNvSpPr txBox="1">
            <a:spLocks noGrp="1"/>
          </p:cNvSpPr>
          <p:nvPr>
            <p:ph type="sldNum" idx="12"/>
          </p:nvPr>
        </p:nvSpPr>
        <p:spPr>
          <a:xfrm>
            <a:off x="7372350" y="6413501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DB330F-9B29-B93C-DE40-814009C6B077}"/>
                  </a:ext>
                </a:extLst>
              </p:cNvPr>
              <p:cNvSpPr txBox="1"/>
              <p:nvPr/>
            </p:nvSpPr>
            <p:spPr>
              <a:xfrm>
                <a:off x="588634" y="1012722"/>
                <a:ext cx="7610782" cy="4686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Input:</a:t>
                </a:r>
                <a:endPara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N: </a:t>
                </a:r>
                <a:r>
                  <a:rPr lang="en-US" sz="2000" err="1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00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200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cần</a:t>
                </a:r>
                <a:r>
                  <a:rPr lang="en-US" sz="200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thu</a:t>
                </a:r>
                <a:r>
                  <a:rPr lang="en-US" sz="200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gom</a:t>
                </a:r>
                <a:r>
                  <a:rPr lang="en-US" sz="200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bưu</a:t>
                </a:r>
                <a:r>
                  <a:rPr lang="en-US" sz="200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kiện</a:t>
                </a:r>
                <a:endPara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K: </a:t>
                </a:r>
                <a:r>
                  <a:rPr lang="en-US" sz="2000" err="1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00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bưu</a:t>
                </a:r>
                <a:r>
                  <a:rPr lang="en-US" sz="200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tá</a:t>
                </a:r>
                <a:endPara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 1,…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{0, 1, …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: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𝑞𝑢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ã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𝑛𝑔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đườ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𝑛𝑔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đ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ừ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endPara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err="1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00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=1: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ư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á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𝑡h𝑢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𝑔𝑜𝑚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h𝑎𝑖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ư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𝑘𝑖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ệ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à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𝑡h𝑒𝑜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𝑡h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ứ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ự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endPara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=1: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ạ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𝑛h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𝑗</m:t>
                        </m:r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𝑡h𝑢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ộ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ộ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𝑐h𝑢𝑦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ế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𝑡h𝑎𝑚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𝑞𝑢𝑎𝑛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ủ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ư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á</m:t>
                    </m:r>
                  </m:oMath>
                </a14:m>
                <a:endPara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: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ị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𝑡𝑟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í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ú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𝑡𝑟𝑜𝑛𝑔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ộ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𝑐h𝑢𝑦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ế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𝑡h𝑎𝑚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𝑞𝑢𝑎𝑛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ủ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ư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á</m:t>
                    </m:r>
                  </m:oMath>
                </a14:m>
                <a:endPara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US" sz="20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A: </a:t>
                </a:r>
                <a:r>
                  <a:rPr lang="en-US" sz="200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Quãng</a:t>
                </a:r>
                <a:r>
                  <a:rPr lang="en-US" sz="20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đường</a:t>
                </a:r>
                <a:r>
                  <a:rPr lang="en-US" sz="20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dài</a:t>
                </a:r>
                <a:r>
                  <a:rPr lang="en-US" sz="20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20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bưu</a:t>
                </a:r>
                <a:r>
                  <a:rPr lang="en-US" sz="20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tá</a:t>
                </a:r>
                <a:endPara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n-US" sz="20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B: </a:t>
                </a:r>
                <a:r>
                  <a:rPr lang="en-US" sz="200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20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quãng</a:t>
                </a:r>
                <a:r>
                  <a:rPr lang="en-US" sz="20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đường</a:t>
                </a:r>
                <a:r>
                  <a:rPr lang="en-US" sz="20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tất</a:t>
                </a:r>
                <a:r>
                  <a:rPr lang="en-US" sz="20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en-US" sz="20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bưu</a:t>
                </a:r>
                <a:r>
                  <a:rPr lang="en-US" sz="20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tá</a:t>
                </a:r>
                <a:endPara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DB330F-9B29-B93C-DE40-814009C6B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34" y="1012722"/>
                <a:ext cx="7610782" cy="4686924"/>
              </a:xfrm>
              <a:prstGeom prst="rect">
                <a:avLst/>
              </a:prstGeom>
              <a:blipFill>
                <a:blip r:embed="rId3"/>
                <a:stretch>
                  <a:fillRect l="-881" t="-650" b="-1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F4CB23F7-D91B-E8D7-C5B3-53AB97B55D94}"/>
              </a:ext>
            </a:extLst>
          </p:cNvPr>
          <p:cNvSpPr txBox="1">
            <a:spLocks/>
          </p:cNvSpPr>
          <p:nvPr/>
        </p:nvSpPr>
        <p:spPr>
          <a:xfrm>
            <a:off x="628650" y="114606"/>
            <a:ext cx="7886700" cy="73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200" b="1">
                <a:latin typeface="Arial"/>
                <a:cs typeface="Arial"/>
              </a:rPr>
              <a:t>1. Mô </a:t>
            </a:r>
            <a:r>
              <a:rPr lang="en-US" sz="3200" b="1" err="1">
                <a:latin typeface="Arial"/>
                <a:cs typeface="Arial"/>
              </a:rPr>
              <a:t>hình</a:t>
            </a:r>
            <a:r>
              <a:rPr lang="en-US" sz="3200" b="1">
                <a:latin typeface="Arial"/>
                <a:cs typeface="Arial"/>
              </a:rPr>
              <a:t> </a:t>
            </a:r>
            <a:r>
              <a:rPr lang="en-US" sz="3200" b="1" err="1">
                <a:latin typeface="Arial"/>
                <a:cs typeface="Arial"/>
              </a:rPr>
              <a:t>hóa</a:t>
            </a:r>
            <a:r>
              <a:rPr lang="en-US" sz="3200" b="1">
                <a:latin typeface="Arial"/>
                <a:cs typeface="Arial"/>
              </a:rPr>
              <a:t> </a:t>
            </a:r>
            <a:r>
              <a:rPr lang="en-US" sz="3200" b="1" err="1">
                <a:latin typeface="Arial"/>
                <a:cs typeface="Arial"/>
              </a:rPr>
              <a:t>bài</a:t>
            </a:r>
            <a:r>
              <a:rPr lang="en-US" sz="3200" b="1">
                <a:latin typeface="Arial"/>
                <a:cs typeface="Arial"/>
              </a:rPr>
              <a:t> </a:t>
            </a:r>
            <a:r>
              <a:rPr lang="en-US" sz="3200" b="1" err="1">
                <a:latin typeface="Arial"/>
                <a:cs typeface="Arial"/>
              </a:rPr>
              <a:t>toán</a:t>
            </a:r>
            <a:r>
              <a:rPr lang="en-US" sz="3200" b="1">
                <a:latin typeface="Arial"/>
                <a:cs typeface="Arial"/>
              </a:rPr>
              <a:t> - Mô </a:t>
            </a:r>
            <a:r>
              <a:rPr lang="en-US" sz="3200" b="1" err="1">
                <a:latin typeface="Arial"/>
                <a:cs typeface="Arial"/>
              </a:rPr>
              <a:t>hình</a:t>
            </a:r>
            <a:r>
              <a:rPr lang="en-US" sz="3200" b="1">
                <a:latin typeface="Arial"/>
                <a:cs typeface="Arial"/>
              </a:rPr>
              <a:t> 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223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cd00ae522_0_0"/>
          <p:cNvSpPr txBox="1">
            <a:spLocks noGrp="1"/>
          </p:cNvSpPr>
          <p:nvPr>
            <p:ph type="sldNum" idx="12"/>
          </p:nvPr>
        </p:nvSpPr>
        <p:spPr>
          <a:xfrm>
            <a:off x="7372350" y="6413501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DB330F-9B29-B93C-DE40-814009C6B077}"/>
                  </a:ext>
                </a:extLst>
              </p:cNvPr>
              <p:cNvSpPr txBox="1"/>
              <p:nvPr/>
            </p:nvSpPr>
            <p:spPr>
              <a:xfrm>
                <a:off x="904568" y="852566"/>
                <a:ext cx="7610782" cy="50481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Miền </a:t>
                </a:r>
                <a:r>
                  <a:rPr lang="en-US" sz="1800" err="1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giá</a:t>
                </a:r>
                <a:r>
                  <a:rPr lang="en-US" sz="180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trị</a:t>
                </a:r>
                <a:r>
                  <a:rPr lang="en-US" sz="180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𝐷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={0, 1}</m:t>
                    </m:r>
                  </m:oMath>
                </a14:m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𝐷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0, 1</m:t>
                        </m:r>
                      </m:e>
                    </m:d>
                  </m:oMath>
                </a14:m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𝐷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0, 1,…,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Ràng</a:t>
                </a:r>
                <a:r>
                  <a:rPr lang="en-US" sz="18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buộc</a:t>
                </a:r>
                <a:r>
                  <a:rPr lang="en-US" sz="18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ọ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en-US" sz="18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(1)</a:t>
                </a:r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0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</m:nary>
                  </m:oMath>
                </a14:m>
                <a:r>
                  <a:rPr lang="en-US" sz="18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(2)</a:t>
                </a:r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, 0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</m:nary>
                  </m:oMath>
                </a14:m>
                <a:r>
                  <a:rPr lang="en-US" sz="18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(3)</a:t>
                </a:r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𝑁</m:t>
                        </m:r>
                      </m:sup>
                      <m:e>
                        <m:eqArr>
                          <m:eqArr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,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= 1 ∀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eqArr>
                      </m:e>
                    </m:nary>
                  </m:oMath>
                </a14:m>
                <a:r>
                  <a:rPr lang="en-US" sz="18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(4)</a:t>
                </a:r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 1 ∀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</m:nary>
                  </m:oMath>
                </a14:m>
                <a:r>
                  <a:rPr lang="en-US" sz="18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(5)</a:t>
                </a:r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.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−1 ∀2≤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sz="18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(6)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180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,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,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. </m:t>
                            </m:r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,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≤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𝐴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 ∀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𝐾</m:t>
                            </m:r>
                          </m:e>
                        </m:nary>
                      </m:e>
                    </m:nary>
                  </m:oMath>
                </a14:m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,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,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≤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nary>
                      </m:e>
                    </m:nary>
                  </m:oMath>
                </a14:m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DB330F-9B29-B93C-DE40-814009C6B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68" y="852566"/>
                <a:ext cx="7610782" cy="5048113"/>
              </a:xfrm>
              <a:prstGeom prst="rect">
                <a:avLst/>
              </a:prstGeom>
              <a:blipFill>
                <a:blip r:embed="rId3"/>
                <a:stretch>
                  <a:fillRect l="-641" t="-725" b="-6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4E30A62D-5A74-2DBF-4804-0CC24C1BBB60}"/>
              </a:ext>
            </a:extLst>
          </p:cNvPr>
          <p:cNvSpPr txBox="1">
            <a:spLocks/>
          </p:cNvSpPr>
          <p:nvPr/>
        </p:nvSpPr>
        <p:spPr>
          <a:xfrm>
            <a:off x="628650" y="114606"/>
            <a:ext cx="7886700" cy="73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200" b="1">
                <a:latin typeface="Arial"/>
                <a:cs typeface="Arial"/>
              </a:rPr>
              <a:t>1. Mô </a:t>
            </a:r>
            <a:r>
              <a:rPr lang="en-US" sz="3200" b="1" err="1">
                <a:latin typeface="Arial"/>
                <a:cs typeface="Arial"/>
              </a:rPr>
              <a:t>hình</a:t>
            </a:r>
            <a:r>
              <a:rPr lang="en-US" sz="3200" b="1">
                <a:latin typeface="Arial"/>
                <a:cs typeface="Arial"/>
              </a:rPr>
              <a:t> </a:t>
            </a:r>
            <a:r>
              <a:rPr lang="en-US" sz="3200" b="1" err="1">
                <a:latin typeface="Arial"/>
                <a:cs typeface="Arial"/>
              </a:rPr>
              <a:t>hóa</a:t>
            </a:r>
            <a:r>
              <a:rPr lang="en-US" sz="3200" b="1">
                <a:latin typeface="Arial"/>
                <a:cs typeface="Arial"/>
              </a:rPr>
              <a:t> </a:t>
            </a:r>
            <a:r>
              <a:rPr lang="en-US" sz="3200" b="1" err="1">
                <a:latin typeface="Arial"/>
                <a:cs typeface="Arial"/>
              </a:rPr>
              <a:t>bài</a:t>
            </a:r>
            <a:r>
              <a:rPr lang="en-US" sz="3200" b="1">
                <a:latin typeface="Arial"/>
                <a:cs typeface="Arial"/>
              </a:rPr>
              <a:t> </a:t>
            </a:r>
            <a:r>
              <a:rPr lang="en-US" sz="3200" b="1" err="1">
                <a:latin typeface="Arial"/>
                <a:cs typeface="Arial"/>
              </a:rPr>
              <a:t>toán</a:t>
            </a:r>
            <a:r>
              <a:rPr lang="en-US" sz="3200" b="1">
                <a:latin typeface="Arial"/>
                <a:cs typeface="Arial"/>
              </a:rPr>
              <a:t> - Mô </a:t>
            </a:r>
            <a:r>
              <a:rPr lang="en-US" sz="3200" b="1" err="1">
                <a:latin typeface="Arial"/>
                <a:cs typeface="Arial"/>
              </a:rPr>
              <a:t>hình</a:t>
            </a:r>
            <a:r>
              <a:rPr lang="en-US" sz="3200" b="1">
                <a:latin typeface="Arial"/>
                <a:cs typeface="Arial"/>
              </a:rPr>
              <a:t> 1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632937-AA63-6A0F-F079-650E1647E653}"/>
                  </a:ext>
                </a:extLst>
              </p:cNvPr>
              <p:cNvSpPr txBox="1"/>
              <p:nvPr/>
            </p:nvSpPr>
            <p:spPr>
              <a:xfrm>
                <a:off x="3048000" y="5619078"/>
                <a:ext cx="4572000" cy="772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Hàm </a:t>
                </a:r>
                <a:r>
                  <a:rPr lang="en-US" sz="1800" err="1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180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tiêu</a:t>
                </a:r>
                <a:r>
                  <a:rPr lang="en-US" sz="180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8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)→</m:t>
                    </m:r>
                    <m:r>
                      <a:rPr lang="en-US" sz="18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𝑚𝑖𝑛</m:t>
                    </m:r>
                    <m:r>
                      <a:rPr lang="en-US" sz="18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sz="18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8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632937-AA63-6A0F-F079-650E1647E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619078"/>
                <a:ext cx="4572000" cy="772712"/>
              </a:xfrm>
              <a:prstGeom prst="rect">
                <a:avLst/>
              </a:prstGeom>
              <a:blipFill>
                <a:blip r:embed="rId4"/>
                <a:stretch>
                  <a:fillRect l="-1067" t="-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63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45D10BB30FF24E9B27D17B2A30AB4D" ma:contentTypeVersion="2" ma:contentTypeDescription="Create a new document." ma:contentTypeScope="" ma:versionID="bd298fc70c95124163a31eed50568f32">
  <xsd:schema xmlns:xsd="http://www.w3.org/2001/XMLSchema" xmlns:xs="http://www.w3.org/2001/XMLSchema" xmlns:p="http://schemas.microsoft.com/office/2006/metadata/properties" xmlns:ns2="afe6f9fe-71bc-4bf1-b7d6-82a282d57b63" targetNamespace="http://schemas.microsoft.com/office/2006/metadata/properties" ma:root="true" ma:fieldsID="9349b777c6f3cf9e526302205621aeb8" ns2:_="">
    <xsd:import namespace="afe6f9fe-71bc-4bf1-b7d6-82a282d57b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e6f9fe-71bc-4bf1-b7d6-82a282d57b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492D6A-B107-42DB-8C89-711CDC9CE8DA}">
  <ds:schemaRefs>
    <ds:schemaRef ds:uri="afe6f9fe-71bc-4bf1-b7d6-82a282d57b6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CA6DDA4-ADD7-467C-A4F1-2215E58E3C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19FB995-5DF8-46C9-91D4-F25E982A72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17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Nội dung</vt:lpstr>
      <vt:lpstr>I. Bài toán Bưu tá thu gom</vt:lpstr>
      <vt:lpstr>I. Bài toán Bưu tá thu gom</vt:lpstr>
      <vt:lpstr>I. Bài toán Bưu tá thu gom</vt:lpstr>
      <vt:lpstr>Mô hình Linear Integer Programming</vt:lpstr>
      <vt:lpstr>PowerPoint Presentation</vt:lpstr>
      <vt:lpstr>PowerPoint Presentation</vt:lpstr>
      <vt:lpstr>2. Mô hình hóa bài toán - Mô hình 2</vt:lpstr>
      <vt:lpstr>2. Mô hình hóa bài toán - Mô hình 2</vt:lpstr>
      <vt:lpstr>2. Giải thuật Quay lui</vt:lpstr>
      <vt:lpstr>3. Giải thuật tham lam</vt:lpstr>
      <vt:lpstr>4. Giải thuật Heuristic</vt:lpstr>
      <vt:lpstr>III. Thực nghiệm và đánh giá </vt:lpstr>
      <vt:lpstr>III. Thực nghiệm và đánh giá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Long Long</dc:creator>
  <cp:revision>9</cp:revision>
  <dcterms:created xsi:type="dcterms:W3CDTF">2020-04-20T02:25:53Z</dcterms:created>
  <dcterms:modified xsi:type="dcterms:W3CDTF">2022-08-03T13:40:22Z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0x010100D345D10BB30FF24E9B27D17B2A30AB4D</vt:lpwstr>
  </property>
</Properties>
</file>