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  <p:sldMasterId id="2147483674" r:id="rId6"/>
    <p:sldMasterId id="2147483687" r:id="rId7"/>
    <p:sldMasterId id="2147483700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</p:sldIdLst>
  <p:sldSz cy="6858000" cx="12192000"/>
  <p:notesSz cx="7559675" cy="10691800"/>
  <p:embeddedFontLs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3" roundtripDataSignature="AMtx7mhqiZc8loS31toka4n/Gclr9QUV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B158AE-5493-46B2-9184-6B3A1C097717}">
  <a:tblStyle styleId="{9CB158AE-5493-46B2-9184-6B3A1C09771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1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43" Type="http://customschemas.google.com/relationships/presentationmetadata" Target="metadata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slide" Target="slides/slide26.xml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slide" Target="slides/slide28.xml"/><Relationship Id="rId14" Type="http://schemas.openxmlformats.org/officeDocument/2006/relationships/slide" Target="slides/slide5.xml"/><Relationship Id="rId36" Type="http://schemas.openxmlformats.org/officeDocument/2006/relationships/slide" Target="slides/slide27.xml"/><Relationship Id="rId17" Type="http://schemas.openxmlformats.org/officeDocument/2006/relationships/slide" Target="slides/slide8.xml"/><Relationship Id="rId39" Type="http://schemas.openxmlformats.org/officeDocument/2006/relationships/font" Target="fonts/Lato-regular.fntdata"/><Relationship Id="rId16" Type="http://schemas.openxmlformats.org/officeDocument/2006/relationships/slide" Target="slides/slide7.xml"/><Relationship Id="rId38" Type="http://schemas.openxmlformats.org/officeDocument/2006/relationships/slide" Target="slides/slide29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9" name="Google Shape;369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6" name="Google Shape;376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4" name="Google Shape;404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1" name="Google Shape;411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7" name="Google Shape;417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3" name="Google Shape;423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9" name="Google Shape;429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6" name="Google Shape;436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3" name="Google Shape;443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9" name="Google Shape;449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6" name="Google Shape;456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3" name="Google Shape;463;p2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9" name="Google Shape;469;p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5" name="Google Shape;475;p2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2" name="Google Shape;482;p2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8" name="Google Shape;488;p2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4" name="Google Shape;494;p2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0" name="Google Shape;500;p2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6" name="Google Shape;506;p2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1" name="Google Shape;511;p2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3" name="Google Shape;283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4" name="Google Shape;304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6" name="Google Shape;326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3" name="Google Shape;333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0" name="Google Shape;350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7" name="Google Shape;357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8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8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9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9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0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0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0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0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0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0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1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2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3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5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6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40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7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7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8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9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9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0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60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61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1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1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61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61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61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2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63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64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64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6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6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67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67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68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6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68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6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6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69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70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70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7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7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71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71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72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72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72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72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72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72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74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2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2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7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7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7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7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7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7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7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7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79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8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8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80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81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81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8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8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8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82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83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83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83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83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83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83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84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8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86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8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8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8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89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89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90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9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90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9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9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91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92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92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9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9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93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93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4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94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94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94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94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94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94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6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6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7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32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3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6"/>
          <p:cNvSpPr txBox="1"/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36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38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s.google.com/optimization/mip/mip_example" TargetMode="External"/><Relationship Id="rId4" Type="http://schemas.openxmlformats.org/officeDocument/2006/relationships/hyperlink" Target="http://mscmga.ms.ic.ac.uk/info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"/>
          <p:cNvSpPr/>
          <p:nvPr/>
        </p:nvSpPr>
        <p:spPr>
          <a:xfrm>
            <a:off x="3403080" y="4718160"/>
            <a:ext cx="538560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Môn : Tối ưu lập kế hoạch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0"/>
          <p:cNvSpPr/>
          <p:nvPr/>
        </p:nvSpPr>
        <p:spPr>
          <a:xfrm>
            <a:off x="813960" y="998640"/>
            <a:ext cx="620856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Mô hình hoá bài toán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2" name="Google Shape;372;p10"/>
          <p:cNvGraphicFramePr/>
          <p:nvPr/>
        </p:nvGraphicFramePr>
        <p:xfrm>
          <a:off x="971280" y="2100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{9CB158AE-5493-46B2-9184-6B3A1C097717}</a:tableStyleId>
              </a:tblPr>
              <a:tblGrid>
                <a:gridCol w="1625400"/>
                <a:gridCol w="3602525"/>
                <a:gridCol w="3675950"/>
              </a:tblGrid>
              <a:tr h="366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Biến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Ý nghĩa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Miền giá trị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64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Toạ độ của gói hàng gồm điểm cao nhất, thấp nhất trên cả 2 trục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9"/>
                    </a:solidFill>
                  </a:tcPr>
                </a:tc>
              </a:tr>
              <a:tr h="64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Bằng 1 nếu gói hàng i nằm trong bin j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4"/>
                    </a:solidFill>
                  </a:tcPr>
                </a:tc>
              </a:tr>
              <a:tr h="366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Bằng 1 nếu bin i được sử dụng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sp>
        <p:nvSpPr>
          <p:cNvPr id="373" name="Google Shape;373;p10"/>
          <p:cNvSpPr/>
          <p:nvPr/>
        </p:nvSpPr>
        <p:spPr>
          <a:xfrm>
            <a:off x="201240" y="66240"/>
            <a:ext cx="4845960" cy="47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 Constraint programming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1"/>
          <p:cNvSpPr/>
          <p:nvPr/>
        </p:nvSpPr>
        <p:spPr>
          <a:xfrm>
            <a:off x="557640" y="2157840"/>
            <a:ext cx="2194200" cy="314532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accent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1"/>
          <p:cNvSpPr/>
          <p:nvPr/>
        </p:nvSpPr>
        <p:spPr>
          <a:xfrm flipH="1" rot="10800000">
            <a:off x="567000" y="1197720"/>
            <a:ext cx="360" cy="4123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  <a:effectLst>
            <a:outerShdw blurRad="40000" rotWithShape="0" dir="5400000" dist="20160">
              <a:srgbClr val="000000">
                <a:alpha val="37254"/>
              </a:srgbClr>
            </a:outerShdw>
          </a:effectLst>
        </p:spPr>
      </p:sp>
      <p:sp>
        <p:nvSpPr>
          <p:cNvPr id="380" name="Google Shape;380;p11"/>
          <p:cNvSpPr/>
          <p:nvPr/>
        </p:nvSpPr>
        <p:spPr>
          <a:xfrm>
            <a:off x="557640" y="5303520"/>
            <a:ext cx="1041480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  <a:effectLst>
            <a:outerShdw blurRad="40000" rotWithShape="0" dir="5400000" dist="20160">
              <a:srgbClr val="000000">
                <a:alpha val="37254"/>
              </a:srgbClr>
            </a:outerShdw>
          </a:effectLst>
        </p:spPr>
      </p:sp>
      <p:cxnSp>
        <p:nvCxnSpPr>
          <p:cNvPr id="381" name="Google Shape;381;p11"/>
          <p:cNvCxnSpPr/>
          <p:nvPr/>
        </p:nvCxnSpPr>
        <p:spPr>
          <a:xfrm rot="10800000">
            <a:off x="557640" y="3803760"/>
            <a:ext cx="62496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82" name="Google Shape;382;p11"/>
          <p:cNvSpPr/>
          <p:nvPr/>
        </p:nvSpPr>
        <p:spPr>
          <a:xfrm>
            <a:off x="651600" y="3483720"/>
            <a:ext cx="55728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1"/>
          <p:cNvSpPr/>
          <p:nvPr/>
        </p:nvSpPr>
        <p:spPr>
          <a:xfrm>
            <a:off x="1222200" y="4420440"/>
            <a:ext cx="55728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1"/>
          <p:cNvSpPr/>
          <p:nvPr/>
        </p:nvSpPr>
        <p:spPr>
          <a:xfrm>
            <a:off x="1177920" y="1743480"/>
            <a:ext cx="2194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 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1"/>
          <p:cNvSpPr/>
          <p:nvPr/>
        </p:nvSpPr>
        <p:spPr>
          <a:xfrm>
            <a:off x="2752200" y="3081600"/>
            <a:ext cx="3026160" cy="222156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1"/>
          <p:cNvSpPr/>
          <p:nvPr/>
        </p:nvSpPr>
        <p:spPr>
          <a:xfrm>
            <a:off x="5779080" y="2642760"/>
            <a:ext cx="1540440" cy="2660400"/>
          </a:xfrm>
          <a:prstGeom prst="rect">
            <a:avLst/>
          </a:prstGeom>
          <a:solidFill>
            <a:srgbClr val="BFBFBF"/>
          </a:solidFill>
          <a:ln cap="flat" cmpd="sng" w="254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1"/>
          <p:cNvSpPr/>
          <p:nvPr/>
        </p:nvSpPr>
        <p:spPr>
          <a:xfrm>
            <a:off x="7319880" y="3803760"/>
            <a:ext cx="2729160" cy="1481040"/>
          </a:xfrm>
          <a:prstGeom prst="rect">
            <a:avLst/>
          </a:prstGeom>
          <a:solidFill>
            <a:srgbClr val="A5A5A5"/>
          </a:solidFill>
          <a:ln cap="flat" cmpd="sng" w="254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1"/>
          <p:cNvSpPr/>
          <p:nvPr/>
        </p:nvSpPr>
        <p:spPr>
          <a:xfrm>
            <a:off x="1182600" y="2715840"/>
            <a:ext cx="1462680" cy="108792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item2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1"/>
          <p:cNvSpPr/>
          <p:nvPr/>
        </p:nvSpPr>
        <p:spPr>
          <a:xfrm>
            <a:off x="620280" y="2323440"/>
            <a:ext cx="55728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0" name="Google Shape;390;p11"/>
          <p:cNvCxnSpPr/>
          <p:nvPr/>
        </p:nvCxnSpPr>
        <p:spPr>
          <a:xfrm rot="10800000">
            <a:off x="552960" y="2707920"/>
            <a:ext cx="62496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91" name="Google Shape;391;p11"/>
          <p:cNvCxnSpPr/>
          <p:nvPr/>
        </p:nvCxnSpPr>
        <p:spPr>
          <a:xfrm>
            <a:off x="2645640" y="3776400"/>
            <a:ext cx="0" cy="150876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92" name="Google Shape;392;p11"/>
          <p:cNvSpPr/>
          <p:nvPr/>
        </p:nvSpPr>
        <p:spPr>
          <a:xfrm>
            <a:off x="1042560" y="5586840"/>
            <a:ext cx="17035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1"/>
          <p:cNvSpPr/>
          <p:nvPr/>
        </p:nvSpPr>
        <p:spPr>
          <a:xfrm>
            <a:off x="571320" y="4060080"/>
            <a:ext cx="1837440" cy="1243080"/>
          </a:xfrm>
          <a:prstGeom prst="rect">
            <a:avLst/>
          </a:prstGeom>
          <a:solidFill>
            <a:srgbClr val="D5DBE5"/>
          </a:solidFill>
          <a:ln cap="flat" cmpd="sng" w="254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Item 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1"/>
          <p:cNvSpPr/>
          <p:nvPr/>
        </p:nvSpPr>
        <p:spPr>
          <a:xfrm>
            <a:off x="1172160" y="4429440"/>
            <a:ext cx="55728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5" name="Google Shape;395;p11"/>
          <p:cNvCxnSpPr/>
          <p:nvPr/>
        </p:nvCxnSpPr>
        <p:spPr>
          <a:xfrm>
            <a:off x="1177920" y="3794400"/>
            <a:ext cx="0" cy="150876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96" name="Google Shape;396;p11"/>
          <p:cNvSpPr/>
          <p:nvPr/>
        </p:nvSpPr>
        <p:spPr>
          <a:xfrm>
            <a:off x="2238840" y="4420440"/>
            <a:ext cx="55728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1"/>
          <p:cNvSpPr/>
          <p:nvPr/>
        </p:nvSpPr>
        <p:spPr>
          <a:xfrm>
            <a:off x="2762280" y="4060080"/>
            <a:ext cx="2639160" cy="122472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Item 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1"/>
          <p:cNvSpPr/>
          <p:nvPr/>
        </p:nvSpPr>
        <p:spPr>
          <a:xfrm>
            <a:off x="2973240" y="3099960"/>
            <a:ext cx="1098360" cy="959400"/>
          </a:xfrm>
          <a:prstGeom prst="rect">
            <a:avLst/>
          </a:prstGeom>
          <a:solidFill>
            <a:srgbClr val="F4B081"/>
          </a:solidFill>
          <a:ln cap="flat" cmpd="sng" w="254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Item 4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1"/>
          <p:cNvSpPr/>
          <p:nvPr/>
        </p:nvSpPr>
        <p:spPr>
          <a:xfrm>
            <a:off x="4265640" y="3346560"/>
            <a:ext cx="1346760" cy="694440"/>
          </a:xfrm>
          <a:prstGeom prst="rect">
            <a:avLst/>
          </a:prstGeom>
          <a:solidFill>
            <a:srgbClr val="8DA9DB"/>
          </a:solidFill>
          <a:ln cap="flat" cmpd="sng" w="254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Item 5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1"/>
          <p:cNvSpPr/>
          <p:nvPr/>
        </p:nvSpPr>
        <p:spPr>
          <a:xfrm>
            <a:off x="5779080" y="2880360"/>
            <a:ext cx="868320" cy="24040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Item 6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1"/>
          <p:cNvSpPr/>
          <p:nvPr/>
        </p:nvSpPr>
        <p:spPr>
          <a:xfrm>
            <a:off x="222480" y="57960"/>
            <a:ext cx="4845960" cy="47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 Constraint programming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2"/>
          <p:cNvSpPr/>
          <p:nvPr/>
        </p:nvSpPr>
        <p:spPr>
          <a:xfrm>
            <a:off x="320040" y="978480"/>
            <a:ext cx="5193360" cy="475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 ràng buộc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 có: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mỗi gói thuộc về 1 thùng hàng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Mỗi gói hàng nằm trong trọn 1 thùng hàng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 overlap2D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Ràng buộc giữa u và i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2"/>
          <p:cNvSpPr/>
          <p:nvPr/>
        </p:nvSpPr>
        <p:spPr>
          <a:xfrm>
            <a:off x="4025880" y="6158160"/>
            <a:ext cx="5036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Hàm mục tiêu: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2"/>
          <p:cNvSpPr/>
          <p:nvPr/>
        </p:nvSpPr>
        <p:spPr>
          <a:xfrm>
            <a:off x="219600" y="78480"/>
            <a:ext cx="4845960" cy="47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 Constraint programming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3"/>
          <p:cNvSpPr/>
          <p:nvPr/>
        </p:nvSpPr>
        <p:spPr>
          <a:xfrm>
            <a:off x="210240" y="118800"/>
            <a:ext cx="4845960" cy="47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 Tabu Search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3"/>
          <p:cNvSpPr/>
          <p:nvPr/>
        </p:nvSpPr>
        <p:spPr>
          <a:xfrm>
            <a:off x="594360" y="1170360"/>
            <a:ext cx="11155320" cy="345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480" lvl="0" marL="2858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-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Ý tưởng: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-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Mô hình hoá bởi 1 vecto n chiều xi với i= 1,…m trong đó n là các gói hàng, m là các containers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-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Sử dụng chiến lược sắp xếp Shelf-algorithm, Guillotine algorithm, Maximal Rectangels Algorithm,… để sắp xếp các gói hàng vào bin 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-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 chiến lược move: di chuyển một gói hàng sang bin khác, di chuyển tất cả các gói hàng sang bin khác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4"/>
          <p:cNvSpPr/>
          <p:nvPr/>
        </p:nvSpPr>
        <p:spPr>
          <a:xfrm>
            <a:off x="210240" y="118800"/>
            <a:ext cx="4845960" cy="47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 Tabu Search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0" name="Google Shape;42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8840" y="858600"/>
            <a:ext cx="7487280" cy="521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5"/>
          <p:cNvSpPr/>
          <p:nvPr/>
        </p:nvSpPr>
        <p:spPr>
          <a:xfrm>
            <a:off x="219600" y="73080"/>
            <a:ext cx="4845960" cy="47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5. Genetic Algorithm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5"/>
          <p:cNvSpPr/>
          <p:nvPr/>
        </p:nvSpPr>
        <p:spPr>
          <a:xfrm>
            <a:off x="402480" y="1216080"/>
            <a:ext cx="7772040" cy="18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Ý tưởng: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-"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 gen được mô hình giống trong Tabu Search và các chiến lược sắp xếp được giữ nguyên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-"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 over: sử dụng đảo đoạn bố mẹ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-"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Mutation: kết hợp đột biến điểm và đột biến đoạn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6"/>
          <p:cNvSpPr/>
          <p:nvPr/>
        </p:nvSpPr>
        <p:spPr>
          <a:xfrm>
            <a:off x="210240" y="118800"/>
            <a:ext cx="4845960" cy="47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6. Experiment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2" name="Google Shape;432;p16"/>
          <p:cNvGraphicFramePr/>
          <p:nvPr/>
        </p:nvGraphicFramePr>
        <p:xfrm>
          <a:off x="1013760" y="1712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{9CB158AE-5493-46B2-9184-6B3A1C097717}</a:tableStyleId>
              </a:tblPr>
              <a:tblGrid>
                <a:gridCol w="1450075"/>
                <a:gridCol w="3086275"/>
                <a:gridCol w="1270800"/>
                <a:gridCol w="3035525"/>
                <a:gridCol w="1321200"/>
              </a:tblGrid>
              <a:tr h="55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Dataset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MIP Result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MIP Runtime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CP Result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CP Runtime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59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N=20, K=9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286-FEASIBLE SOLUTION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300.01s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286-OPTIMAL SOLUTION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2.41s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44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N=20, K=6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227-OPTIMAL SOLUTION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47.51s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227-OPTIMAL SOLUTION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1.20s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4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N=20, K=7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288-FEASIBLE SOLUTION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300.00s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288-OPTIMAL SOLUTION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2.61s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44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N=20, K=4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246-OPTIMAL SOLUTION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46.67s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246-OPTIMAL SOLUTION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0.24s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4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N=20, K=5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226-OPTIMAL SOLUTION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150.60s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226-OPTIMAL SOLUTION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1.69s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64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N=20, K=11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532-FEASIBLE SOLUTION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300.00s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532-FEASIBLE SOLUTION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300.03s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33" name="Google Shape;433;p16"/>
          <p:cNvSpPr/>
          <p:nvPr/>
        </p:nvSpPr>
        <p:spPr>
          <a:xfrm>
            <a:off x="1069920" y="978840"/>
            <a:ext cx="2386080" cy="47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MIP và CP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7"/>
          <p:cNvSpPr/>
          <p:nvPr/>
        </p:nvSpPr>
        <p:spPr>
          <a:xfrm>
            <a:off x="210240" y="118800"/>
            <a:ext cx="4845960" cy="47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6. Experiment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9" name="Google Shape;439;p17"/>
          <p:cNvGraphicFramePr/>
          <p:nvPr/>
        </p:nvGraphicFramePr>
        <p:xfrm>
          <a:off x="1013760" y="1712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{9CB158AE-5493-46B2-9184-6B3A1C097717}</a:tableStyleId>
              </a:tblPr>
              <a:tblGrid>
                <a:gridCol w="1450075"/>
                <a:gridCol w="3086275"/>
                <a:gridCol w="1270800"/>
                <a:gridCol w="3035525"/>
                <a:gridCol w="1321200"/>
              </a:tblGrid>
              <a:tr h="5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Dataset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MIP Result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MIP Runtime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CP Result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CP Runtime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59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N=40, K=9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315-FEASIBLE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300s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249-FEASIBLE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300s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N=40, K=6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401-FEASIBLE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300s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355-OPTIMAL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2.16s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N=40, K=7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275-FEASIBLE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300s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253-OPTIMAL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4.83s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N=40, K=4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185-FEASIBLE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300s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185-OPTIMAL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1.57s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1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N=40, K=5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298-FEASIBLE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300s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270-OPTIMAL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6.81s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649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N=40, K=11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727-FEASIBLE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300s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517-FEASIBLE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300s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40" name="Google Shape;440;p17"/>
          <p:cNvSpPr/>
          <p:nvPr/>
        </p:nvSpPr>
        <p:spPr>
          <a:xfrm>
            <a:off x="1069920" y="978840"/>
            <a:ext cx="2386080" cy="47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MIP và CP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8"/>
          <p:cNvSpPr/>
          <p:nvPr/>
        </p:nvSpPr>
        <p:spPr>
          <a:xfrm>
            <a:off x="210240" y="118800"/>
            <a:ext cx="4845960" cy="47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6. Experiment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6" name="Google Shape;44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1360" y="1342800"/>
            <a:ext cx="7384320" cy="4358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9"/>
          <p:cNvSpPr/>
          <p:nvPr/>
        </p:nvSpPr>
        <p:spPr>
          <a:xfrm>
            <a:off x="210240" y="118800"/>
            <a:ext cx="4845960" cy="47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6. Experiment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2" name="Google Shape;452;p19"/>
          <p:cNvGraphicFramePr/>
          <p:nvPr/>
        </p:nvGraphicFramePr>
        <p:xfrm>
          <a:off x="1013760" y="2075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{9CB158AE-5493-46B2-9184-6B3A1C097717}</a:tableStyleId>
              </a:tblPr>
              <a:tblGrid>
                <a:gridCol w="1450075"/>
                <a:gridCol w="2226600"/>
                <a:gridCol w="2240275"/>
                <a:gridCol w="2377450"/>
                <a:gridCol w="1869475"/>
              </a:tblGrid>
              <a:tr h="5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Dataset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Best Result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Worst Result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Average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Runtime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59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N=20, K=9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297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363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83s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N=20, K=6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278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42s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N=20, K=7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79s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N=20, K=4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61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N=20, K=5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649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N=20, K=11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532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590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91s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53" name="Google Shape;453;p19"/>
          <p:cNvSpPr/>
          <p:nvPr/>
        </p:nvSpPr>
        <p:spPr>
          <a:xfrm>
            <a:off x="1013760" y="850680"/>
            <a:ext cx="8611200" cy="8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Tabu Search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ITERATION = 1000,  TABU SIZE = 20,  RUN TIME = 5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&#10;&#10;Description automatically generated" id="269" name="Google Shape;26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040" y="271440"/>
            <a:ext cx="3173760" cy="115272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"/>
          <p:cNvSpPr/>
          <p:nvPr/>
        </p:nvSpPr>
        <p:spPr>
          <a:xfrm>
            <a:off x="695520" y="2269440"/>
            <a:ext cx="8251200" cy="84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"/>
          <p:cNvSpPr/>
          <p:nvPr/>
        </p:nvSpPr>
        <p:spPr>
          <a:xfrm>
            <a:off x="695520" y="3403080"/>
            <a:ext cx="6095160" cy="22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"/>
          <p:cNvSpPr/>
          <p:nvPr/>
        </p:nvSpPr>
        <p:spPr>
          <a:xfrm>
            <a:off x="6962400" y="3269880"/>
            <a:ext cx="4328640" cy="13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"/>
          <p:cNvSpPr/>
          <p:nvPr/>
        </p:nvSpPr>
        <p:spPr>
          <a:xfrm>
            <a:off x="695520" y="2077200"/>
            <a:ext cx="9682560" cy="3505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Bài tập lớn: Sắp xếp kiện hàng Container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GVHD: Bùi Quốc Trung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Nhóm: 6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Thành viên: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Nguyễn Xuân Cường  20190040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Nguyễn Văn Chiến      20183488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Nguyễn Văn Sáng       20194153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Đoàn Tuấn Vũ             20183672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0"/>
          <p:cNvSpPr/>
          <p:nvPr/>
        </p:nvSpPr>
        <p:spPr>
          <a:xfrm>
            <a:off x="210240" y="118800"/>
            <a:ext cx="4845960" cy="47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6. Experiment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9" name="Google Shape;459;p20"/>
          <p:cNvGraphicFramePr/>
          <p:nvPr/>
        </p:nvGraphicFramePr>
        <p:xfrm>
          <a:off x="1013760" y="2075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{9CB158AE-5493-46B2-9184-6B3A1C097717}</a:tableStyleId>
              </a:tblPr>
              <a:tblGrid>
                <a:gridCol w="1450075"/>
                <a:gridCol w="2226600"/>
                <a:gridCol w="2240275"/>
                <a:gridCol w="2377450"/>
                <a:gridCol w="1869475"/>
              </a:tblGrid>
              <a:tr h="5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Dataset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Best Result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Worst Result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Average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Runtime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59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N=40, K=9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259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300s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N=40, K=6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355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410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175s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N=40, K=7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143s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N=40, K=4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185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185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185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61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N=40, K=5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288s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649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N=40, K=11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530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580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556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300s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60" name="Google Shape;460;p20"/>
          <p:cNvSpPr/>
          <p:nvPr/>
        </p:nvSpPr>
        <p:spPr>
          <a:xfrm>
            <a:off x="1013760" y="850680"/>
            <a:ext cx="8611200" cy="8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Tabu Search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ITERATION = 1000,  TABU SIZE = 20,  RUN TIME = 5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1"/>
          <p:cNvSpPr/>
          <p:nvPr/>
        </p:nvSpPr>
        <p:spPr>
          <a:xfrm>
            <a:off x="210240" y="118800"/>
            <a:ext cx="4845960" cy="47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6. Experiment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Google Shape;46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6280" y="1061640"/>
            <a:ext cx="9259200" cy="4734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2"/>
          <p:cNvSpPr/>
          <p:nvPr/>
        </p:nvSpPr>
        <p:spPr>
          <a:xfrm>
            <a:off x="210240" y="118800"/>
            <a:ext cx="4845960" cy="47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6. Experiment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2840" y="1248480"/>
            <a:ext cx="9046080" cy="453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3"/>
          <p:cNvSpPr/>
          <p:nvPr/>
        </p:nvSpPr>
        <p:spPr>
          <a:xfrm>
            <a:off x="210240" y="118800"/>
            <a:ext cx="4845960" cy="47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6. Experiment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8" name="Google Shape;478;p23"/>
          <p:cNvGraphicFramePr/>
          <p:nvPr/>
        </p:nvGraphicFramePr>
        <p:xfrm>
          <a:off x="1013760" y="2075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{9CB158AE-5493-46B2-9184-6B3A1C097717}</a:tableStyleId>
              </a:tblPr>
              <a:tblGrid>
                <a:gridCol w="1450075"/>
                <a:gridCol w="2226600"/>
                <a:gridCol w="2240275"/>
                <a:gridCol w="2377450"/>
                <a:gridCol w="1869475"/>
              </a:tblGrid>
              <a:tr h="5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Dataset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Best Result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Worst Result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Average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Runtime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59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N=20, K=9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335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363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349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107s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N=20, K=6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289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296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102s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N=20, K=7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307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105s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N=20, K=4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1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N=20, K=5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649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N=20, K=11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639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658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79" name="Google Shape;479;p23"/>
          <p:cNvSpPr/>
          <p:nvPr/>
        </p:nvSpPr>
        <p:spPr>
          <a:xfrm>
            <a:off x="894960" y="929880"/>
            <a:ext cx="7868520" cy="8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Genetic Algorithm: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Population = 100,  mutation = 0.1,  cross_over = 0.8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4"/>
          <p:cNvSpPr/>
          <p:nvPr/>
        </p:nvSpPr>
        <p:spPr>
          <a:xfrm>
            <a:off x="201240" y="118800"/>
            <a:ext cx="4845960" cy="47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6. Experiment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5" name="Google Shape;48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2440" y="1252800"/>
            <a:ext cx="9008640" cy="4549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5"/>
          <p:cNvSpPr/>
          <p:nvPr/>
        </p:nvSpPr>
        <p:spPr>
          <a:xfrm>
            <a:off x="210240" y="118800"/>
            <a:ext cx="4845960" cy="47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6. Experiment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1" name="Google Shape;49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9920" y="1123560"/>
            <a:ext cx="8611560" cy="461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6"/>
          <p:cNvSpPr txBox="1"/>
          <p:nvPr/>
        </p:nvSpPr>
        <p:spPr>
          <a:xfrm>
            <a:off x="278280" y="273600"/>
            <a:ext cx="11303280" cy="27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7. Kết luận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6"/>
          <p:cNvSpPr txBox="1"/>
          <p:nvPr/>
        </p:nvSpPr>
        <p:spPr>
          <a:xfrm>
            <a:off x="127405" y="3391770"/>
            <a:ext cx="10972200" cy="11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85480" lvl="0" marL="2858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MIP và CP giải bài toán cho ra kết quả tối ưu. 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Đối với một số bộ dữ liệu lớn, MIP và CP không cho kết quả.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Tabu search và GA giải ra các phương án chấp nhận được trong khoảng thời gian ngắn.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 thuật giải heurestic cho ra kết quả đối với toàn bộ tập thử nghiệm.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 thuật giải heurestic có thể cho ra nghiệm tối ưu đối với bài toán nhỏ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Tốc độ: CP &gt; MIP, Tabu &gt; GA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Đối với bộ dữ liệu nhỏ: CP &gt; Tabu &gt; GA &gt; MIP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7"/>
          <p:cNvSpPr txBox="1"/>
          <p:nvPr/>
        </p:nvSpPr>
        <p:spPr>
          <a:xfrm>
            <a:off x="167760" y="240480"/>
            <a:ext cx="10717920" cy="29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8. Tài liệu tham khảo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7"/>
          <p:cNvSpPr txBox="1"/>
          <p:nvPr/>
        </p:nvSpPr>
        <p:spPr>
          <a:xfrm>
            <a:off x="609480" y="827640"/>
            <a:ext cx="10724760" cy="538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D. Pisinger, M.M. Sigurd, Using decomposition techniques and constraint programming for solving the two-dimensional bin packing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problem, Technical Report DIKU-03/01, Department of Computer Science, University of Copenhagen, Denmark, 2002.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 Pisinger, D., &amp; Sigurd, M. (2005). The two-dimensional bin packing problem with variable bin sizes and costs. Discrete Optimization, 2(2), 154–167.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[3] Liu, Y., Chu, C., &amp; Wang, K. (2011). A dynamic programming-based heuristic for the variable sized two-dimensional bin packing problem. International Journal of Production Research, 49(13), 3815–3831.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[4] M. Berger, M. Schröder, K.-H. Küfer A constraint programming approach for the two-dimensional rectangular packing problem with orthogonal orientations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[5] A. Lodi, S. Martello, D. Vigo, Heuristic and metaheuristic approaches for a class of two-dimensional bin packing problems, INFORMS J.Comput. 11 (1999) 345–357.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[6]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Solving a MIP Problem | OR-Tools - Google Developers</a:t>
            </a: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[7] J.E. Beasley, OR-library, 2004, </a:t>
            </a: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http://mscmga.ms.ic.ac.uk/info.html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480" y="1267920"/>
            <a:ext cx="11423160" cy="3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9"/>
          <p:cNvSpPr/>
          <p:nvPr/>
        </p:nvSpPr>
        <p:spPr>
          <a:xfrm>
            <a:off x="5756400" y="2824200"/>
            <a:ext cx="5136120" cy="97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THANK YOU !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"/>
          <p:cNvSpPr/>
          <p:nvPr/>
        </p:nvSpPr>
        <p:spPr>
          <a:xfrm>
            <a:off x="3209400" y="2164680"/>
            <a:ext cx="360" cy="36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279" name="Google Shape;279;p3"/>
          <p:cNvSpPr/>
          <p:nvPr/>
        </p:nvSpPr>
        <p:spPr>
          <a:xfrm>
            <a:off x="338760" y="1058760"/>
            <a:ext cx="11513880" cy="490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14080" lvl="0" marL="514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Mô tả bài toán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080" lvl="0" marL="514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Mixed-interger-programming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080" lvl="0" marL="514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Contraint Programming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080" lvl="0" marL="514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Tabu Search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080" lvl="0" marL="514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Genatic Algorithm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080" lvl="0" marL="514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Kết luận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"/>
          <p:cNvSpPr/>
          <p:nvPr/>
        </p:nvSpPr>
        <p:spPr>
          <a:xfrm>
            <a:off x="338760" y="109800"/>
            <a:ext cx="349236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Nội dung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"/>
          <p:cNvSpPr/>
          <p:nvPr/>
        </p:nvSpPr>
        <p:spPr>
          <a:xfrm>
            <a:off x="338760" y="112680"/>
            <a:ext cx="11513880" cy="43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 Mô tả bài toán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"/>
          <p:cNvSpPr/>
          <p:nvPr/>
        </p:nvSpPr>
        <p:spPr>
          <a:xfrm>
            <a:off x="338760" y="1536120"/>
            <a:ext cx="6656400" cy="310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 K xe tải( 1,2,…K) vận chuyển N gói hàng(1,2,…N):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Trong đó: 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-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Mỗi xe tải k: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+ kích thước Wk*Lk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+ chi phí sử dụng C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-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Mỗi gói hang i: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+ kích thước wi x li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+ điều kiện các gói hàng không được chồng lên nhau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-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Số lượng xe K có thể lớn dẫn đến nhiều xe không dùng tới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 sắp xếp N gói hàng vào K xe sao cho tổng chi phí sử dụng các xe là nhỏ nhất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"/>
          <p:cNvSpPr/>
          <p:nvPr/>
        </p:nvSpPr>
        <p:spPr>
          <a:xfrm>
            <a:off x="7752240" y="1536120"/>
            <a:ext cx="3544920" cy="245376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Bin 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"/>
          <p:cNvSpPr/>
          <p:nvPr/>
        </p:nvSpPr>
        <p:spPr>
          <a:xfrm>
            <a:off x="7514640" y="4810320"/>
            <a:ext cx="1009080" cy="1138320"/>
          </a:xfrm>
          <a:prstGeom prst="rect">
            <a:avLst/>
          </a:prstGeom>
          <a:solidFill>
            <a:srgbClr val="BF9000"/>
          </a:solidFill>
          <a:ln cap="flat" cmpd="sng" w="254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Item 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"/>
          <p:cNvSpPr/>
          <p:nvPr/>
        </p:nvSpPr>
        <p:spPr>
          <a:xfrm>
            <a:off x="9735120" y="5273280"/>
            <a:ext cx="1562400" cy="517320"/>
          </a:xfrm>
          <a:prstGeom prst="rect">
            <a:avLst/>
          </a:prstGeom>
          <a:solidFill>
            <a:srgbClr val="FF0000"/>
          </a:solidFill>
          <a:ln cap="flat" cmpd="sng" w="254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Item 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"/>
          <p:cNvSpPr/>
          <p:nvPr/>
        </p:nvSpPr>
        <p:spPr>
          <a:xfrm>
            <a:off x="11475720" y="1536120"/>
            <a:ext cx="360" cy="24537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F6EC2"/>
            </a:solidFill>
            <a:prstDash val="solid"/>
            <a:miter lim="8000"/>
            <a:headEnd len="med" w="med" type="triangle"/>
            <a:tailEnd len="med" w="med" type="triangle"/>
          </a:ln>
        </p:spPr>
      </p:sp>
      <p:sp>
        <p:nvSpPr>
          <p:cNvPr id="291" name="Google Shape;291;p4"/>
          <p:cNvSpPr/>
          <p:nvPr/>
        </p:nvSpPr>
        <p:spPr>
          <a:xfrm>
            <a:off x="7752240" y="4404600"/>
            <a:ext cx="354492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F6EC2"/>
            </a:solidFill>
            <a:prstDash val="solid"/>
            <a:miter lim="8000"/>
            <a:headEnd len="med" w="med" type="triangle"/>
            <a:tailEnd len="med" w="med" type="triangle"/>
          </a:ln>
        </p:spPr>
      </p:sp>
      <p:sp>
        <p:nvSpPr>
          <p:cNvPr id="292" name="Google Shape;292;p4"/>
          <p:cNvSpPr/>
          <p:nvPr/>
        </p:nvSpPr>
        <p:spPr>
          <a:xfrm>
            <a:off x="11462760" y="2578680"/>
            <a:ext cx="6487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"/>
          <p:cNvSpPr/>
          <p:nvPr/>
        </p:nvSpPr>
        <p:spPr>
          <a:xfrm>
            <a:off x="9290160" y="4035240"/>
            <a:ext cx="123408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"/>
          <p:cNvSpPr/>
          <p:nvPr/>
        </p:nvSpPr>
        <p:spPr>
          <a:xfrm>
            <a:off x="8686800" y="4810320"/>
            <a:ext cx="360" cy="1138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F6EC2"/>
            </a:solidFill>
            <a:prstDash val="solid"/>
            <a:miter lim="8000"/>
            <a:headEnd len="med" w="med" type="triangle"/>
            <a:tailEnd len="med" w="med" type="triangle"/>
          </a:ln>
        </p:spPr>
      </p:sp>
      <p:sp>
        <p:nvSpPr>
          <p:cNvPr id="295" name="Google Shape;295;p4"/>
          <p:cNvSpPr/>
          <p:nvPr/>
        </p:nvSpPr>
        <p:spPr>
          <a:xfrm>
            <a:off x="7512840" y="6117120"/>
            <a:ext cx="100908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F6EC2"/>
            </a:solidFill>
            <a:prstDash val="solid"/>
            <a:miter lim="8000"/>
            <a:headEnd len="med" w="med" type="triangle"/>
            <a:tailEnd len="med" w="med" type="triangle"/>
          </a:ln>
        </p:spPr>
      </p:sp>
      <p:sp>
        <p:nvSpPr>
          <p:cNvPr id="296" name="Google Shape;296;p4"/>
          <p:cNvSpPr/>
          <p:nvPr/>
        </p:nvSpPr>
        <p:spPr>
          <a:xfrm>
            <a:off x="9735120" y="5970600"/>
            <a:ext cx="156240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F6EC2"/>
            </a:solidFill>
            <a:prstDash val="solid"/>
            <a:miter lim="8000"/>
            <a:headEnd len="med" w="med" type="triangle"/>
            <a:tailEnd len="med" w="med" type="triangle"/>
          </a:ln>
        </p:spPr>
      </p:sp>
      <p:sp>
        <p:nvSpPr>
          <p:cNvPr id="297" name="Google Shape;297;p4"/>
          <p:cNvSpPr/>
          <p:nvPr/>
        </p:nvSpPr>
        <p:spPr>
          <a:xfrm>
            <a:off x="11475720" y="5264280"/>
            <a:ext cx="360" cy="517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F6EC2"/>
            </a:solidFill>
            <a:prstDash val="solid"/>
            <a:miter lim="8000"/>
            <a:headEnd len="med" w="med" type="triangle"/>
            <a:tailEnd len="med" w="med" type="triangle"/>
          </a:ln>
        </p:spPr>
      </p:sp>
      <p:sp>
        <p:nvSpPr>
          <p:cNvPr id="298" name="Google Shape;298;p4"/>
          <p:cNvSpPr/>
          <p:nvPr/>
        </p:nvSpPr>
        <p:spPr>
          <a:xfrm>
            <a:off x="8726400" y="5194800"/>
            <a:ext cx="484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"/>
          <p:cNvSpPr/>
          <p:nvPr/>
        </p:nvSpPr>
        <p:spPr>
          <a:xfrm>
            <a:off x="7834680" y="6117120"/>
            <a:ext cx="568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"/>
          <p:cNvSpPr/>
          <p:nvPr/>
        </p:nvSpPr>
        <p:spPr>
          <a:xfrm>
            <a:off x="11475720" y="5338440"/>
            <a:ext cx="58788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"/>
          <p:cNvSpPr/>
          <p:nvPr/>
        </p:nvSpPr>
        <p:spPr>
          <a:xfrm>
            <a:off x="10405800" y="599796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"/>
          <p:cNvSpPr/>
          <p:nvPr/>
        </p:nvSpPr>
        <p:spPr>
          <a:xfrm>
            <a:off x="338760" y="112680"/>
            <a:ext cx="11513880" cy="43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 Mô tả bài toán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5"/>
          <p:cNvSpPr/>
          <p:nvPr/>
        </p:nvSpPr>
        <p:spPr>
          <a:xfrm>
            <a:off x="338760" y="1088280"/>
            <a:ext cx="53575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 trường hợp hợp lệ và không hợp lệ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5"/>
          <p:cNvSpPr/>
          <p:nvPr/>
        </p:nvSpPr>
        <p:spPr>
          <a:xfrm>
            <a:off x="310680" y="1812600"/>
            <a:ext cx="46177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Phương án hợp lệ với 5 gói hàng và 2 xe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5"/>
          <p:cNvSpPr/>
          <p:nvPr/>
        </p:nvSpPr>
        <p:spPr>
          <a:xfrm>
            <a:off x="310680" y="2458800"/>
            <a:ext cx="2691000" cy="128772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5"/>
          <p:cNvSpPr/>
          <p:nvPr/>
        </p:nvSpPr>
        <p:spPr>
          <a:xfrm>
            <a:off x="310680" y="2608200"/>
            <a:ext cx="1009080" cy="1138320"/>
          </a:xfrm>
          <a:prstGeom prst="rect">
            <a:avLst/>
          </a:prstGeom>
          <a:solidFill>
            <a:srgbClr val="BF9000"/>
          </a:solidFill>
          <a:ln cap="flat" cmpd="sng" w="254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Item 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5"/>
          <p:cNvSpPr/>
          <p:nvPr/>
        </p:nvSpPr>
        <p:spPr>
          <a:xfrm>
            <a:off x="1439280" y="2936880"/>
            <a:ext cx="1562400" cy="810000"/>
          </a:xfrm>
          <a:prstGeom prst="rect">
            <a:avLst/>
          </a:prstGeom>
          <a:solidFill>
            <a:srgbClr val="FF0000"/>
          </a:solidFill>
          <a:ln cap="flat" cmpd="sng" w="254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Item 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"/>
          <p:cNvSpPr/>
          <p:nvPr/>
        </p:nvSpPr>
        <p:spPr>
          <a:xfrm>
            <a:off x="310680" y="4140720"/>
            <a:ext cx="3544920" cy="169056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5"/>
          <p:cNvSpPr/>
          <p:nvPr/>
        </p:nvSpPr>
        <p:spPr>
          <a:xfrm>
            <a:off x="310680" y="4140720"/>
            <a:ext cx="1526400" cy="150912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4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5"/>
          <p:cNvSpPr/>
          <p:nvPr/>
        </p:nvSpPr>
        <p:spPr>
          <a:xfrm>
            <a:off x="2081880" y="4139640"/>
            <a:ext cx="1773720" cy="72432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5"/>
          <p:cNvSpPr/>
          <p:nvPr/>
        </p:nvSpPr>
        <p:spPr>
          <a:xfrm>
            <a:off x="6095880" y="2458800"/>
            <a:ext cx="2691000" cy="128772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Bin 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5"/>
          <p:cNvSpPr/>
          <p:nvPr/>
        </p:nvSpPr>
        <p:spPr>
          <a:xfrm>
            <a:off x="6095880" y="2608200"/>
            <a:ext cx="1009080" cy="1138320"/>
          </a:xfrm>
          <a:prstGeom prst="rect">
            <a:avLst/>
          </a:prstGeom>
          <a:solidFill>
            <a:srgbClr val="BF9000"/>
          </a:solidFill>
          <a:ln cap="flat" cmpd="sng" w="254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Item 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5"/>
          <p:cNvSpPr/>
          <p:nvPr/>
        </p:nvSpPr>
        <p:spPr>
          <a:xfrm>
            <a:off x="6095880" y="4140720"/>
            <a:ext cx="3544920" cy="169056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5"/>
          <p:cNvSpPr/>
          <p:nvPr/>
        </p:nvSpPr>
        <p:spPr>
          <a:xfrm>
            <a:off x="6095880" y="4140720"/>
            <a:ext cx="1526400" cy="150912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4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5"/>
          <p:cNvSpPr/>
          <p:nvPr/>
        </p:nvSpPr>
        <p:spPr>
          <a:xfrm>
            <a:off x="7013160" y="3022560"/>
            <a:ext cx="1773720" cy="72432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5"/>
          <p:cNvSpPr/>
          <p:nvPr/>
        </p:nvSpPr>
        <p:spPr>
          <a:xfrm>
            <a:off x="6095880" y="1772640"/>
            <a:ext cx="4949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Phương án không hợp lệ: với 5 gói hàng 2 xe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5"/>
          <p:cNvSpPr/>
          <p:nvPr/>
        </p:nvSpPr>
        <p:spPr>
          <a:xfrm>
            <a:off x="1956960" y="4895640"/>
            <a:ext cx="1899000" cy="935640"/>
          </a:xfrm>
          <a:prstGeom prst="rect">
            <a:avLst/>
          </a:prstGeom>
          <a:solidFill>
            <a:srgbClr val="FF0000"/>
          </a:solidFill>
          <a:ln cap="flat" cmpd="sng" w="254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Item 5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5"/>
          <p:cNvSpPr/>
          <p:nvPr/>
        </p:nvSpPr>
        <p:spPr>
          <a:xfrm>
            <a:off x="7742160" y="4895640"/>
            <a:ext cx="1899000" cy="935640"/>
          </a:xfrm>
          <a:prstGeom prst="rect">
            <a:avLst/>
          </a:prstGeom>
          <a:solidFill>
            <a:srgbClr val="FF0000"/>
          </a:solidFill>
          <a:ln cap="flat" cmpd="sng" w="254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Item 5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5"/>
          <p:cNvSpPr/>
          <p:nvPr/>
        </p:nvSpPr>
        <p:spPr>
          <a:xfrm>
            <a:off x="8078760" y="4053960"/>
            <a:ext cx="1562400" cy="810000"/>
          </a:xfrm>
          <a:prstGeom prst="rect">
            <a:avLst/>
          </a:prstGeom>
          <a:solidFill>
            <a:srgbClr val="FF0000"/>
          </a:solidFill>
          <a:ln cap="flat" cmpd="sng" w="254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Item 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"/>
          <p:cNvSpPr/>
          <p:nvPr/>
        </p:nvSpPr>
        <p:spPr>
          <a:xfrm>
            <a:off x="282240" y="109440"/>
            <a:ext cx="3876840" cy="47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MIP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6"/>
          <p:cNvSpPr/>
          <p:nvPr/>
        </p:nvSpPr>
        <p:spPr>
          <a:xfrm>
            <a:off x="347400" y="1069920"/>
            <a:ext cx="5748120" cy="91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Biến sử dụng: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0" name="Google Shape;330;p6"/>
          <p:cNvGraphicFramePr/>
          <p:nvPr/>
        </p:nvGraphicFramePr>
        <p:xfrm>
          <a:off x="420480" y="1786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{9CB158AE-5493-46B2-9184-6B3A1C097717}</a:tableStyleId>
              </a:tblPr>
              <a:tblGrid>
                <a:gridCol w="1435675"/>
                <a:gridCol w="3749050"/>
                <a:gridCol w="3785400"/>
              </a:tblGrid>
              <a:tr h="50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Biến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Ý nghĩa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Ràng buộc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753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Toạ độ điểm góc dưới bên trái của gói hàng i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9"/>
                    </a:solidFill>
                  </a:tcPr>
                </a:tc>
              </a:tr>
              <a:tr h="59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Gói hàng i xếp bên trái gói j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4"/>
                    </a:solidFill>
                  </a:tcPr>
                </a:tc>
              </a:tr>
              <a:tr h="524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Gói  hàng i xếp bên dưới gói j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9"/>
                    </a:solidFill>
                  </a:tcPr>
                </a:tc>
              </a:tr>
              <a:tr h="533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Thùng hàng xe thứ k được dùng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4"/>
                    </a:solidFill>
                  </a:tcPr>
                </a:tc>
              </a:tr>
              <a:tr h="555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Gói hàng i được xếp trong xe k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7"/>
          <p:cNvSpPr/>
          <p:nvPr/>
        </p:nvSpPr>
        <p:spPr>
          <a:xfrm>
            <a:off x="557640" y="2157840"/>
            <a:ext cx="4343040" cy="314532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accent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7"/>
          <p:cNvSpPr/>
          <p:nvPr/>
        </p:nvSpPr>
        <p:spPr>
          <a:xfrm flipH="1" rot="10800000">
            <a:off x="567000" y="1197720"/>
            <a:ext cx="360" cy="4123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  <a:effectLst>
            <a:outerShdw blurRad="40000" rotWithShape="0" dir="5400000" dist="20160">
              <a:srgbClr val="000000">
                <a:alpha val="37254"/>
              </a:srgbClr>
            </a:outerShdw>
          </a:effectLst>
        </p:spPr>
      </p:sp>
      <p:sp>
        <p:nvSpPr>
          <p:cNvPr id="337" name="Google Shape;337;p7"/>
          <p:cNvSpPr/>
          <p:nvPr/>
        </p:nvSpPr>
        <p:spPr>
          <a:xfrm>
            <a:off x="557640" y="5303520"/>
            <a:ext cx="553788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  <a:effectLst>
            <a:outerShdw blurRad="40000" rotWithShape="0" dir="5400000" dist="20160">
              <a:srgbClr val="000000">
                <a:alpha val="37254"/>
              </a:srgbClr>
            </a:outerShdw>
          </a:effectLst>
        </p:spPr>
      </p:sp>
      <p:sp>
        <p:nvSpPr>
          <p:cNvPr id="338" name="Google Shape;338;p7"/>
          <p:cNvSpPr/>
          <p:nvPr/>
        </p:nvSpPr>
        <p:spPr>
          <a:xfrm>
            <a:off x="1182600" y="2715840"/>
            <a:ext cx="1462680" cy="108792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item2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9" name="Google Shape;339;p7"/>
          <p:cNvCxnSpPr/>
          <p:nvPr/>
        </p:nvCxnSpPr>
        <p:spPr>
          <a:xfrm>
            <a:off x="1182600" y="3803760"/>
            <a:ext cx="0" cy="150876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40" name="Google Shape;340;p7"/>
          <p:cNvCxnSpPr/>
          <p:nvPr/>
        </p:nvCxnSpPr>
        <p:spPr>
          <a:xfrm rot="10800000">
            <a:off x="557640" y="3803760"/>
            <a:ext cx="62496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41" name="Google Shape;341;p7"/>
          <p:cNvSpPr/>
          <p:nvPr/>
        </p:nvSpPr>
        <p:spPr>
          <a:xfrm>
            <a:off x="653760" y="3443760"/>
            <a:ext cx="55728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7"/>
          <p:cNvSpPr/>
          <p:nvPr/>
        </p:nvSpPr>
        <p:spPr>
          <a:xfrm>
            <a:off x="1222200" y="4420440"/>
            <a:ext cx="55728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7"/>
          <p:cNvSpPr/>
          <p:nvPr/>
        </p:nvSpPr>
        <p:spPr>
          <a:xfrm>
            <a:off x="3154680" y="2715840"/>
            <a:ext cx="1023840" cy="822600"/>
          </a:xfrm>
          <a:prstGeom prst="rect">
            <a:avLst/>
          </a:prstGeom>
          <a:solidFill>
            <a:srgbClr val="AEABAB"/>
          </a:solidFill>
          <a:ln cap="flat" cmpd="sng" w="254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item3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7"/>
          <p:cNvSpPr/>
          <p:nvPr/>
        </p:nvSpPr>
        <p:spPr>
          <a:xfrm>
            <a:off x="1776960" y="4073040"/>
            <a:ext cx="752400" cy="1087920"/>
          </a:xfrm>
          <a:prstGeom prst="rect">
            <a:avLst/>
          </a:prstGeom>
          <a:solidFill>
            <a:srgbClr val="8DA9DB"/>
          </a:solidFill>
          <a:ln cap="flat" cmpd="sng" w="254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item4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7"/>
          <p:cNvSpPr/>
          <p:nvPr/>
        </p:nvSpPr>
        <p:spPr>
          <a:xfrm>
            <a:off x="6976800" y="1892880"/>
            <a:ext cx="4196880" cy="29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là toạ độ của item 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= 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= 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= 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= 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= 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= 0,      = 1,      = 1,     = 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7"/>
          <p:cNvSpPr/>
          <p:nvPr/>
        </p:nvSpPr>
        <p:spPr>
          <a:xfrm>
            <a:off x="2450520" y="1788480"/>
            <a:ext cx="2194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 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7"/>
          <p:cNvSpPr/>
          <p:nvPr/>
        </p:nvSpPr>
        <p:spPr>
          <a:xfrm>
            <a:off x="301680" y="78120"/>
            <a:ext cx="3876840" cy="47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MIP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8"/>
          <p:cNvSpPr/>
          <p:nvPr/>
        </p:nvSpPr>
        <p:spPr>
          <a:xfrm>
            <a:off x="539640" y="896040"/>
            <a:ext cx="6126120" cy="475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 có: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overlap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Kích thước mỗi gói hàng không vượt quá thùng hàng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Mỗi gói hàng phải thuộc đúng một thùng hàng 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5. 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8"/>
          <p:cNvSpPr/>
          <p:nvPr/>
        </p:nvSpPr>
        <p:spPr>
          <a:xfrm>
            <a:off x="4079880" y="5855400"/>
            <a:ext cx="34059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Hàm mục tiêu: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8"/>
          <p:cNvSpPr/>
          <p:nvPr/>
        </p:nvSpPr>
        <p:spPr>
          <a:xfrm>
            <a:off x="228960" y="81360"/>
            <a:ext cx="3748680" cy="47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Các ràng buộc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9"/>
          <p:cNvSpPr/>
          <p:nvPr/>
        </p:nvSpPr>
        <p:spPr>
          <a:xfrm>
            <a:off x="374760" y="1398960"/>
            <a:ext cx="9765360" cy="118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Constraint programing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-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Ý tưởng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+ cho các containers xếp thành hàng trong trục toạ độ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+ sử dụng điều kiện Nonoverlaps2D của ortools giải quyết rang buộc về không gian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9"/>
          <p:cNvSpPr/>
          <p:nvPr/>
        </p:nvSpPr>
        <p:spPr>
          <a:xfrm>
            <a:off x="448200" y="2968560"/>
            <a:ext cx="2194200" cy="314532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accent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 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9"/>
          <p:cNvSpPr/>
          <p:nvPr/>
        </p:nvSpPr>
        <p:spPr>
          <a:xfrm flipH="1" rot="10800000">
            <a:off x="457200" y="2008440"/>
            <a:ext cx="360" cy="4123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  <a:effectLst>
            <a:outerShdw blurRad="40000" rotWithShape="0" dir="5400000" dist="20160">
              <a:srgbClr val="000000">
                <a:alpha val="37254"/>
              </a:srgbClr>
            </a:outerShdw>
          </a:effectLst>
        </p:spPr>
      </p:sp>
      <p:sp>
        <p:nvSpPr>
          <p:cNvPr id="362" name="Google Shape;362;p9"/>
          <p:cNvSpPr/>
          <p:nvPr/>
        </p:nvSpPr>
        <p:spPr>
          <a:xfrm>
            <a:off x="448200" y="6114240"/>
            <a:ext cx="1041480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  <a:effectLst>
            <a:outerShdw blurRad="40000" rotWithShape="0" dir="5400000" dist="20160">
              <a:srgbClr val="000000">
                <a:alpha val="37254"/>
              </a:srgbClr>
            </a:outerShdw>
          </a:effectLst>
        </p:spPr>
      </p:sp>
      <p:sp>
        <p:nvSpPr>
          <p:cNvPr id="363" name="Google Shape;363;p9"/>
          <p:cNvSpPr/>
          <p:nvPr/>
        </p:nvSpPr>
        <p:spPr>
          <a:xfrm>
            <a:off x="2642760" y="3892320"/>
            <a:ext cx="3026160" cy="222156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 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9"/>
          <p:cNvSpPr/>
          <p:nvPr/>
        </p:nvSpPr>
        <p:spPr>
          <a:xfrm>
            <a:off x="5669280" y="3429000"/>
            <a:ext cx="1540440" cy="2660400"/>
          </a:xfrm>
          <a:prstGeom prst="rect">
            <a:avLst/>
          </a:prstGeom>
          <a:solidFill>
            <a:srgbClr val="BFBFBF"/>
          </a:solidFill>
          <a:ln cap="flat" cmpd="sng" w="254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 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9"/>
          <p:cNvSpPr/>
          <p:nvPr/>
        </p:nvSpPr>
        <p:spPr>
          <a:xfrm>
            <a:off x="7210080" y="4614480"/>
            <a:ext cx="2729160" cy="1481040"/>
          </a:xfrm>
          <a:prstGeom prst="rect">
            <a:avLst/>
          </a:prstGeom>
          <a:solidFill>
            <a:srgbClr val="A5A5A5"/>
          </a:solidFill>
          <a:ln cap="flat" cmpd="sng" w="254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 4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9"/>
          <p:cNvSpPr/>
          <p:nvPr/>
        </p:nvSpPr>
        <p:spPr>
          <a:xfrm>
            <a:off x="219600" y="77760"/>
            <a:ext cx="4845960" cy="47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 Constraint programming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