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81" r:id="rId5"/>
    <p:sldId id="259" r:id="rId6"/>
    <p:sldId id="272" r:id="rId7"/>
    <p:sldId id="273" r:id="rId8"/>
    <p:sldId id="274" r:id="rId9"/>
    <p:sldId id="275" r:id="rId10"/>
    <p:sldId id="276" r:id="rId11"/>
    <p:sldId id="277" r:id="rId12"/>
    <p:sldId id="278" r:id="rId13"/>
    <p:sldId id="261" r:id="rId14"/>
    <p:sldId id="279" r:id="rId15"/>
    <p:sldId id="262" r:id="rId16"/>
    <p:sldId id="263" r:id="rId17"/>
    <p:sldId id="264" r:id="rId18"/>
    <p:sldId id="265" r:id="rId19"/>
    <p:sldId id="280" r:id="rId20"/>
    <p:sldId id="270" r:id="rId21"/>
    <p:sldId id="271" r:id="rId2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cVLaoMuWmg08a42e+CHxKkMsU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515297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914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e87fff1f6_1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g13e87fff1f6_1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7684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e87fff1f6_1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g13e87fff1f6_1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3177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e81526366_0_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g13e81526366_0_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4062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e81526366_0_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g13e81526366_0_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8046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e7a88b4bf_0_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g13e7a88b4bf_0_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6533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e7a88b4bf_0_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g13e7a88b4bf_0_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716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e87fff1f6_0_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g13e87fff1f6_0_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9021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e87fff1f6_0_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13e87fff1f6_0_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4187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3e87fff1f6_0_2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3e87fff1f6_0_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0793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e7a88b4bf_0_5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g13e7a88b4bf_0_5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749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 name="Google Shape;5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3398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e7a88b4bf_0_5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g13e7a88b4bf_0_5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9146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513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e81526366_0_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g13e81526366_0_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577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 name="Google Shape;5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477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e87fff1f6_1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g13e87fff1f6_1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610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e87fff1f6_1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g13e87fff1f6_1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0493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e87fff1f6_1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g13e87fff1f6_1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241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e87fff1f6_1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g13e87fff1f6_1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352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e87fff1f6_1_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g13e87fff1f6_1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7419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2"/>
        <p:cNvGrpSpPr/>
        <p:nvPr/>
      </p:nvGrpSpPr>
      <p:grpSpPr>
        <a:xfrm>
          <a:off x="0" y="0"/>
          <a:ext cx="0" cy="0"/>
          <a:chOff x="0" y="0"/>
          <a:chExt cx="0" cy="0"/>
        </a:xfrm>
      </p:grpSpPr>
      <p:sp>
        <p:nvSpPr>
          <p:cNvPr id="13" name="Google Shape;13;p16"/>
          <p:cNvSpPr/>
          <p:nvPr/>
        </p:nvSpPr>
        <p:spPr>
          <a:xfrm>
            <a:off x="1523" y="0"/>
            <a:ext cx="9142475" cy="685799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6"/>
          <p:cNvSpPr/>
          <p:nvPr/>
        </p:nvSpPr>
        <p:spPr>
          <a:xfrm>
            <a:off x="1523" y="4114799"/>
            <a:ext cx="9140952" cy="27431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6"/>
          <p:cNvSpPr txBox="1">
            <a:spLocks noGrp="1"/>
          </p:cNvSpPr>
          <p:nvPr>
            <p:ph type="ftr" idx="11"/>
          </p:nvPr>
        </p:nvSpPr>
        <p:spPr>
          <a:xfrm>
            <a:off x="3925315" y="6601764"/>
            <a:ext cx="1292225"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dt" idx="10"/>
          </p:nvPr>
        </p:nvSpPr>
        <p:spPr>
          <a:xfrm>
            <a:off x="307340" y="6601764"/>
            <a:ext cx="877569"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sldNum" idx="12"/>
          </p:nvPr>
        </p:nvSpPr>
        <p:spPr>
          <a:xfrm>
            <a:off x="8630411" y="660176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38100" marR="0" lvl="1"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38100" marR="0" lvl="2"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38100" marR="0" lvl="3"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38100" marR="0" lvl="4"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38100" marR="0" lvl="5"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38100" marR="0" lvl="6"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38100" marR="0" lvl="7"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38100" marR="0" lvl="8"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17"/>
          <p:cNvSpPr txBox="1">
            <a:spLocks noGrp="1"/>
          </p:cNvSpPr>
          <p:nvPr>
            <p:ph type="title"/>
          </p:nvPr>
        </p:nvSpPr>
        <p:spPr>
          <a:xfrm>
            <a:off x="3985005" y="2497962"/>
            <a:ext cx="2142490"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body" idx="1"/>
          </p:nvPr>
        </p:nvSpPr>
        <p:spPr>
          <a:xfrm>
            <a:off x="588644" y="1395729"/>
            <a:ext cx="7966710" cy="31369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800"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3925315" y="6601764"/>
            <a:ext cx="1292225"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dt" idx="10"/>
          </p:nvPr>
        </p:nvSpPr>
        <p:spPr>
          <a:xfrm>
            <a:off x="307340" y="6601764"/>
            <a:ext cx="877569"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sldNum" idx="12"/>
          </p:nvPr>
        </p:nvSpPr>
        <p:spPr>
          <a:xfrm>
            <a:off x="8630411" y="660176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38100" marR="0" lvl="1"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38100" marR="0" lvl="2"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38100" marR="0" lvl="3"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38100" marR="0" lvl="4"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38100" marR="0" lvl="5"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38100" marR="0" lvl="6"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38100" marR="0" lvl="7"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38100" marR="0" lvl="8"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18"/>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3925315" y="6601764"/>
            <a:ext cx="1292225"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dt" idx="10"/>
          </p:nvPr>
        </p:nvSpPr>
        <p:spPr>
          <a:xfrm>
            <a:off x="307340" y="6601764"/>
            <a:ext cx="877569"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sldNum" idx="12"/>
          </p:nvPr>
        </p:nvSpPr>
        <p:spPr>
          <a:xfrm>
            <a:off x="8630411" y="660176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38100" marR="0" lvl="1"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38100" marR="0" lvl="2"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38100" marR="0" lvl="3"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38100" marR="0" lvl="4"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38100" marR="0" lvl="5"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38100" marR="0" lvl="6"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38100" marR="0" lvl="7"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38100" marR="0" lvl="8"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3985005" y="2497962"/>
            <a:ext cx="2142490"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3925315" y="6601764"/>
            <a:ext cx="1292225"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dt" idx="10"/>
          </p:nvPr>
        </p:nvSpPr>
        <p:spPr>
          <a:xfrm>
            <a:off x="307340" y="6601764"/>
            <a:ext cx="877569"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8630411" y="660176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38100" marR="0" lvl="1"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38100" marR="0" lvl="2"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38100" marR="0" lvl="3"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38100" marR="0" lvl="4"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38100" marR="0" lvl="5"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38100" marR="0" lvl="6"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38100" marR="0" lvl="7"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38100" marR="0" lvl="8"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3985005" y="2497962"/>
            <a:ext cx="2142490"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3925315" y="6601764"/>
            <a:ext cx="1292225"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0"/>
          <p:cNvSpPr txBox="1">
            <a:spLocks noGrp="1"/>
          </p:cNvSpPr>
          <p:nvPr>
            <p:ph type="dt" idx="10"/>
          </p:nvPr>
        </p:nvSpPr>
        <p:spPr>
          <a:xfrm>
            <a:off x="307340" y="6601764"/>
            <a:ext cx="877569" cy="177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8630411" y="6601764"/>
            <a:ext cx="231775"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38100" marR="0" lvl="1"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38100" marR="0" lvl="2"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38100" marR="0" lvl="3"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38100" marR="0" lvl="4"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38100" marR="0" lvl="5"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38100" marR="0" lvl="6"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38100" marR="0" lvl="7"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38100" marR="0" lvl="8" indent="0" algn="l">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p:nvPr/>
        </p:nvSpPr>
        <p:spPr>
          <a:xfrm>
            <a:off x="1523" y="0"/>
            <a:ext cx="9142475" cy="685799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5"/>
          <p:cNvSpPr txBox="1">
            <a:spLocks noGrp="1"/>
          </p:cNvSpPr>
          <p:nvPr>
            <p:ph type="title"/>
          </p:nvPr>
        </p:nvSpPr>
        <p:spPr>
          <a:xfrm>
            <a:off x="3985005" y="2497962"/>
            <a:ext cx="2142490" cy="6350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588644" y="1395729"/>
            <a:ext cx="7966710" cy="31369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925315" y="6601764"/>
            <a:ext cx="1292225" cy="1778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dt" idx="10"/>
          </p:nvPr>
        </p:nvSpPr>
        <p:spPr>
          <a:xfrm>
            <a:off x="307340" y="6601764"/>
            <a:ext cx="877569" cy="1778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5"/>
          <p:cNvSpPr txBox="1">
            <a:spLocks noGrp="1"/>
          </p:cNvSpPr>
          <p:nvPr>
            <p:ph type="sldNum" idx="12"/>
          </p:nvPr>
        </p:nvSpPr>
        <p:spPr>
          <a:xfrm>
            <a:off x="8630411" y="6601764"/>
            <a:ext cx="231775" cy="177800"/>
          </a:xfrm>
          <a:prstGeom prst="rect">
            <a:avLst/>
          </a:prstGeom>
          <a:noFill/>
          <a:ln>
            <a:noFill/>
          </a:ln>
        </p:spPr>
        <p:txBody>
          <a:bodyPr spcFirstLastPara="1" wrap="square" lIns="0" tIns="0" rIns="0" bIns="0" anchor="t" anchorCtr="0">
            <a:spAutoFit/>
          </a:bodyPr>
          <a:lstStyle>
            <a:lvl1pPr marL="38100" marR="0" lvl="0"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38100" marR="0" lvl="1"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38100" marR="0" lvl="2"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38100" marR="0" lvl="3"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38100" marR="0" lvl="4"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38100" marR="0" lvl="5"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38100" marR="0" lvl="6"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38100" marR="0" lvl="7"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38100" marR="0" lvl="8" indent="0" algn="l" rtl="0">
              <a:lnSpc>
                <a:spcPct val="103333"/>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128525" y="1833675"/>
            <a:ext cx="8883900" cy="1541700"/>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a:solidFill>
                  <a:srgbClr val="C00000"/>
                </a:solidFill>
              </a:rPr>
              <a:t>Tối ưu lập kế hoạch</a:t>
            </a: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40"/>
              </a:spcBef>
              <a:spcAft>
                <a:spcPts val="0"/>
              </a:spcAft>
              <a:buClr>
                <a:srgbClr val="000000"/>
              </a:buClr>
              <a:buSzPts val="2900"/>
              <a:buFont typeface="Arial"/>
              <a:buNone/>
            </a:pPr>
            <a:endParaRPr sz="2900" b="0" i="0" u="none" strike="noStrike" cap="none">
              <a:solidFill>
                <a:schemeClr val="dk1"/>
              </a:solidFill>
              <a:latin typeface="Arial"/>
              <a:ea typeface="Arial"/>
              <a:cs typeface="Arial"/>
              <a:sym typeface="Arial"/>
            </a:endParaRPr>
          </a:p>
          <a:p>
            <a:pPr marL="0" marR="0" lvl="0" indent="0" algn="ctr" rtl="0">
              <a:lnSpc>
                <a:spcPct val="100000"/>
              </a:lnSpc>
              <a:spcBef>
                <a:spcPts val="5"/>
              </a:spcBef>
              <a:spcAft>
                <a:spcPts val="0"/>
              </a:spcAft>
              <a:buClr>
                <a:srgbClr val="000000"/>
              </a:buClr>
              <a:buSzPts val="3000"/>
              <a:buFont typeface="Arial"/>
              <a:buNone/>
            </a:pPr>
            <a:r>
              <a:rPr lang="en-US" sz="3000" b="1">
                <a:solidFill>
                  <a:schemeClr val="dk1"/>
                </a:solidFill>
              </a:rPr>
              <a:t>Taxi vận chuyển người kết hợp hàng hóa</a:t>
            </a:r>
            <a:endParaRPr sz="1400" b="0" i="0" u="none" strike="noStrike" cap="none">
              <a:solidFill>
                <a:srgbClr val="000000"/>
              </a:solidFill>
              <a:latin typeface="Arial"/>
              <a:ea typeface="Arial"/>
              <a:cs typeface="Arial"/>
              <a:sym typeface="Arial"/>
            </a:endParaRPr>
          </a:p>
        </p:txBody>
      </p:sp>
      <p:sp>
        <p:nvSpPr>
          <p:cNvPr id="47" name="Google Shape;47;p1"/>
          <p:cNvSpPr txBox="1"/>
          <p:nvPr/>
        </p:nvSpPr>
        <p:spPr>
          <a:xfrm>
            <a:off x="4129075" y="4316850"/>
            <a:ext cx="2800200" cy="2699703"/>
          </a:xfrm>
          <a:prstGeom prst="rect">
            <a:avLst/>
          </a:prstGeom>
          <a:noFill/>
          <a:ln>
            <a:noFill/>
          </a:ln>
        </p:spPr>
        <p:txBody>
          <a:bodyPr spcFirstLastPara="1" wrap="square" lIns="0" tIns="73650" rIns="0" bIns="0"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US" sz="1800" b="1" dirty="0" err="1">
                <a:solidFill>
                  <a:schemeClr val="lt1"/>
                </a:solidFill>
              </a:rPr>
              <a:t>S</a:t>
            </a:r>
            <a:r>
              <a:rPr lang="en-US" sz="1800" b="1" i="0" u="none" strike="noStrike" cap="none" dirty="0" err="1">
                <a:solidFill>
                  <a:schemeClr val="lt1"/>
                </a:solidFill>
                <a:latin typeface="Arial"/>
                <a:ea typeface="Arial"/>
                <a:cs typeface="Arial"/>
                <a:sym typeface="Arial"/>
              </a:rPr>
              <a:t>inh</a:t>
            </a:r>
            <a:r>
              <a:rPr lang="en-US" sz="1800" b="1" i="0" u="none" strike="noStrike" cap="none" dirty="0">
                <a:solidFill>
                  <a:schemeClr val="lt1"/>
                </a:solidFill>
                <a:latin typeface="Arial"/>
                <a:ea typeface="Arial"/>
                <a:cs typeface="Arial"/>
                <a:sym typeface="Arial"/>
              </a:rPr>
              <a:t> </a:t>
            </a:r>
            <a:r>
              <a:rPr lang="en-US" sz="1800" b="1" i="0" u="none" strike="noStrike" cap="none" dirty="0" err="1">
                <a:solidFill>
                  <a:schemeClr val="lt1"/>
                </a:solidFill>
                <a:latin typeface="Arial"/>
                <a:ea typeface="Arial"/>
                <a:cs typeface="Arial"/>
                <a:sym typeface="Arial"/>
              </a:rPr>
              <a:t>viên</a:t>
            </a:r>
            <a:r>
              <a:rPr lang="en-US" sz="1800" b="1" i="0" u="none" strike="noStrike" cap="none" dirty="0">
                <a:solidFill>
                  <a:schemeClr val="lt1"/>
                </a:solidFill>
                <a:latin typeface="Arial"/>
                <a:ea typeface="Arial"/>
                <a:cs typeface="Arial"/>
                <a:sym typeface="Arial"/>
              </a:rPr>
              <a:t> </a:t>
            </a:r>
            <a:r>
              <a:rPr lang="en-US" sz="1800" b="1" i="0" u="none" strike="noStrike" cap="none" dirty="0" err="1">
                <a:solidFill>
                  <a:schemeClr val="lt1"/>
                </a:solidFill>
                <a:latin typeface="Arial"/>
                <a:ea typeface="Arial"/>
                <a:cs typeface="Arial"/>
                <a:sym typeface="Arial"/>
              </a:rPr>
              <a:t>thực</a:t>
            </a:r>
            <a:r>
              <a:rPr lang="en-US" sz="1800" b="1" i="0" u="none" strike="noStrike" cap="none" dirty="0">
                <a:solidFill>
                  <a:schemeClr val="lt1"/>
                </a:solidFill>
                <a:latin typeface="Arial"/>
                <a:ea typeface="Arial"/>
                <a:cs typeface="Arial"/>
                <a:sym typeface="Arial"/>
              </a:rPr>
              <a:t> </a:t>
            </a:r>
            <a:r>
              <a:rPr lang="en-US" sz="1800" b="1" i="0" u="none" strike="noStrike" cap="none" dirty="0" err="1">
                <a:solidFill>
                  <a:schemeClr val="lt1"/>
                </a:solidFill>
                <a:latin typeface="Arial"/>
                <a:ea typeface="Arial"/>
                <a:cs typeface="Arial"/>
                <a:sym typeface="Arial"/>
              </a:rPr>
              <a:t>hiện</a:t>
            </a:r>
            <a:endParaRPr sz="1800" b="1" i="0" u="none" strike="noStrike" cap="none" dirty="0">
              <a:solidFill>
                <a:schemeClr val="lt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US" sz="1800" b="1" dirty="0" err="1">
                <a:solidFill>
                  <a:schemeClr val="lt1"/>
                </a:solidFill>
              </a:rPr>
              <a:t>Đào</a:t>
            </a:r>
            <a:r>
              <a:rPr lang="en-US" sz="1800" b="1" dirty="0">
                <a:solidFill>
                  <a:schemeClr val="lt1"/>
                </a:solidFill>
              </a:rPr>
              <a:t> </a:t>
            </a:r>
            <a:r>
              <a:rPr lang="en-US" sz="1800" b="1" dirty="0" err="1">
                <a:solidFill>
                  <a:schemeClr val="lt1"/>
                </a:solidFill>
              </a:rPr>
              <a:t>Nguyễn</a:t>
            </a:r>
            <a:r>
              <a:rPr lang="en-US" sz="1800" b="1" dirty="0">
                <a:solidFill>
                  <a:schemeClr val="lt1"/>
                </a:solidFill>
              </a:rPr>
              <a:t> Tiến </a:t>
            </a:r>
            <a:r>
              <a:rPr lang="en-US" sz="1800" b="1" dirty="0" err="1">
                <a:solidFill>
                  <a:schemeClr val="lt1"/>
                </a:solidFill>
              </a:rPr>
              <a:t>Huy</a:t>
            </a:r>
            <a:endParaRPr lang="en-US" sz="1800" b="1" dirty="0">
              <a:solidFill>
                <a:schemeClr val="lt1"/>
              </a:solidFill>
            </a:endParaRPr>
          </a:p>
          <a:p>
            <a:pPr marL="0" marR="0" lvl="0" indent="0" algn="l" rtl="0">
              <a:lnSpc>
                <a:spcPct val="115000"/>
              </a:lnSpc>
              <a:spcBef>
                <a:spcPts val="0"/>
              </a:spcBef>
              <a:spcAft>
                <a:spcPts val="0"/>
              </a:spcAft>
              <a:buClr>
                <a:srgbClr val="000000"/>
              </a:buClr>
              <a:buSzPts val="1800"/>
              <a:buFont typeface="Arial"/>
              <a:buNone/>
            </a:pPr>
            <a:r>
              <a:rPr lang="en-US" sz="1800" b="1" dirty="0">
                <a:solidFill>
                  <a:schemeClr val="lt1"/>
                </a:solidFill>
              </a:rPr>
              <a:t>Lê Tiến Dũng </a:t>
            </a:r>
          </a:p>
          <a:p>
            <a:pPr marL="0" marR="0" lvl="0" indent="0" algn="l" rtl="0">
              <a:lnSpc>
                <a:spcPct val="115000"/>
              </a:lnSpc>
              <a:spcBef>
                <a:spcPts val="0"/>
              </a:spcBef>
              <a:spcAft>
                <a:spcPts val="0"/>
              </a:spcAft>
              <a:buClr>
                <a:srgbClr val="000000"/>
              </a:buClr>
              <a:buSzPts val="1800"/>
              <a:buFont typeface="Arial"/>
              <a:buNone/>
            </a:pPr>
            <a:r>
              <a:rPr lang="en-US" sz="1800" b="1" dirty="0">
                <a:solidFill>
                  <a:schemeClr val="lt1"/>
                </a:solidFill>
              </a:rPr>
              <a:t>Lê </a:t>
            </a:r>
            <a:r>
              <a:rPr lang="en-US" sz="1800" b="1" dirty="0" err="1">
                <a:solidFill>
                  <a:schemeClr val="lt1"/>
                </a:solidFill>
              </a:rPr>
              <a:t>Doãn</a:t>
            </a:r>
            <a:r>
              <a:rPr lang="en-US" sz="1800" b="1" dirty="0">
                <a:solidFill>
                  <a:schemeClr val="lt1"/>
                </a:solidFill>
              </a:rPr>
              <a:t> </a:t>
            </a:r>
            <a:r>
              <a:rPr lang="en-US" sz="1800" b="1" dirty="0" err="1">
                <a:solidFill>
                  <a:schemeClr val="lt1"/>
                </a:solidFill>
              </a:rPr>
              <a:t>Biên</a:t>
            </a:r>
            <a:endParaRPr lang="en-US" sz="1800" b="1" dirty="0">
              <a:solidFill>
                <a:schemeClr val="lt1"/>
              </a:solidFill>
            </a:endParaRPr>
          </a:p>
          <a:p>
            <a:pPr marL="0" marR="0" lvl="0" indent="0" algn="l" rtl="0">
              <a:lnSpc>
                <a:spcPct val="115000"/>
              </a:lnSpc>
              <a:spcBef>
                <a:spcPts val="0"/>
              </a:spcBef>
              <a:spcAft>
                <a:spcPts val="0"/>
              </a:spcAft>
              <a:buClr>
                <a:srgbClr val="000000"/>
              </a:buClr>
              <a:buSzPts val="1800"/>
              <a:buFont typeface="Arial"/>
              <a:buNone/>
            </a:pPr>
            <a:r>
              <a:rPr lang="en-US" sz="1800" b="1" dirty="0" err="1">
                <a:solidFill>
                  <a:schemeClr val="lt1"/>
                </a:solidFill>
              </a:rPr>
              <a:t>Nguyễn</a:t>
            </a:r>
            <a:r>
              <a:rPr lang="en-US" sz="1800" b="1" dirty="0">
                <a:solidFill>
                  <a:schemeClr val="lt1"/>
                </a:solidFill>
              </a:rPr>
              <a:t> Minh </a:t>
            </a:r>
            <a:r>
              <a:rPr lang="en-US" sz="1800" b="1" dirty="0" err="1">
                <a:solidFill>
                  <a:schemeClr val="lt1"/>
                </a:solidFill>
              </a:rPr>
              <a:t>Hiển</a:t>
            </a:r>
            <a:endParaRPr sz="1800" b="1" dirty="0">
              <a:solidFill>
                <a:schemeClr val="lt1"/>
              </a:solidFill>
            </a:endParaRPr>
          </a:p>
          <a:p>
            <a:pPr marL="0" marR="0" lvl="0" indent="0" algn="l" rtl="0">
              <a:lnSpc>
                <a:spcPct val="115000"/>
              </a:lnSpc>
              <a:spcBef>
                <a:spcPts val="0"/>
              </a:spcBef>
              <a:spcAft>
                <a:spcPts val="0"/>
              </a:spcAft>
              <a:buClr>
                <a:schemeClr val="dk1"/>
              </a:buClr>
              <a:buSzPts val="1100"/>
              <a:buFont typeface="Arial"/>
              <a:buNone/>
            </a:pPr>
            <a:endParaRPr sz="1800" b="1" i="0" u="none" strike="noStrike" cap="none" dirty="0">
              <a:solidFill>
                <a:schemeClr val="lt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chemeClr val="lt1"/>
              </a:solidFill>
              <a:latin typeface="Arial"/>
              <a:ea typeface="Arial"/>
              <a:cs typeface="Arial"/>
              <a:sym typeface="Arial"/>
            </a:endParaRPr>
          </a:p>
          <a:p>
            <a:pPr marL="0" marR="0" lvl="0" indent="0" algn="l" rtl="0">
              <a:lnSpc>
                <a:spcPct val="115000"/>
              </a:lnSpc>
              <a:spcBef>
                <a:spcPts val="58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48" name="Google Shape;48;p1"/>
          <p:cNvSpPr/>
          <p:nvPr/>
        </p:nvSpPr>
        <p:spPr>
          <a:xfrm>
            <a:off x="-1523" y="3047"/>
            <a:ext cx="9144000" cy="1597660"/>
          </a:xfrm>
          <a:custGeom>
            <a:avLst/>
            <a:gdLst/>
            <a:ahLst/>
            <a:cxnLst/>
            <a:rect l="l" t="t" r="r" b="b"/>
            <a:pathLst>
              <a:path w="9144000" h="1597660" extrusionOk="0">
                <a:moveTo>
                  <a:pt x="9144000" y="0"/>
                </a:moveTo>
                <a:lnTo>
                  <a:pt x="0" y="0"/>
                </a:lnTo>
                <a:lnTo>
                  <a:pt x="0" y="1597152"/>
                </a:lnTo>
                <a:lnTo>
                  <a:pt x="9144000" y="1597152"/>
                </a:lnTo>
                <a:lnTo>
                  <a:pt x="914400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txBox="1"/>
          <p:nvPr/>
        </p:nvSpPr>
        <p:spPr>
          <a:xfrm>
            <a:off x="1486280" y="596645"/>
            <a:ext cx="4818986" cy="60592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dirty="0" smtClean="0">
                <a:solidFill>
                  <a:schemeClr val="dk1"/>
                </a:solidFill>
                <a:latin typeface="Arial"/>
                <a:ea typeface="Arial"/>
                <a:cs typeface="Arial"/>
                <a:sym typeface="Arial"/>
              </a:rPr>
              <a:t>ĐẠI </a:t>
            </a:r>
            <a:r>
              <a:rPr lang="en-US" sz="1400" b="1" i="0" u="none" strike="noStrike" cap="none" dirty="0">
                <a:solidFill>
                  <a:schemeClr val="dk1"/>
                </a:solidFill>
                <a:latin typeface="Arial"/>
                <a:ea typeface="Arial"/>
                <a:cs typeface="Arial"/>
                <a:sym typeface="Arial"/>
              </a:rPr>
              <a:t>HỌC BÁCH KHOA HÀ </a:t>
            </a:r>
            <a:r>
              <a:rPr lang="en-US" sz="1400" b="1" i="0" u="none" strike="noStrike" cap="none" dirty="0" smtClean="0">
                <a:solidFill>
                  <a:schemeClr val="dk1"/>
                </a:solidFill>
                <a:latin typeface="Arial"/>
                <a:ea typeface="Arial"/>
                <a:cs typeface="Arial"/>
                <a:sym typeface="Arial"/>
              </a:rPr>
              <a:t>NỘI</a:t>
            </a:r>
          </a:p>
          <a:p>
            <a:pPr marL="12700" marR="0" lvl="0" indent="0" algn="l" rtl="0">
              <a:lnSpc>
                <a:spcPct val="100000"/>
              </a:lnSpc>
              <a:spcBef>
                <a:spcPts val="0"/>
              </a:spcBef>
              <a:spcAft>
                <a:spcPts val="0"/>
              </a:spcAft>
              <a:buClr>
                <a:srgbClr val="000000"/>
              </a:buClr>
              <a:buSzPts val="1400"/>
              <a:buFont typeface="Arial"/>
              <a:buNone/>
            </a:pPr>
            <a:r>
              <a:rPr lang="en-US" b="1" dirty="0" smtClean="0">
                <a:solidFill>
                  <a:schemeClr val="dk1"/>
                </a:solidFill>
              </a:rPr>
              <a:t>TRƯỜNG CÔNG NGHỆ THÔNG TIN VÀ TUYỀN THÔNG</a:t>
            </a:r>
            <a:endParaRPr sz="1400" b="0" i="0" u="none" strike="noStrike" cap="none" dirty="0">
              <a:solidFill>
                <a:schemeClr val="dk1"/>
              </a:solidFill>
              <a:latin typeface="Arial"/>
              <a:ea typeface="Arial"/>
              <a:cs typeface="Arial"/>
              <a:sym typeface="Arial"/>
            </a:endParaRPr>
          </a:p>
          <a:p>
            <a:pPr marL="29209" marR="0" lvl="0" indent="0" algn="l" rtl="0">
              <a:lnSpc>
                <a:spcPct val="100000"/>
              </a:lnSpc>
              <a:spcBef>
                <a:spcPts val="10"/>
              </a:spcBef>
              <a:spcAft>
                <a:spcPts val="0"/>
              </a:spcAft>
              <a:buClr>
                <a:srgbClr val="000000"/>
              </a:buClr>
              <a:buSzPts val="1050"/>
              <a:buFont typeface="Arial"/>
              <a:buNone/>
            </a:pPr>
            <a:r>
              <a:rPr lang="en-US" sz="1050" b="0" i="0" u="none" strike="noStrike" cap="none" dirty="0">
                <a:solidFill>
                  <a:srgbClr val="7E7E7E"/>
                </a:solidFill>
                <a:latin typeface="Arial"/>
                <a:ea typeface="Arial"/>
                <a:cs typeface="Arial"/>
                <a:sym typeface="Arial"/>
              </a:rPr>
              <a:t>HANOI UNIVERSITY OF SCIENCE AND TECHNOLOGY</a:t>
            </a:r>
            <a:endParaRPr sz="1050" b="0" i="0" u="none" strike="noStrike" cap="none" dirty="0">
              <a:solidFill>
                <a:schemeClr val="dk1"/>
              </a:solidFill>
              <a:latin typeface="Arial"/>
              <a:ea typeface="Arial"/>
              <a:cs typeface="Arial"/>
              <a:sym typeface="Arial"/>
            </a:endParaRPr>
          </a:p>
        </p:txBody>
      </p:sp>
      <p:sp>
        <p:nvSpPr>
          <p:cNvPr id="50" name="Google Shape;50;p1"/>
          <p:cNvSpPr/>
          <p:nvPr/>
        </p:nvSpPr>
        <p:spPr>
          <a:xfrm>
            <a:off x="304800" y="327659"/>
            <a:ext cx="990600" cy="97078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1"/>
          <p:cNvSpPr txBox="1"/>
          <p:nvPr/>
        </p:nvSpPr>
        <p:spPr>
          <a:xfrm>
            <a:off x="800100" y="4316850"/>
            <a:ext cx="2800200" cy="702900"/>
          </a:xfrm>
          <a:prstGeom prst="rect">
            <a:avLst/>
          </a:prstGeom>
          <a:noFill/>
          <a:ln>
            <a:noFill/>
          </a:ln>
        </p:spPr>
        <p:txBody>
          <a:bodyPr spcFirstLastPara="1" wrap="square" lIns="0" tIns="7365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Giáo viên hướng dẫn</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58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TS. </a:t>
            </a:r>
            <a:r>
              <a:rPr lang="en-US" sz="1800" b="1">
                <a:solidFill>
                  <a:schemeClr val="lt1"/>
                </a:solidFill>
              </a:rPr>
              <a:t>Bùi Quốc Trung</a:t>
            </a:r>
            <a:endParaRPr sz="1800" b="1" i="0" u="none" strike="noStrike" cap="none">
              <a:solidFill>
                <a:schemeClr val="lt1"/>
              </a:solidFill>
              <a:latin typeface="Arial"/>
              <a:ea typeface="Arial"/>
              <a:cs typeface="Arial"/>
              <a:sym typeface="Arial"/>
            </a:endParaRPr>
          </a:p>
        </p:txBody>
      </p:sp>
      <p:sp>
        <p:nvSpPr>
          <p:cNvPr id="52" name="Google Shape;52;p1"/>
          <p:cNvSpPr txBox="1">
            <a:spLocks noGrp="1"/>
          </p:cNvSpPr>
          <p:nvPr>
            <p:ph type="sldNum" idx="12"/>
          </p:nvPr>
        </p:nvSpPr>
        <p:spPr>
          <a:xfrm>
            <a:off x="8686800" y="6400800"/>
            <a:ext cx="231775"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solidFill>
                  <a:schemeClr val="lt1"/>
                </a:solidFill>
              </a:rPr>
              <a:t>1</a:t>
            </a:fld>
            <a:endParaRPr>
              <a:solidFill>
                <a:schemeClr val="lt1"/>
              </a:solidFill>
            </a:endParaRPr>
          </a:p>
        </p:txBody>
      </p:sp>
      <p:sp>
        <p:nvSpPr>
          <p:cNvPr id="53" name="Google Shape;53;p1"/>
          <p:cNvSpPr txBox="1"/>
          <p:nvPr/>
        </p:nvSpPr>
        <p:spPr>
          <a:xfrm>
            <a:off x="6929275" y="4195768"/>
            <a:ext cx="5857200" cy="2198028"/>
          </a:xfrm>
          <a:prstGeom prst="rect">
            <a:avLst/>
          </a:prstGeom>
          <a:noFill/>
          <a:ln>
            <a:noFill/>
          </a:ln>
        </p:spPr>
        <p:txBody>
          <a:bodyPr spcFirstLastPara="1" wrap="square" lIns="0" tIns="73650" rIns="0" bIns="0" anchor="t" anchorCtr="0">
            <a:spAutoFit/>
          </a:bodyPr>
          <a:lstStyle/>
          <a:p>
            <a:pPr marL="0" marR="0" lvl="0" indent="0" algn="l" rtl="0">
              <a:lnSpc>
                <a:spcPct val="100000"/>
              </a:lnSpc>
              <a:spcBef>
                <a:spcPts val="580"/>
              </a:spcBef>
              <a:spcAft>
                <a:spcPts val="0"/>
              </a:spcAft>
              <a:buClr>
                <a:srgbClr val="000000"/>
              </a:buClr>
              <a:buSzPts val="1800"/>
              <a:buFont typeface="Arial"/>
              <a:buNone/>
            </a:pPr>
            <a:endParaRPr sz="1800" b="1" dirty="0">
              <a:solidFill>
                <a:schemeClr val="lt1"/>
              </a:solidFill>
            </a:endParaRPr>
          </a:p>
          <a:p>
            <a:pPr marL="0" marR="0" lvl="0" indent="0" algn="l" rtl="0">
              <a:lnSpc>
                <a:spcPct val="100000"/>
              </a:lnSpc>
              <a:spcBef>
                <a:spcPts val="580"/>
              </a:spcBef>
              <a:spcAft>
                <a:spcPts val="0"/>
              </a:spcAft>
              <a:buClr>
                <a:srgbClr val="000000"/>
              </a:buClr>
              <a:buSzPts val="1800"/>
              <a:buFont typeface="Arial"/>
              <a:buNone/>
            </a:pPr>
            <a:r>
              <a:rPr lang="en-US" sz="1800" b="1" dirty="0">
                <a:solidFill>
                  <a:schemeClr val="lt1"/>
                </a:solidFill>
              </a:rPr>
              <a:t>20194077</a:t>
            </a:r>
            <a:endParaRPr sz="1800" b="1" dirty="0">
              <a:solidFill>
                <a:schemeClr val="lt1"/>
              </a:solidFill>
            </a:endParaRPr>
          </a:p>
          <a:p>
            <a:pPr marL="0" marR="0" lvl="0" indent="0" algn="l" rtl="0">
              <a:lnSpc>
                <a:spcPct val="100000"/>
              </a:lnSpc>
              <a:spcBef>
                <a:spcPts val="580"/>
              </a:spcBef>
              <a:spcAft>
                <a:spcPts val="0"/>
              </a:spcAft>
              <a:buClr>
                <a:srgbClr val="000000"/>
              </a:buClr>
              <a:buSzPts val="1800"/>
              <a:buFont typeface="Arial"/>
              <a:buNone/>
            </a:pPr>
            <a:r>
              <a:rPr lang="en-US" sz="1800" b="1" dirty="0">
                <a:solidFill>
                  <a:schemeClr val="lt1"/>
                </a:solidFill>
              </a:rPr>
              <a:t>20194027</a:t>
            </a:r>
          </a:p>
          <a:p>
            <a:pPr marL="0" marR="0" lvl="0" indent="0" algn="l" rtl="0">
              <a:lnSpc>
                <a:spcPct val="100000"/>
              </a:lnSpc>
              <a:spcBef>
                <a:spcPts val="580"/>
              </a:spcBef>
              <a:spcAft>
                <a:spcPts val="0"/>
              </a:spcAft>
              <a:buClr>
                <a:srgbClr val="000000"/>
              </a:buClr>
              <a:buSzPts val="1800"/>
              <a:buFont typeface="Arial"/>
              <a:buNone/>
            </a:pPr>
            <a:r>
              <a:rPr lang="en-US" sz="1800" b="1" dirty="0">
                <a:solidFill>
                  <a:schemeClr val="lt1"/>
                </a:solidFill>
              </a:rPr>
              <a:t>20193992</a:t>
            </a:r>
            <a:endParaRPr sz="1800" b="1" dirty="0">
              <a:solidFill>
                <a:schemeClr val="lt1"/>
              </a:solidFill>
            </a:endParaRPr>
          </a:p>
          <a:p>
            <a:pPr marL="0" marR="0" lvl="0" indent="0" algn="l" rtl="0">
              <a:lnSpc>
                <a:spcPct val="100000"/>
              </a:lnSpc>
              <a:spcBef>
                <a:spcPts val="580"/>
              </a:spcBef>
              <a:spcAft>
                <a:spcPts val="0"/>
              </a:spcAft>
              <a:buClr>
                <a:srgbClr val="000000"/>
              </a:buClr>
              <a:buSzPts val="1800"/>
              <a:buFont typeface="Arial"/>
              <a:buNone/>
            </a:pPr>
            <a:r>
              <a:rPr lang="en-US" sz="1800" b="1" dirty="0">
                <a:solidFill>
                  <a:schemeClr val="lt1"/>
                </a:solidFill>
              </a:rPr>
              <a:t>20194045</a:t>
            </a:r>
            <a:endParaRPr sz="1800" b="1" dirty="0">
              <a:solidFill>
                <a:schemeClr val="lt1"/>
              </a:solidFill>
            </a:endParaRPr>
          </a:p>
          <a:p>
            <a:pPr marL="0" marR="0" lvl="0" indent="0" algn="l" rtl="0">
              <a:lnSpc>
                <a:spcPct val="100000"/>
              </a:lnSpc>
              <a:spcBef>
                <a:spcPts val="580"/>
              </a:spcBef>
              <a:spcAft>
                <a:spcPts val="0"/>
              </a:spcAft>
              <a:buClr>
                <a:srgbClr val="000000"/>
              </a:buClr>
              <a:buSzPts val="1800"/>
              <a:buFont typeface="Arial"/>
              <a:buNone/>
            </a:pPr>
            <a:endParaRPr sz="18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e87fff1f6_1_0"/>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Mô hình hóa bài toán </a:t>
            </a:r>
            <a:endParaRPr sz="3000"/>
          </a:p>
        </p:txBody>
      </p:sp>
      <p:sp>
        <p:nvSpPr>
          <p:cNvPr id="73" name="Google Shape;73;g13e87fff1f6_1_0"/>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
        <p:nvSpPr>
          <p:cNvPr id="74" name="Google Shape;74;g13e87fff1f6_1_0"/>
          <p:cNvSpPr txBox="1"/>
          <p:nvPr/>
        </p:nvSpPr>
        <p:spPr>
          <a:xfrm>
            <a:off x="330525" y="1189825"/>
            <a:ext cx="1921356"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err="1"/>
              <a:t>Ràng</a:t>
            </a:r>
            <a:r>
              <a:rPr lang="en-US" sz="2400" dirty="0"/>
              <a:t> </a:t>
            </a:r>
            <a:r>
              <a:rPr lang="en-US" sz="2400" dirty="0" err="1"/>
              <a:t>buộc</a:t>
            </a:r>
            <a:r>
              <a:rPr lang="en-US" sz="2400" dirty="0"/>
              <a:t> : </a:t>
            </a:r>
            <a:endParaRPr sz="2400" dirty="0"/>
          </a:p>
        </p:txBody>
      </p:sp>
      <mc:AlternateContent xmlns:mc="http://schemas.openxmlformats.org/markup-compatibility/2006" xmlns:a14="http://schemas.microsoft.com/office/drawing/2010/main">
        <mc:Choice Requires="a14">
          <p:sp>
            <p:nvSpPr>
              <p:cNvPr id="2" name="Rectangle 1"/>
              <p:cNvSpPr/>
              <p:nvPr/>
            </p:nvSpPr>
            <p:spPr>
              <a:xfrm>
                <a:off x="2149522" y="1189825"/>
                <a:ext cx="5834418" cy="4851777"/>
              </a:xfrm>
              <a:prstGeom prst="rect">
                <a:avLst/>
              </a:prstGeom>
            </p:spPr>
            <p:txBody>
              <a:bodyPr wrap="square">
                <a:spAutoFit/>
              </a:bodyPr>
              <a:lstStyle/>
              <a:p>
                <a:pPr marL="342900" lvl="0" indent="-342900" algn="just">
                  <a:lnSpc>
                    <a:spcPct val="107000"/>
                  </a:lnSpc>
                  <a:spcAft>
                    <a:spcPts val="8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Tổng </a:t>
                </a:r>
                <a:r>
                  <a:rPr lang="en-US" sz="2400" dirty="0" err="1">
                    <a:latin typeface="Calibri" panose="020F0502020204030204" pitchFamily="34" charset="0"/>
                    <a:ea typeface="Calibri" panose="020F0502020204030204" pitchFamily="34" charset="0"/>
                    <a:cs typeface="Times New Roman" panose="02020603050405020304" pitchFamily="18" charset="0"/>
                  </a:rPr>
                  <a:t>số</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hàng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của</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xe</a:t>
                </a:r>
                <a:r>
                  <a:rPr lang="en-US" sz="2400" dirty="0">
                    <a:latin typeface="Calibri" panose="020F0502020204030204" pitchFamily="34" charset="0"/>
                    <a:ea typeface="Calibri" panose="020F0502020204030204" pitchFamily="34" charset="0"/>
                    <a:cs typeface="Times New Roman" panose="02020603050405020304" pitchFamily="18" charset="0"/>
                  </a:rPr>
                  <a:t> k </a:t>
                </a:r>
                <a:r>
                  <a:rPr lang="en-US" sz="2400" dirty="0" err="1">
                    <a:latin typeface="Calibri" panose="020F0502020204030204" pitchFamily="34" charset="0"/>
                    <a:ea typeface="Calibri" panose="020F0502020204030204" pitchFamily="34" charset="0"/>
                    <a:cs typeface="Times New Roman" panose="02020603050405020304" pitchFamily="18" charset="0"/>
                  </a:rPr>
                  <a:t>khi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thăm</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điểm</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𝐼𝑁𝐹</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Tổng</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khách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xe</a:t>
                </a:r>
                <a:r>
                  <a:rPr lang="en-US" sz="2400" dirty="0">
                    <a:effectLst/>
                    <a:latin typeface="Calibri" panose="020F0502020204030204" pitchFamily="34" charset="0"/>
                    <a:ea typeface="Calibri" panose="020F0502020204030204" pitchFamily="34" charset="0"/>
                    <a:cs typeface="Times New Roman" panose="02020603050405020304" pitchFamily="18" charset="0"/>
                  </a:rPr>
                  <a:t> k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thăm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𝐼𝑁𝐹</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𝐶</m:t>
                    </m:r>
                    <m:r>
                      <a:rPr lang="en-US" sz="2400" i="1">
                        <a:effectLst/>
                        <a:latin typeface="Cambria Math" panose="02040503050406030204" pitchFamily="18" charset="0"/>
                        <a:ea typeface="Calibri" panose="020F0502020204030204" pitchFamily="34" charset="0"/>
                        <a:cs typeface="Times New Roman" panose="02020603050405020304" pitchFamily="18" charset="0"/>
                      </a:rPr>
                      <m:t>ó </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𝑗𝑖</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e>
                    </m:nary>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𝑠</m:t>
                        </m:r>
                      </m:e>
                      <m:sub>
                        <m:r>
                          <a:rPr lang="en-US" sz="2400" i="1">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2400" dirty="0">
                    <a:effectLst/>
                    <a:latin typeface="Calibri" panose="020F0502020204030204" pitchFamily="34" charset="0"/>
                    <a:ea typeface="Calibri" panose="020F0502020204030204" pitchFamily="34" charset="0"/>
                    <a:cs typeface="Times New Roman" panose="02020603050405020304" pitchFamily="18" charset="0"/>
                  </a:rPr>
                  <a:t> &lt;= y</a:t>
                </a:r>
              </a:p>
            </p:txBody>
          </p:sp>
        </mc:Choice>
        <mc:Fallback xmlns="">
          <p:sp>
            <p:nvSpPr>
              <p:cNvPr id="2" name="Rectangle 1"/>
              <p:cNvSpPr>
                <a:spLocks noRot="1" noChangeAspect="1" noMove="1" noResize="1" noEditPoints="1" noAdjustHandles="1" noChangeArrowheads="1" noChangeShapeType="1" noTextEdit="1"/>
              </p:cNvSpPr>
              <p:nvPr/>
            </p:nvSpPr>
            <p:spPr>
              <a:xfrm>
                <a:off x="2149522" y="1189825"/>
                <a:ext cx="5834418" cy="4851777"/>
              </a:xfrm>
              <a:prstGeom prst="rect">
                <a:avLst/>
              </a:prstGeom>
              <a:blipFill rotWithShape="0">
                <a:blip r:embed="rId3"/>
                <a:stretch>
                  <a:fillRect l="-1672" t="-1256" b="-1508"/>
                </a:stretch>
              </a:blipFill>
            </p:spPr>
            <p:txBody>
              <a:bodyPr/>
              <a:lstStyle/>
              <a:p>
                <a:r>
                  <a:rPr lang="en-US">
                    <a:noFill/>
                  </a:rPr>
                  <a:t> </a:t>
                </a:r>
              </a:p>
            </p:txBody>
          </p:sp>
        </mc:Fallback>
      </mc:AlternateContent>
    </p:spTree>
    <p:extLst>
      <p:ext uri="{BB962C8B-B14F-4D97-AF65-F5344CB8AC3E}">
        <p14:creationId xmlns:p14="http://schemas.microsoft.com/office/powerpoint/2010/main" val="230350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e87fff1f6_1_0"/>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dirty="0" err="1"/>
              <a:t>Mô</a:t>
            </a:r>
            <a:r>
              <a:rPr lang="en-US" sz="3000" dirty="0"/>
              <a:t> </a:t>
            </a:r>
            <a:r>
              <a:rPr lang="en-US" sz="3000" dirty="0" err="1"/>
              <a:t>hình</a:t>
            </a:r>
            <a:r>
              <a:rPr lang="en-US" sz="3000" dirty="0"/>
              <a:t> </a:t>
            </a:r>
            <a:r>
              <a:rPr lang="en-US" sz="3000" dirty="0" err="1"/>
              <a:t>hóa</a:t>
            </a:r>
            <a:r>
              <a:rPr lang="en-US" sz="3000" dirty="0"/>
              <a:t> </a:t>
            </a:r>
            <a:r>
              <a:rPr lang="en-US" sz="3000" dirty="0" err="1"/>
              <a:t>bài</a:t>
            </a:r>
            <a:r>
              <a:rPr lang="en-US" sz="3000" dirty="0"/>
              <a:t> </a:t>
            </a:r>
            <a:r>
              <a:rPr lang="en-US" sz="3000" dirty="0" err="1"/>
              <a:t>toán</a:t>
            </a:r>
            <a:r>
              <a:rPr lang="en-US" sz="3000" dirty="0"/>
              <a:t> </a:t>
            </a:r>
            <a:endParaRPr sz="3000" dirty="0"/>
          </a:p>
        </p:txBody>
      </p:sp>
      <p:sp>
        <p:nvSpPr>
          <p:cNvPr id="73" name="Google Shape;73;g13e87fff1f6_1_0"/>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74" name="Google Shape;74;g13e87fff1f6_1_0"/>
          <p:cNvSpPr txBox="1"/>
          <p:nvPr/>
        </p:nvSpPr>
        <p:spPr>
          <a:xfrm>
            <a:off x="303229" y="1271711"/>
            <a:ext cx="2385379"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err="1"/>
              <a:t>Hàm</a:t>
            </a:r>
            <a:r>
              <a:rPr lang="en-US" sz="2400" dirty="0"/>
              <a:t> </a:t>
            </a:r>
            <a:r>
              <a:rPr lang="en-US" sz="2400" dirty="0" err="1"/>
              <a:t>mục</a:t>
            </a:r>
            <a:r>
              <a:rPr lang="en-US" sz="2400" dirty="0"/>
              <a:t> </a:t>
            </a:r>
            <a:r>
              <a:rPr lang="en-US" sz="2400" dirty="0" err="1"/>
              <a:t>tiêu</a:t>
            </a:r>
            <a:r>
              <a:rPr lang="en-US" sz="2400" dirty="0"/>
              <a:t>: </a:t>
            </a:r>
            <a:endParaRPr sz="2400" dirty="0"/>
          </a:p>
        </p:txBody>
      </p:sp>
      <p:sp>
        <p:nvSpPr>
          <p:cNvPr id="3" name="Rectangle 2"/>
          <p:cNvSpPr/>
          <p:nvPr/>
        </p:nvSpPr>
        <p:spPr>
          <a:xfrm>
            <a:off x="2290256" y="1877149"/>
            <a:ext cx="1394639" cy="595932"/>
          </a:xfrm>
          <a:prstGeom prst="rect">
            <a:avLst/>
          </a:prstGeom>
        </p:spPr>
        <p:txBody>
          <a:bodyPr wrap="square">
            <a:spAutoFit/>
          </a:bodyPr>
          <a:lstStyle/>
          <a:p>
            <a:pPr algn="just">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min(y)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037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13e81526366_0_15"/>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dirty="0" err="1"/>
              <a:t>Thuật</a:t>
            </a:r>
            <a:r>
              <a:rPr lang="en-US" sz="3000" dirty="0"/>
              <a:t> </a:t>
            </a:r>
            <a:r>
              <a:rPr lang="en-US" sz="3000" dirty="0" err="1"/>
              <a:t>toán</a:t>
            </a:r>
            <a:r>
              <a:rPr lang="en-US" sz="3000" dirty="0"/>
              <a:t> </a:t>
            </a:r>
            <a:r>
              <a:rPr lang="en-US" sz="3000" dirty="0" err="1"/>
              <a:t>đề</a:t>
            </a:r>
            <a:r>
              <a:rPr lang="en-US" sz="3000" dirty="0"/>
              <a:t> </a:t>
            </a:r>
            <a:r>
              <a:rPr lang="en-US" sz="3000" dirty="0" err="1"/>
              <a:t>xuất</a:t>
            </a:r>
            <a:endParaRPr sz="3000" dirty="0"/>
          </a:p>
        </p:txBody>
      </p:sp>
      <p:sp>
        <p:nvSpPr>
          <p:cNvPr id="87" name="Google Shape;87;g13e81526366_0_15"/>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
        <p:nvSpPr>
          <p:cNvPr id="88" name="Google Shape;88;g13e81526366_0_15"/>
          <p:cNvSpPr txBox="1"/>
          <p:nvPr/>
        </p:nvSpPr>
        <p:spPr>
          <a:xfrm>
            <a:off x="225112" y="1111214"/>
            <a:ext cx="8333100" cy="3529397"/>
          </a:xfrm>
          <a:prstGeom prst="rect">
            <a:avLst/>
          </a:prstGeom>
          <a:noFill/>
          <a:ln>
            <a:noFill/>
          </a:ln>
        </p:spPr>
        <p:txBody>
          <a:bodyPr spcFirstLastPara="1" wrap="square" lIns="91425" tIns="91425" rIns="91425" bIns="91425" anchor="t" anchorCtr="0">
            <a:spAutoFit/>
          </a:bodyPr>
          <a:lstStyle/>
          <a:p>
            <a:pPr marL="50800" lvl="0" algn="l" rtl="0">
              <a:lnSpc>
                <a:spcPct val="115000"/>
              </a:lnSpc>
              <a:spcBef>
                <a:spcPts val="0"/>
              </a:spcBef>
              <a:spcAft>
                <a:spcPts val="0"/>
              </a:spcAft>
              <a:buSzPts val="2800"/>
            </a:pPr>
            <a:r>
              <a:rPr lang="en-US" sz="2800" b="1" dirty="0"/>
              <a:t>I. </a:t>
            </a:r>
            <a:r>
              <a:rPr lang="en-US" sz="2800" b="1" dirty="0" err="1"/>
              <a:t>Thuật</a:t>
            </a:r>
            <a:r>
              <a:rPr lang="en-US" sz="2800" b="1" dirty="0"/>
              <a:t> </a:t>
            </a:r>
            <a:r>
              <a:rPr lang="en-US" sz="2800" b="1" dirty="0" err="1" smtClean="0"/>
              <a:t>toán</a:t>
            </a:r>
            <a:r>
              <a:rPr lang="en-US" sz="2800" b="1" dirty="0" smtClean="0"/>
              <a:t> </a:t>
            </a:r>
            <a:r>
              <a:rPr lang="en-US" sz="2800" b="1" dirty="0" err="1"/>
              <a:t>chính</a:t>
            </a:r>
            <a:r>
              <a:rPr lang="en-US" sz="2800" b="1" dirty="0"/>
              <a:t> </a:t>
            </a:r>
            <a:r>
              <a:rPr lang="en-US" sz="2800" b="1" dirty="0" err="1"/>
              <a:t>xác</a:t>
            </a:r>
            <a:endParaRPr sz="2300" dirty="0"/>
          </a:p>
          <a:p>
            <a:pPr marL="457200" lvl="0" indent="-374650" algn="l" rtl="0">
              <a:lnSpc>
                <a:spcPct val="115000"/>
              </a:lnSpc>
              <a:spcBef>
                <a:spcPts val="0"/>
              </a:spcBef>
              <a:spcAft>
                <a:spcPts val="0"/>
              </a:spcAft>
              <a:buSzPts val="2300"/>
              <a:buChar char="●"/>
            </a:pPr>
            <a:r>
              <a:rPr lang="en-US" sz="2300" dirty="0"/>
              <a:t>BACKTRACKING</a:t>
            </a:r>
          </a:p>
          <a:p>
            <a:pPr marL="82550" lvl="1">
              <a:lnSpc>
                <a:spcPct val="115000"/>
              </a:lnSpc>
              <a:buSzPts val="2300"/>
            </a:pPr>
            <a:r>
              <a:rPr lang="en-US" sz="2300" dirty="0" err="1"/>
              <a:t>Giải</a:t>
            </a:r>
            <a:r>
              <a:rPr lang="en-US" sz="2300" dirty="0"/>
              <a:t> </a:t>
            </a:r>
            <a:r>
              <a:rPr lang="en-US" sz="2300" dirty="0" err="1"/>
              <a:t>thuật</a:t>
            </a:r>
            <a:r>
              <a:rPr lang="en-US" sz="2300" dirty="0"/>
              <a:t> quay </a:t>
            </a:r>
            <a:r>
              <a:rPr lang="en-US" sz="2300" dirty="0" err="1"/>
              <a:t>lui</a:t>
            </a:r>
            <a:r>
              <a:rPr lang="en-US" sz="2300" dirty="0"/>
              <a:t> </a:t>
            </a:r>
            <a:r>
              <a:rPr lang="en-US" sz="2300" dirty="0" err="1"/>
              <a:t>có</a:t>
            </a:r>
            <a:r>
              <a:rPr lang="en-US" sz="2300" dirty="0"/>
              <a:t> </a:t>
            </a:r>
            <a:r>
              <a:rPr lang="en-US" sz="2300" dirty="0" err="1"/>
              <a:t>cắt</a:t>
            </a:r>
            <a:r>
              <a:rPr lang="en-US" sz="2300" dirty="0"/>
              <a:t> </a:t>
            </a:r>
            <a:r>
              <a:rPr lang="en-US" sz="2300" dirty="0" err="1"/>
              <a:t>tỉa</a:t>
            </a:r>
            <a:r>
              <a:rPr lang="en-US" sz="2300" dirty="0"/>
              <a:t> </a:t>
            </a:r>
            <a:r>
              <a:rPr lang="en-US" sz="2300" dirty="0" err="1"/>
              <a:t>nhánh</a:t>
            </a:r>
            <a:r>
              <a:rPr lang="en-US" sz="2300" dirty="0"/>
              <a:t> </a:t>
            </a:r>
            <a:r>
              <a:rPr lang="en-US" sz="2300" dirty="0" err="1"/>
              <a:t>cận</a:t>
            </a:r>
            <a:endParaRPr sz="2300" dirty="0"/>
          </a:p>
          <a:p>
            <a:pPr marL="457200" lvl="0" indent="-374650" algn="l" rtl="0">
              <a:lnSpc>
                <a:spcPct val="115000"/>
              </a:lnSpc>
              <a:spcBef>
                <a:spcPts val="0"/>
              </a:spcBef>
              <a:spcAft>
                <a:spcPts val="0"/>
              </a:spcAft>
              <a:buSzPts val="2300"/>
              <a:buChar char="●"/>
            </a:pPr>
            <a:r>
              <a:rPr lang="en-US" sz="2300" dirty="0">
                <a:solidFill>
                  <a:schemeClr val="dk1"/>
                </a:solidFill>
              </a:rPr>
              <a:t>INTERGER PROGRAMING</a:t>
            </a:r>
          </a:p>
          <a:p>
            <a:pPr marL="82550">
              <a:lnSpc>
                <a:spcPct val="115000"/>
              </a:lnSpc>
              <a:buSzPts val="2300"/>
            </a:pPr>
            <a:r>
              <a:rPr lang="en-US" sz="2300" dirty="0" err="1"/>
              <a:t>Thuật</a:t>
            </a:r>
            <a:r>
              <a:rPr lang="en-US" sz="2300" dirty="0"/>
              <a:t> </a:t>
            </a:r>
            <a:r>
              <a:rPr lang="en-US" sz="2300" dirty="0" err="1"/>
              <a:t>toán</a:t>
            </a:r>
            <a:r>
              <a:rPr lang="en-US" sz="2300" dirty="0"/>
              <a:t> </a:t>
            </a:r>
            <a:r>
              <a:rPr lang="en-US" sz="2300" dirty="0" err="1"/>
              <a:t>giải</a:t>
            </a:r>
            <a:r>
              <a:rPr lang="en-US" sz="2300" dirty="0"/>
              <a:t> </a:t>
            </a:r>
            <a:r>
              <a:rPr lang="en-US" sz="2300" dirty="0" err="1"/>
              <a:t>bài</a:t>
            </a:r>
            <a:r>
              <a:rPr lang="en-US" sz="2300" dirty="0"/>
              <a:t> </a:t>
            </a:r>
            <a:r>
              <a:rPr lang="en-US" sz="2300" dirty="0" err="1"/>
              <a:t>toán</a:t>
            </a:r>
            <a:r>
              <a:rPr lang="en-US" sz="2300" dirty="0"/>
              <a:t> </a:t>
            </a:r>
            <a:r>
              <a:rPr lang="en-US" sz="2300" dirty="0" err="1"/>
              <a:t>quy</a:t>
            </a:r>
            <a:r>
              <a:rPr lang="en-US" sz="2300" dirty="0"/>
              <a:t> </a:t>
            </a:r>
            <a:r>
              <a:rPr lang="en-US" sz="2300" dirty="0" err="1"/>
              <a:t>hoạch</a:t>
            </a:r>
            <a:r>
              <a:rPr lang="en-US" sz="2300" dirty="0"/>
              <a:t> </a:t>
            </a:r>
            <a:r>
              <a:rPr lang="en-US" sz="2300" dirty="0" err="1"/>
              <a:t>nguyên</a:t>
            </a:r>
            <a:r>
              <a:rPr lang="en-US" sz="2300" dirty="0"/>
              <a:t> </a:t>
            </a:r>
            <a:r>
              <a:rPr lang="en-US" sz="2300" dirty="0" err="1"/>
              <a:t>tuyến</a:t>
            </a:r>
            <a:r>
              <a:rPr lang="en-US" sz="2300" dirty="0"/>
              <a:t> </a:t>
            </a:r>
            <a:r>
              <a:rPr lang="en-US" sz="2300" dirty="0" err="1"/>
              <a:t>tính</a:t>
            </a:r>
            <a:r>
              <a:rPr lang="en-US" sz="2300" dirty="0"/>
              <a:t> </a:t>
            </a:r>
            <a:r>
              <a:rPr lang="en-US" sz="2300" dirty="0" err="1"/>
              <a:t>thư</a:t>
            </a:r>
            <a:r>
              <a:rPr lang="en-US" sz="2300" dirty="0"/>
              <a:t> </a:t>
            </a:r>
            <a:r>
              <a:rPr lang="en-US" sz="2300" dirty="0" err="1"/>
              <a:t>viện</a:t>
            </a:r>
            <a:r>
              <a:rPr lang="en-US" sz="2300" dirty="0"/>
              <a:t> </a:t>
            </a:r>
            <a:r>
              <a:rPr lang="en-US" sz="2300" dirty="0" err="1"/>
              <a:t>ortools</a:t>
            </a:r>
            <a:endParaRPr sz="2300" dirty="0"/>
          </a:p>
          <a:p>
            <a:pPr marL="457200" lvl="0" indent="-374650" algn="l" rtl="0">
              <a:lnSpc>
                <a:spcPct val="115000"/>
              </a:lnSpc>
              <a:spcBef>
                <a:spcPts val="0"/>
              </a:spcBef>
              <a:spcAft>
                <a:spcPts val="0"/>
              </a:spcAft>
              <a:buSzPts val="2300"/>
              <a:buChar char="●"/>
            </a:pPr>
            <a:r>
              <a:rPr lang="en-US" sz="2300" dirty="0"/>
              <a:t>CONSTRAINT PROGRAMING</a:t>
            </a:r>
          </a:p>
          <a:p>
            <a:pPr marL="82550" lvl="0" algn="l" rtl="0">
              <a:lnSpc>
                <a:spcPct val="115000"/>
              </a:lnSpc>
              <a:spcBef>
                <a:spcPts val="0"/>
              </a:spcBef>
              <a:spcAft>
                <a:spcPts val="0"/>
              </a:spcAft>
              <a:buSzPts val="2300"/>
            </a:pPr>
            <a:r>
              <a:rPr lang="en-US" sz="2300" dirty="0" err="1"/>
              <a:t>Thuật</a:t>
            </a:r>
            <a:r>
              <a:rPr lang="en-US" sz="2300" dirty="0"/>
              <a:t> </a:t>
            </a:r>
            <a:r>
              <a:rPr lang="en-US" sz="2300" dirty="0" err="1"/>
              <a:t>toán</a:t>
            </a:r>
            <a:r>
              <a:rPr lang="en-US" sz="2300" dirty="0"/>
              <a:t> </a:t>
            </a:r>
            <a:r>
              <a:rPr lang="en-US" sz="2300" dirty="0" err="1"/>
              <a:t>quy</a:t>
            </a:r>
            <a:r>
              <a:rPr lang="en-US" sz="2300" dirty="0"/>
              <a:t> </a:t>
            </a:r>
            <a:r>
              <a:rPr lang="en-US" sz="2300" dirty="0" err="1"/>
              <a:t>hoạch</a:t>
            </a:r>
            <a:r>
              <a:rPr lang="en-US" sz="2300" dirty="0"/>
              <a:t> </a:t>
            </a:r>
            <a:r>
              <a:rPr lang="en-US" sz="2300" dirty="0" err="1"/>
              <a:t>ràng</a:t>
            </a:r>
            <a:r>
              <a:rPr lang="en-US" sz="2300" dirty="0"/>
              <a:t> </a:t>
            </a:r>
            <a:r>
              <a:rPr lang="en-US" sz="2300" dirty="0" err="1"/>
              <a:t>buộc</a:t>
            </a:r>
            <a:r>
              <a:rPr lang="en-US" sz="2300" dirty="0"/>
              <a:t> </a:t>
            </a:r>
            <a:r>
              <a:rPr lang="en-US" sz="2300" dirty="0" err="1"/>
              <a:t>thư</a:t>
            </a:r>
            <a:r>
              <a:rPr lang="en-US" sz="2300" dirty="0"/>
              <a:t> </a:t>
            </a:r>
            <a:r>
              <a:rPr lang="en-US" sz="2300" dirty="0" err="1"/>
              <a:t>viện</a:t>
            </a:r>
            <a:r>
              <a:rPr lang="en-US" sz="2300" dirty="0"/>
              <a:t> </a:t>
            </a:r>
            <a:r>
              <a:rPr lang="en-US" sz="2300" dirty="0" err="1"/>
              <a:t>ortools</a:t>
            </a:r>
            <a:endParaRPr lang="en-US" sz="2300" dirty="0"/>
          </a:p>
        </p:txBody>
      </p:sp>
    </p:spTree>
    <p:extLst>
      <p:ext uri="{BB962C8B-B14F-4D97-AF65-F5344CB8AC3E}">
        <p14:creationId xmlns:p14="http://schemas.microsoft.com/office/powerpoint/2010/main" val="369970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13e81526366_0_15"/>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dirty="0" err="1"/>
              <a:t>Thuật</a:t>
            </a:r>
            <a:r>
              <a:rPr lang="en-US" sz="3000" dirty="0"/>
              <a:t> </a:t>
            </a:r>
            <a:r>
              <a:rPr lang="en-US" sz="3000" dirty="0" err="1"/>
              <a:t>toán</a:t>
            </a:r>
            <a:r>
              <a:rPr lang="en-US" sz="3000" dirty="0"/>
              <a:t> </a:t>
            </a:r>
            <a:r>
              <a:rPr lang="en-US" sz="3000" dirty="0" err="1"/>
              <a:t>đề</a:t>
            </a:r>
            <a:r>
              <a:rPr lang="en-US" sz="3000" dirty="0"/>
              <a:t> </a:t>
            </a:r>
            <a:r>
              <a:rPr lang="en-US" sz="3000" dirty="0" err="1"/>
              <a:t>xuất</a:t>
            </a:r>
            <a:endParaRPr sz="3000" dirty="0"/>
          </a:p>
        </p:txBody>
      </p:sp>
      <p:sp>
        <p:nvSpPr>
          <p:cNvPr id="87" name="Google Shape;87;g13e81526366_0_15"/>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
        <p:nvSpPr>
          <p:cNvPr id="88" name="Google Shape;88;g13e81526366_0_15"/>
          <p:cNvSpPr txBox="1"/>
          <p:nvPr/>
        </p:nvSpPr>
        <p:spPr>
          <a:xfrm>
            <a:off x="225100" y="1042975"/>
            <a:ext cx="8708100" cy="4750501"/>
          </a:xfrm>
          <a:prstGeom prst="rect">
            <a:avLst/>
          </a:prstGeom>
          <a:noFill/>
          <a:ln>
            <a:noFill/>
          </a:ln>
        </p:spPr>
        <p:txBody>
          <a:bodyPr spcFirstLastPara="1" wrap="square" lIns="91425" tIns="91425" rIns="91425" bIns="91425" anchor="t" anchorCtr="0">
            <a:spAutoFit/>
          </a:bodyPr>
          <a:lstStyle/>
          <a:p>
            <a:pPr marL="50800" lvl="0" algn="l" rtl="0">
              <a:lnSpc>
                <a:spcPct val="115000"/>
              </a:lnSpc>
              <a:spcBef>
                <a:spcPts val="0"/>
              </a:spcBef>
              <a:spcAft>
                <a:spcPts val="0"/>
              </a:spcAft>
              <a:buSzPts val="2800"/>
            </a:pPr>
            <a:r>
              <a:rPr lang="en-US" sz="2800" b="1" dirty="0"/>
              <a:t>II. </a:t>
            </a:r>
            <a:r>
              <a:rPr lang="en-US" sz="2800" b="1" dirty="0" err="1"/>
              <a:t>Thuật</a:t>
            </a:r>
            <a:r>
              <a:rPr lang="en-US" sz="2800" b="1" dirty="0"/>
              <a:t> </a:t>
            </a:r>
            <a:r>
              <a:rPr lang="en-US" sz="2800" b="1" dirty="0" err="1"/>
              <a:t>toán</a:t>
            </a:r>
            <a:r>
              <a:rPr lang="en-US" sz="2800" b="1" dirty="0"/>
              <a:t> local search</a:t>
            </a:r>
            <a:endParaRPr sz="2300" dirty="0"/>
          </a:p>
          <a:p>
            <a:pPr marL="457200" lvl="0" indent="-374650" algn="l" rtl="0">
              <a:lnSpc>
                <a:spcPct val="115000"/>
              </a:lnSpc>
              <a:spcBef>
                <a:spcPts val="0"/>
              </a:spcBef>
              <a:spcAft>
                <a:spcPts val="0"/>
              </a:spcAft>
              <a:buSzPts val="2300"/>
              <a:buChar char="●"/>
            </a:pPr>
            <a:r>
              <a:rPr lang="en-US" sz="2300" dirty="0"/>
              <a:t>GREEDY_DESCENT: </a:t>
            </a:r>
            <a:r>
              <a:rPr lang="en-US" sz="2300" dirty="0" err="1"/>
              <a:t>giải</a:t>
            </a:r>
            <a:r>
              <a:rPr lang="en-US" sz="2300" dirty="0"/>
              <a:t> </a:t>
            </a:r>
            <a:r>
              <a:rPr lang="en-US" sz="2300" dirty="0" err="1"/>
              <a:t>thuật</a:t>
            </a:r>
            <a:r>
              <a:rPr lang="en-US" sz="2300" dirty="0"/>
              <a:t> </a:t>
            </a:r>
            <a:r>
              <a:rPr lang="en-US" sz="2300" dirty="0" err="1"/>
              <a:t>tìm</a:t>
            </a:r>
            <a:r>
              <a:rPr lang="en-US" sz="2300" dirty="0"/>
              <a:t> </a:t>
            </a:r>
            <a:r>
              <a:rPr lang="en-US" sz="2300" dirty="0" err="1"/>
              <a:t>kiếm</a:t>
            </a:r>
            <a:r>
              <a:rPr lang="en-US" sz="2300" dirty="0"/>
              <a:t> </a:t>
            </a:r>
            <a:r>
              <a:rPr lang="en-US" sz="2300" dirty="0" err="1"/>
              <a:t>leo</a:t>
            </a:r>
            <a:r>
              <a:rPr lang="en-US" sz="2300" dirty="0"/>
              <a:t> </a:t>
            </a:r>
            <a:r>
              <a:rPr lang="en-US" sz="2300" dirty="0" err="1"/>
              <a:t>đồi</a:t>
            </a:r>
            <a:r>
              <a:rPr lang="en-US" sz="2300" dirty="0"/>
              <a:t>, </a:t>
            </a:r>
            <a:r>
              <a:rPr lang="en-US" sz="2300" dirty="0" err="1"/>
              <a:t>kết</a:t>
            </a:r>
            <a:r>
              <a:rPr lang="en-US" sz="2300" dirty="0"/>
              <a:t> </a:t>
            </a:r>
            <a:r>
              <a:rPr lang="en-US" sz="2300" dirty="0" err="1"/>
              <a:t>thúc</a:t>
            </a:r>
            <a:r>
              <a:rPr lang="en-US" sz="2300" dirty="0"/>
              <a:t> </a:t>
            </a:r>
            <a:r>
              <a:rPr lang="en-US" sz="2300" dirty="0" err="1"/>
              <a:t>khi</a:t>
            </a:r>
            <a:r>
              <a:rPr lang="en-US" sz="2300" dirty="0"/>
              <a:t> </a:t>
            </a:r>
            <a:r>
              <a:rPr lang="en-US" sz="2300" dirty="0" err="1"/>
              <a:t>tìm</a:t>
            </a:r>
            <a:r>
              <a:rPr lang="en-US" sz="2300" dirty="0"/>
              <a:t> </a:t>
            </a:r>
            <a:r>
              <a:rPr lang="en-US" sz="2300" dirty="0" err="1"/>
              <a:t>được</a:t>
            </a:r>
            <a:r>
              <a:rPr lang="en-US" sz="2300" dirty="0"/>
              <a:t> </a:t>
            </a:r>
            <a:r>
              <a:rPr lang="en-US" sz="2300" dirty="0" err="1"/>
              <a:t>nghiệm</a:t>
            </a:r>
            <a:r>
              <a:rPr lang="en-US" sz="2300" dirty="0"/>
              <a:t> </a:t>
            </a:r>
            <a:r>
              <a:rPr lang="en-US" sz="2300" dirty="0" err="1"/>
              <a:t>cục</a:t>
            </a:r>
            <a:r>
              <a:rPr lang="en-US" sz="2300" dirty="0"/>
              <a:t> </a:t>
            </a:r>
            <a:r>
              <a:rPr lang="en-US" sz="2300" dirty="0" err="1"/>
              <a:t>bộ</a:t>
            </a:r>
            <a:r>
              <a:rPr lang="en-US" sz="2300" dirty="0"/>
              <a:t> </a:t>
            </a:r>
            <a:r>
              <a:rPr lang="en-US" sz="2300" dirty="0" err="1"/>
              <a:t>địa</a:t>
            </a:r>
            <a:r>
              <a:rPr lang="en-US" sz="2300" dirty="0"/>
              <a:t> </a:t>
            </a:r>
            <a:r>
              <a:rPr lang="en-US" sz="2300" dirty="0" err="1"/>
              <a:t>phương</a:t>
            </a:r>
            <a:endParaRPr sz="2300" dirty="0"/>
          </a:p>
          <a:p>
            <a:pPr marL="457200" lvl="0" indent="-374650" algn="l" rtl="0">
              <a:lnSpc>
                <a:spcPct val="115000"/>
              </a:lnSpc>
              <a:spcBef>
                <a:spcPts val="0"/>
              </a:spcBef>
              <a:spcAft>
                <a:spcPts val="0"/>
              </a:spcAft>
              <a:buSzPts val="2300"/>
              <a:buChar char="●"/>
            </a:pPr>
            <a:r>
              <a:rPr lang="en-US" sz="2300" dirty="0"/>
              <a:t>SIMULATED_ANNEALING: </a:t>
            </a:r>
            <a:r>
              <a:rPr lang="en-US" sz="2300" dirty="0" err="1">
                <a:solidFill>
                  <a:schemeClr val="dk1"/>
                </a:solidFill>
              </a:rPr>
              <a:t>giải</a:t>
            </a:r>
            <a:r>
              <a:rPr lang="en-US" sz="2300" dirty="0">
                <a:solidFill>
                  <a:schemeClr val="dk1"/>
                </a:solidFill>
              </a:rPr>
              <a:t> </a:t>
            </a:r>
            <a:r>
              <a:rPr lang="en-US" sz="2300" dirty="0" err="1">
                <a:solidFill>
                  <a:schemeClr val="dk1"/>
                </a:solidFill>
              </a:rPr>
              <a:t>thuật</a:t>
            </a:r>
            <a:r>
              <a:rPr lang="en-US" sz="2300" dirty="0">
                <a:solidFill>
                  <a:schemeClr val="dk1"/>
                </a:solidFill>
              </a:rPr>
              <a:t> </a:t>
            </a:r>
            <a:r>
              <a:rPr lang="en-US" sz="2300" dirty="0" err="1">
                <a:solidFill>
                  <a:schemeClr val="dk1"/>
                </a:solidFill>
              </a:rPr>
              <a:t>tìm</a:t>
            </a:r>
            <a:r>
              <a:rPr lang="en-US" sz="2300" dirty="0">
                <a:solidFill>
                  <a:schemeClr val="dk1"/>
                </a:solidFill>
              </a:rPr>
              <a:t> </a:t>
            </a:r>
            <a:r>
              <a:rPr lang="en-US" sz="2300" dirty="0" err="1">
                <a:solidFill>
                  <a:schemeClr val="dk1"/>
                </a:solidFill>
              </a:rPr>
              <a:t>kiếm</a:t>
            </a:r>
            <a:r>
              <a:rPr lang="en-US" sz="2300" dirty="0">
                <a:solidFill>
                  <a:schemeClr val="dk1"/>
                </a:solidFill>
              </a:rPr>
              <a:t> </a:t>
            </a:r>
            <a:r>
              <a:rPr lang="en-US" sz="2300" dirty="0" err="1">
                <a:solidFill>
                  <a:schemeClr val="dk1"/>
                </a:solidFill>
              </a:rPr>
              <a:t>và</a:t>
            </a:r>
            <a:r>
              <a:rPr lang="en-US" sz="2300" dirty="0">
                <a:solidFill>
                  <a:schemeClr val="dk1"/>
                </a:solidFill>
              </a:rPr>
              <a:t> </a:t>
            </a:r>
            <a:r>
              <a:rPr lang="en-US" sz="2300" dirty="0" err="1">
                <a:solidFill>
                  <a:schemeClr val="dk1"/>
                </a:solidFill>
              </a:rPr>
              <a:t>có</a:t>
            </a:r>
            <a:r>
              <a:rPr lang="en-US" sz="2300" dirty="0">
                <a:solidFill>
                  <a:schemeClr val="dk1"/>
                </a:solidFill>
              </a:rPr>
              <a:t> </a:t>
            </a:r>
            <a:r>
              <a:rPr lang="en-US" sz="2300" dirty="0" err="1">
                <a:solidFill>
                  <a:schemeClr val="dk1"/>
                </a:solidFill>
              </a:rPr>
              <a:t>phương</a:t>
            </a:r>
            <a:r>
              <a:rPr lang="en-US" sz="2300" dirty="0">
                <a:solidFill>
                  <a:schemeClr val="dk1"/>
                </a:solidFill>
              </a:rPr>
              <a:t> </a:t>
            </a:r>
            <a:r>
              <a:rPr lang="en-US" sz="2300" dirty="0" err="1">
                <a:solidFill>
                  <a:schemeClr val="dk1"/>
                </a:solidFill>
              </a:rPr>
              <a:t>pháp</a:t>
            </a:r>
            <a:r>
              <a:rPr lang="en-US" sz="2300" dirty="0">
                <a:solidFill>
                  <a:schemeClr val="dk1"/>
                </a:solidFill>
              </a:rPr>
              <a:t> </a:t>
            </a:r>
            <a:r>
              <a:rPr lang="en-US" sz="2300" dirty="0" err="1">
                <a:solidFill>
                  <a:schemeClr val="dk1"/>
                </a:solidFill>
              </a:rPr>
              <a:t>thoát</a:t>
            </a:r>
            <a:r>
              <a:rPr lang="en-US" sz="2300" dirty="0">
                <a:solidFill>
                  <a:schemeClr val="dk1"/>
                </a:solidFill>
              </a:rPr>
              <a:t> </a:t>
            </a:r>
            <a:r>
              <a:rPr lang="en-US" sz="2300" dirty="0" err="1">
                <a:solidFill>
                  <a:schemeClr val="dk1"/>
                </a:solidFill>
              </a:rPr>
              <a:t>khỏi</a:t>
            </a:r>
            <a:r>
              <a:rPr lang="en-US" sz="2300" dirty="0">
                <a:solidFill>
                  <a:schemeClr val="dk1"/>
                </a:solidFill>
              </a:rPr>
              <a:t> </a:t>
            </a:r>
            <a:r>
              <a:rPr lang="en-US" sz="2300" dirty="0" err="1">
                <a:solidFill>
                  <a:schemeClr val="dk1"/>
                </a:solidFill>
              </a:rPr>
              <a:t>nghiệm</a:t>
            </a:r>
            <a:r>
              <a:rPr lang="en-US" sz="2300" dirty="0">
                <a:solidFill>
                  <a:schemeClr val="dk1"/>
                </a:solidFill>
              </a:rPr>
              <a:t> </a:t>
            </a:r>
            <a:r>
              <a:rPr lang="en-US" sz="2300" dirty="0" err="1">
                <a:solidFill>
                  <a:schemeClr val="dk1"/>
                </a:solidFill>
              </a:rPr>
              <a:t>cục</a:t>
            </a:r>
            <a:r>
              <a:rPr lang="en-US" sz="2300" dirty="0">
                <a:solidFill>
                  <a:schemeClr val="dk1"/>
                </a:solidFill>
              </a:rPr>
              <a:t> </a:t>
            </a:r>
            <a:r>
              <a:rPr lang="en-US" sz="2300" dirty="0" err="1">
                <a:solidFill>
                  <a:schemeClr val="dk1"/>
                </a:solidFill>
              </a:rPr>
              <a:t>bộ</a:t>
            </a:r>
            <a:r>
              <a:rPr lang="en-US" sz="2300" dirty="0">
                <a:solidFill>
                  <a:schemeClr val="dk1"/>
                </a:solidFill>
              </a:rPr>
              <a:t> </a:t>
            </a:r>
            <a:r>
              <a:rPr lang="en-US" sz="2300" dirty="0" err="1">
                <a:solidFill>
                  <a:schemeClr val="dk1"/>
                </a:solidFill>
              </a:rPr>
              <a:t>bằng</a:t>
            </a:r>
            <a:r>
              <a:rPr lang="en-US" sz="2300" dirty="0">
                <a:solidFill>
                  <a:schemeClr val="dk1"/>
                </a:solidFill>
              </a:rPr>
              <a:t> </a:t>
            </a:r>
            <a:r>
              <a:rPr lang="en-US" sz="2300" dirty="0" err="1">
                <a:solidFill>
                  <a:schemeClr val="dk1"/>
                </a:solidFill>
              </a:rPr>
              <a:t>xác</a:t>
            </a:r>
            <a:r>
              <a:rPr lang="en-US" sz="2300" dirty="0">
                <a:solidFill>
                  <a:schemeClr val="dk1"/>
                </a:solidFill>
              </a:rPr>
              <a:t> </a:t>
            </a:r>
            <a:r>
              <a:rPr lang="en-US" sz="2300" dirty="0" err="1">
                <a:solidFill>
                  <a:schemeClr val="dk1"/>
                </a:solidFill>
              </a:rPr>
              <a:t>suất</a:t>
            </a:r>
            <a:endParaRPr sz="2800" b="1" dirty="0"/>
          </a:p>
          <a:p>
            <a:pPr marL="457200" lvl="0" indent="-374650" algn="l" rtl="0">
              <a:lnSpc>
                <a:spcPct val="115000"/>
              </a:lnSpc>
              <a:spcBef>
                <a:spcPts val="0"/>
              </a:spcBef>
              <a:spcAft>
                <a:spcPts val="0"/>
              </a:spcAft>
              <a:buSzPts val="2300"/>
              <a:buChar char="●"/>
            </a:pPr>
            <a:r>
              <a:rPr lang="en-US" sz="2300" dirty="0"/>
              <a:t>GUIDED_LOCAL_SEARCH: </a:t>
            </a:r>
            <a:r>
              <a:rPr lang="en-US" sz="2300" dirty="0" err="1">
                <a:solidFill>
                  <a:schemeClr val="dk1"/>
                </a:solidFill>
              </a:rPr>
              <a:t>giải</a:t>
            </a:r>
            <a:r>
              <a:rPr lang="en-US" sz="2300" dirty="0">
                <a:solidFill>
                  <a:schemeClr val="dk1"/>
                </a:solidFill>
              </a:rPr>
              <a:t> </a:t>
            </a:r>
            <a:r>
              <a:rPr lang="en-US" sz="2300" dirty="0" err="1">
                <a:solidFill>
                  <a:schemeClr val="dk1"/>
                </a:solidFill>
              </a:rPr>
              <a:t>thuật</a:t>
            </a:r>
            <a:r>
              <a:rPr lang="en-US" sz="2300" dirty="0">
                <a:solidFill>
                  <a:schemeClr val="dk1"/>
                </a:solidFill>
              </a:rPr>
              <a:t> metaheuristic, </a:t>
            </a:r>
            <a:r>
              <a:rPr lang="en-US" sz="2300" dirty="0" err="1">
                <a:solidFill>
                  <a:schemeClr val="dk1"/>
                </a:solidFill>
              </a:rPr>
              <a:t>được</a:t>
            </a:r>
            <a:r>
              <a:rPr lang="en-US" sz="2300" dirty="0">
                <a:solidFill>
                  <a:schemeClr val="dk1"/>
                </a:solidFill>
              </a:rPr>
              <a:t> </a:t>
            </a:r>
            <a:r>
              <a:rPr lang="en-US" sz="2300" dirty="0" err="1">
                <a:solidFill>
                  <a:schemeClr val="dk1"/>
                </a:solidFill>
              </a:rPr>
              <a:t>đánh</a:t>
            </a:r>
            <a:r>
              <a:rPr lang="en-US" sz="2300" dirty="0">
                <a:solidFill>
                  <a:schemeClr val="dk1"/>
                </a:solidFill>
              </a:rPr>
              <a:t> </a:t>
            </a:r>
            <a:r>
              <a:rPr lang="en-US" sz="2300" dirty="0" err="1">
                <a:solidFill>
                  <a:schemeClr val="dk1"/>
                </a:solidFill>
              </a:rPr>
              <a:t>giá</a:t>
            </a:r>
            <a:r>
              <a:rPr lang="en-US" sz="2300" dirty="0">
                <a:solidFill>
                  <a:schemeClr val="dk1"/>
                </a:solidFill>
              </a:rPr>
              <a:t> </a:t>
            </a:r>
            <a:r>
              <a:rPr lang="en-US" sz="2300" dirty="0" err="1">
                <a:solidFill>
                  <a:schemeClr val="dk1"/>
                </a:solidFill>
              </a:rPr>
              <a:t>là</a:t>
            </a:r>
            <a:r>
              <a:rPr lang="en-US" sz="2300" dirty="0">
                <a:solidFill>
                  <a:schemeClr val="dk1"/>
                </a:solidFill>
              </a:rPr>
              <a:t> </a:t>
            </a:r>
            <a:r>
              <a:rPr lang="en-US" sz="2300" dirty="0" err="1">
                <a:solidFill>
                  <a:schemeClr val="dk1"/>
                </a:solidFill>
              </a:rPr>
              <a:t>một</a:t>
            </a:r>
            <a:r>
              <a:rPr lang="en-US" sz="2300" dirty="0">
                <a:solidFill>
                  <a:schemeClr val="dk1"/>
                </a:solidFill>
              </a:rPr>
              <a:t> </a:t>
            </a:r>
            <a:r>
              <a:rPr lang="en-US" sz="2300" dirty="0" err="1">
                <a:solidFill>
                  <a:schemeClr val="dk1"/>
                </a:solidFill>
              </a:rPr>
              <a:t>trong</a:t>
            </a:r>
            <a:r>
              <a:rPr lang="en-US" sz="2300" dirty="0">
                <a:solidFill>
                  <a:schemeClr val="dk1"/>
                </a:solidFill>
              </a:rPr>
              <a:t> </a:t>
            </a:r>
            <a:r>
              <a:rPr lang="en-US" sz="2300" dirty="0" err="1">
                <a:solidFill>
                  <a:schemeClr val="dk1"/>
                </a:solidFill>
              </a:rPr>
              <a:t>những</a:t>
            </a:r>
            <a:r>
              <a:rPr lang="en-US" sz="2300" dirty="0">
                <a:solidFill>
                  <a:schemeClr val="dk1"/>
                </a:solidFill>
              </a:rPr>
              <a:t> </a:t>
            </a:r>
            <a:r>
              <a:rPr lang="en-US" sz="2300" dirty="0" err="1">
                <a:solidFill>
                  <a:schemeClr val="dk1"/>
                </a:solidFill>
              </a:rPr>
              <a:t>giải</a:t>
            </a:r>
            <a:r>
              <a:rPr lang="en-US" sz="2300" dirty="0">
                <a:solidFill>
                  <a:schemeClr val="dk1"/>
                </a:solidFill>
              </a:rPr>
              <a:t> </a:t>
            </a:r>
            <a:r>
              <a:rPr lang="en-US" sz="2300" dirty="0" err="1">
                <a:solidFill>
                  <a:schemeClr val="dk1"/>
                </a:solidFill>
              </a:rPr>
              <a:t>thuật</a:t>
            </a:r>
            <a:r>
              <a:rPr lang="en-US" sz="2300" dirty="0">
                <a:solidFill>
                  <a:schemeClr val="dk1"/>
                </a:solidFill>
              </a:rPr>
              <a:t> </a:t>
            </a:r>
            <a:r>
              <a:rPr lang="en-US" sz="2300" dirty="0" err="1">
                <a:solidFill>
                  <a:schemeClr val="dk1"/>
                </a:solidFill>
              </a:rPr>
              <a:t>hữu</a:t>
            </a:r>
            <a:r>
              <a:rPr lang="en-US" sz="2300" dirty="0">
                <a:solidFill>
                  <a:schemeClr val="dk1"/>
                </a:solidFill>
              </a:rPr>
              <a:t> </a:t>
            </a:r>
            <a:r>
              <a:rPr lang="en-US" sz="2300" dirty="0" err="1">
                <a:solidFill>
                  <a:schemeClr val="dk1"/>
                </a:solidFill>
              </a:rPr>
              <a:t>hiệu</a:t>
            </a:r>
            <a:r>
              <a:rPr lang="en-US" sz="2300" dirty="0">
                <a:solidFill>
                  <a:schemeClr val="dk1"/>
                </a:solidFill>
              </a:rPr>
              <a:t> </a:t>
            </a:r>
            <a:r>
              <a:rPr lang="en-US" sz="2300" dirty="0" err="1">
                <a:solidFill>
                  <a:schemeClr val="dk1"/>
                </a:solidFill>
              </a:rPr>
              <a:t>nhất</a:t>
            </a:r>
            <a:r>
              <a:rPr lang="en-US" sz="2300" dirty="0">
                <a:solidFill>
                  <a:schemeClr val="dk1"/>
                </a:solidFill>
              </a:rPr>
              <a:t> </a:t>
            </a:r>
            <a:r>
              <a:rPr lang="en-US" sz="2300" dirty="0" err="1">
                <a:solidFill>
                  <a:schemeClr val="dk1"/>
                </a:solidFill>
              </a:rPr>
              <a:t>trong</a:t>
            </a:r>
            <a:r>
              <a:rPr lang="en-US" sz="2300" dirty="0">
                <a:solidFill>
                  <a:schemeClr val="dk1"/>
                </a:solidFill>
              </a:rPr>
              <a:t> </a:t>
            </a:r>
            <a:r>
              <a:rPr lang="en-US" sz="2300" dirty="0" err="1">
                <a:solidFill>
                  <a:schemeClr val="dk1"/>
                </a:solidFill>
              </a:rPr>
              <a:t>các</a:t>
            </a:r>
            <a:r>
              <a:rPr lang="en-US" sz="2300" dirty="0">
                <a:solidFill>
                  <a:schemeClr val="dk1"/>
                </a:solidFill>
              </a:rPr>
              <a:t> </a:t>
            </a:r>
            <a:r>
              <a:rPr lang="en-US" sz="2300" dirty="0" err="1">
                <a:solidFill>
                  <a:schemeClr val="dk1"/>
                </a:solidFill>
              </a:rPr>
              <a:t>bài</a:t>
            </a:r>
            <a:r>
              <a:rPr lang="en-US" sz="2300" dirty="0">
                <a:solidFill>
                  <a:schemeClr val="dk1"/>
                </a:solidFill>
              </a:rPr>
              <a:t> </a:t>
            </a:r>
            <a:r>
              <a:rPr lang="en-US" sz="2300" dirty="0" err="1">
                <a:solidFill>
                  <a:schemeClr val="dk1"/>
                </a:solidFill>
              </a:rPr>
              <a:t>toán</a:t>
            </a:r>
            <a:r>
              <a:rPr lang="en-US" sz="2300" dirty="0">
                <a:solidFill>
                  <a:schemeClr val="dk1"/>
                </a:solidFill>
              </a:rPr>
              <a:t> </a:t>
            </a:r>
            <a:r>
              <a:rPr lang="en-US" sz="2300" dirty="0" err="1">
                <a:solidFill>
                  <a:schemeClr val="dk1"/>
                </a:solidFill>
              </a:rPr>
              <a:t>định</a:t>
            </a:r>
            <a:r>
              <a:rPr lang="en-US" sz="2300" dirty="0">
                <a:solidFill>
                  <a:schemeClr val="dk1"/>
                </a:solidFill>
              </a:rPr>
              <a:t> </a:t>
            </a:r>
            <a:r>
              <a:rPr lang="en-US" sz="2300" dirty="0" err="1">
                <a:solidFill>
                  <a:schemeClr val="dk1"/>
                </a:solidFill>
              </a:rPr>
              <a:t>tuyến</a:t>
            </a:r>
            <a:endParaRPr sz="2800" b="1" dirty="0"/>
          </a:p>
          <a:p>
            <a:pPr marL="457200" lvl="0" indent="-374650" algn="l" rtl="0">
              <a:lnSpc>
                <a:spcPct val="115000"/>
              </a:lnSpc>
              <a:spcBef>
                <a:spcPts val="0"/>
              </a:spcBef>
              <a:spcAft>
                <a:spcPts val="0"/>
              </a:spcAft>
              <a:buSzPts val="2300"/>
              <a:buChar char="●"/>
            </a:pPr>
            <a:r>
              <a:rPr lang="en-US" sz="2300" dirty="0"/>
              <a:t>TABU_SEARCH: </a:t>
            </a:r>
            <a:r>
              <a:rPr lang="en-US" sz="2300" dirty="0" err="1">
                <a:solidFill>
                  <a:schemeClr val="dk1"/>
                </a:solidFill>
              </a:rPr>
              <a:t>giải</a:t>
            </a:r>
            <a:r>
              <a:rPr lang="en-US" sz="2300" dirty="0">
                <a:solidFill>
                  <a:schemeClr val="dk1"/>
                </a:solidFill>
              </a:rPr>
              <a:t> </a:t>
            </a:r>
            <a:r>
              <a:rPr lang="en-US" sz="2300" dirty="0" err="1">
                <a:solidFill>
                  <a:schemeClr val="dk1"/>
                </a:solidFill>
              </a:rPr>
              <a:t>thuật</a:t>
            </a:r>
            <a:r>
              <a:rPr lang="en-US" sz="2300" dirty="0">
                <a:solidFill>
                  <a:schemeClr val="dk1"/>
                </a:solidFill>
              </a:rPr>
              <a:t> metaheuristic </a:t>
            </a:r>
            <a:r>
              <a:rPr lang="en-US" sz="2300" dirty="0" err="1">
                <a:solidFill>
                  <a:schemeClr val="dk1"/>
                </a:solidFill>
              </a:rPr>
              <a:t>sử</a:t>
            </a:r>
            <a:r>
              <a:rPr lang="en-US" sz="2300" dirty="0">
                <a:solidFill>
                  <a:schemeClr val="dk1"/>
                </a:solidFill>
              </a:rPr>
              <a:t> </a:t>
            </a:r>
            <a:r>
              <a:rPr lang="en-US" sz="2300" dirty="0" err="1">
                <a:solidFill>
                  <a:schemeClr val="dk1"/>
                </a:solidFill>
              </a:rPr>
              <a:t>dụng</a:t>
            </a:r>
            <a:r>
              <a:rPr lang="en-US" sz="2300" dirty="0">
                <a:solidFill>
                  <a:schemeClr val="dk1"/>
                </a:solidFill>
              </a:rPr>
              <a:t> local search </a:t>
            </a:r>
            <a:r>
              <a:rPr lang="en-US" sz="2300" dirty="0" err="1">
                <a:solidFill>
                  <a:schemeClr val="dk1"/>
                </a:solidFill>
              </a:rPr>
              <a:t>và</a:t>
            </a:r>
            <a:r>
              <a:rPr lang="en-US" sz="2300" dirty="0">
                <a:solidFill>
                  <a:schemeClr val="dk1"/>
                </a:solidFill>
              </a:rPr>
              <a:t> </a:t>
            </a:r>
            <a:r>
              <a:rPr lang="en-US" sz="2300" dirty="0" err="1">
                <a:solidFill>
                  <a:schemeClr val="dk1"/>
                </a:solidFill>
              </a:rPr>
              <a:t>cơ</a:t>
            </a:r>
            <a:r>
              <a:rPr lang="en-US" sz="2300" dirty="0">
                <a:solidFill>
                  <a:schemeClr val="dk1"/>
                </a:solidFill>
              </a:rPr>
              <a:t> </a:t>
            </a:r>
            <a:r>
              <a:rPr lang="en-US" sz="2300" dirty="0" err="1">
                <a:solidFill>
                  <a:schemeClr val="dk1"/>
                </a:solidFill>
              </a:rPr>
              <a:t>chế</a:t>
            </a:r>
            <a:r>
              <a:rPr lang="en-US" sz="2300" dirty="0">
                <a:solidFill>
                  <a:schemeClr val="dk1"/>
                </a:solidFill>
              </a:rPr>
              <a:t> </a:t>
            </a:r>
            <a:r>
              <a:rPr lang="en-US" sz="2300" dirty="0" err="1">
                <a:solidFill>
                  <a:schemeClr val="dk1"/>
                </a:solidFill>
              </a:rPr>
              <a:t>lưu</a:t>
            </a:r>
            <a:r>
              <a:rPr lang="en-US" sz="2300" dirty="0">
                <a:solidFill>
                  <a:schemeClr val="dk1"/>
                </a:solidFill>
              </a:rPr>
              <a:t> </a:t>
            </a:r>
            <a:r>
              <a:rPr lang="en-US" sz="2300" dirty="0" err="1">
                <a:solidFill>
                  <a:schemeClr val="dk1"/>
                </a:solidFill>
              </a:rPr>
              <a:t>lại</a:t>
            </a:r>
            <a:r>
              <a:rPr lang="en-US" sz="2300" dirty="0">
                <a:solidFill>
                  <a:schemeClr val="dk1"/>
                </a:solidFill>
              </a:rPr>
              <a:t> </a:t>
            </a:r>
            <a:r>
              <a:rPr lang="en-US" sz="2300" dirty="0" err="1">
                <a:solidFill>
                  <a:schemeClr val="dk1"/>
                </a:solidFill>
              </a:rPr>
              <a:t>những</a:t>
            </a:r>
            <a:r>
              <a:rPr lang="en-US" sz="2300" dirty="0">
                <a:solidFill>
                  <a:schemeClr val="dk1"/>
                </a:solidFill>
              </a:rPr>
              <a:t> </a:t>
            </a:r>
            <a:r>
              <a:rPr lang="en-US" sz="2300" dirty="0" err="1">
                <a:solidFill>
                  <a:schemeClr val="dk1"/>
                </a:solidFill>
              </a:rPr>
              <a:t>đường</a:t>
            </a:r>
            <a:r>
              <a:rPr lang="en-US" sz="2300" dirty="0">
                <a:solidFill>
                  <a:schemeClr val="dk1"/>
                </a:solidFill>
              </a:rPr>
              <a:t> </a:t>
            </a:r>
            <a:r>
              <a:rPr lang="en-US" sz="2300" dirty="0" err="1">
                <a:solidFill>
                  <a:schemeClr val="dk1"/>
                </a:solidFill>
              </a:rPr>
              <a:t>đã</a:t>
            </a:r>
            <a:r>
              <a:rPr lang="en-US" sz="2300" dirty="0">
                <a:solidFill>
                  <a:schemeClr val="dk1"/>
                </a:solidFill>
              </a:rPr>
              <a:t> </a:t>
            </a:r>
            <a:r>
              <a:rPr lang="en-US" sz="2300" dirty="0" err="1">
                <a:solidFill>
                  <a:schemeClr val="dk1"/>
                </a:solidFill>
              </a:rPr>
              <a:t>đi</a:t>
            </a:r>
            <a:r>
              <a:rPr lang="en-US" sz="2300" dirty="0">
                <a:solidFill>
                  <a:schemeClr val="dk1"/>
                </a:solidFill>
              </a:rPr>
              <a:t> </a:t>
            </a:r>
            <a:r>
              <a:rPr lang="en-US" sz="2300" dirty="0" err="1">
                <a:solidFill>
                  <a:schemeClr val="dk1"/>
                </a:solidFill>
              </a:rPr>
              <a:t>bằng</a:t>
            </a:r>
            <a:r>
              <a:rPr lang="en-US" sz="2300" dirty="0">
                <a:solidFill>
                  <a:schemeClr val="dk1"/>
                </a:solidFill>
              </a:rPr>
              <a:t> </a:t>
            </a:r>
            <a:r>
              <a:rPr lang="en-US" sz="2300" dirty="0" err="1">
                <a:solidFill>
                  <a:schemeClr val="dk1"/>
                </a:solidFill>
              </a:rPr>
              <a:t>bảng</a:t>
            </a:r>
            <a:r>
              <a:rPr lang="en-US" sz="2300" dirty="0">
                <a:solidFill>
                  <a:schemeClr val="dk1"/>
                </a:solidFill>
              </a:rPr>
              <a:t> “</a:t>
            </a:r>
            <a:r>
              <a:rPr lang="en-US" sz="2300" dirty="0" err="1">
                <a:solidFill>
                  <a:schemeClr val="dk1"/>
                </a:solidFill>
              </a:rPr>
              <a:t>tabu</a:t>
            </a:r>
            <a:r>
              <a:rPr lang="en-US" sz="2300" dirty="0">
                <a:solidFill>
                  <a:schemeClr val="dk1"/>
                </a:solidFill>
              </a:rPr>
              <a:t>”</a:t>
            </a:r>
            <a:endParaRPr sz="2300" dirty="0"/>
          </a:p>
          <a:p>
            <a:pPr marL="457200" lvl="0" indent="0" algn="l" rtl="0">
              <a:lnSpc>
                <a:spcPct val="115000"/>
              </a:lnSpc>
              <a:spcBef>
                <a:spcPts val="0"/>
              </a:spcBef>
              <a:spcAft>
                <a:spcPts val="0"/>
              </a:spcAft>
              <a:buNone/>
            </a:pPr>
            <a:endParaRPr sz="2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g13e7a88b4bf_0_3"/>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95" name="Google Shape;95;g13e7a88b4bf_0_3"/>
          <p:cNvSpPr txBox="1"/>
          <p:nvPr/>
        </p:nvSpPr>
        <p:spPr>
          <a:xfrm>
            <a:off x="435908" y="1261339"/>
            <a:ext cx="8708100" cy="3823324"/>
          </a:xfrm>
          <a:prstGeom prst="rect">
            <a:avLst/>
          </a:prstGeom>
          <a:noFill/>
          <a:ln>
            <a:noFill/>
          </a:ln>
        </p:spPr>
        <p:txBody>
          <a:bodyPr spcFirstLastPara="1" wrap="square" lIns="91425" tIns="91425" rIns="91425" bIns="91425" anchor="t" anchorCtr="0">
            <a:spAutoFit/>
          </a:bodyPr>
          <a:lstStyle/>
          <a:p>
            <a:pPr marL="457200" lvl="0" indent="-406400" algn="l" rtl="0">
              <a:lnSpc>
                <a:spcPct val="150000"/>
              </a:lnSpc>
              <a:spcBef>
                <a:spcPts val="0"/>
              </a:spcBef>
              <a:spcAft>
                <a:spcPts val="0"/>
              </a:spcAft>
              <a:buSzPts val="2800"/>
              <a:buAutoNum type="romanUcPeriod"/>
            </a:pPr>
            <a:r>
              <a:rPr lang="en-US" sz="2800" b="1" dirty="0" err="1"/>
              <a:t>Các</a:t>
            </a:r>
            <a:r>
              <a:rPr lang="en-US" sz="2800" b="1" dirty="0"/>
              <a:t> </a:t>
            </a:r>
            <a:r>
              <a:rPr lang="en-US" sz="2800" b="1" dirty="0" err="1"/>
              <a:t>testcase</a:t>
            </a:r>
            <a:r>
              <a:rPr lang="en-US" sz="2800" b="1" dirty="0"/>
              <a:t> </a:t>
            </a:r>
            <a:r>
              <a:rPr lang="en-US" sz="2800" b="1" dirty="0" err="1"/>
              <a:t>sử</a:t>
            </a:r>
            <a:r>
              <a:rPr lang="en-US" sz="2800" b="1" dirty="0"/>
              <a:t> </a:t>
            </a:r>
            <a:r>
              <a:rPr lang="en-US" sz="2800" b="1" dirty="0" err="1"/>
              <a:t>dụng</a:t>
            </a:r>
            <a:endParaRPr sz="2800" b="1" dirty="0"/>
          </a:p>
          <a:p>
            <a:pPr marL="457200" lvl="0" indent="0" algn="l" rtl="0">
              <a:lnSpc>
                <a:spcPct val="150000"/>
              </a:lnSpc>
              <a:spcBef>
                <a:spcPts val="0"/>
              </a:spcBef>
              <a:spcAft>
                <a:spcPts val="0"/>
              </a:spcAft>
              <a:buNone/>
            </a:pPr>
            <a:r>
              <a:rPr lang="en-US" sz="2800" b="1" dirty="0" err="1"/>
              <a:t>Testcase</a:t>
            </a:r>
            <a:r>
              <a:rPr lang="en-US" sz="2800" b="1" dirty="0"/>
              <a:t> 1: 11 </a:t>
            </a:r>
            <a:r>
              <a:rPr lang="en-US" sz="2800" b="1" dirty="0" err="1"/>
              <a:t>đỉnh</a:t>
            </a:r>
            <a:r>
              <a:rPr lang="en-US" sz="2800" b="1" dirty="0"/>
              <a:t> 3 </a:t>
            </a:r>
            <a:r>
              <a:rPr lang="en-US" sz="2800" b="1" dirty="0" err="1"/>
              <a:t>xe</a:t>
            </a:r>
            <a:endParaRPr lang="en-US" sz="2800" b="1" dirty="0"/>
          </a:p>
          <a:p>
            <a:pPr marL="457200" lvl="0" indent="0" algn="l" rtl="0">
              <a:lnSpc>
                <a:spcPct val="150000"/>
              </a:lnSpc>
              <a:spcBef>
                <a:spcPts val="0"/>
              </a:spcBef>
              <a:spcAft>
                <a:spcPts val="0"/>
              </a:spcAft>
              <a:buNone/>
            </a:pPr>
            <a:r>
              <a:rPr lang="en-US" sz="2800" b="1" dirty="0" err="1"/>
              <a:t>Testcase</a:t>
            </a:r>
            <a:r>
              <a:rPr lang="en-US" sz="2800" b="1" dirty="0"/>
              <a:t> 2: 15 </a:t>
            </a:r>
            <a:r>
              <a:rPr lang="en-US" sz="2800" b="1" dirty="0" err="1"/>
              <a:t>đỉnh</a:t>
            </a:r>
            <a:r>
              <a:rPr lang="en-US" sz="2800" b="1" dirty="0"/>
              <a:t> 3 </a:t>
            </a:r>
            <a:r>
              <a:rPr lang="en-US" sz="2800" b="1" dirty="0" err="1"/>
              <a:t>xe</a:t>
            </a:r>
            <a:endParaRPr lang="en-US" sz="2800" b="1" dirty="0"/>
          </a:p>
          <a:p>
            <a:pPr marL="457200" lvl="0" indent="0" algn="l" rtl="0">
              <a:lnSpc>
                <a:spcPct val="150000"/>
              </a:lnSpc>
              <a:spcBef>
                <a:spcPts val="0"/>
              </a:spcBef>
              <a:spcAft>
                <a:spcPts val="0"/>
              </a:spcAft>
              <a:buNone/>
            </a:pPr>
            <a:r>
              <a:rPr lang="en-US" sz="2800" b="1" dirty="0" err="1"/>
              <a:t>Testcase</a:t>
            </a:r>
            <a:r>
              <a:rPr lang="en-US" sz="2800" b="1" dirty="0"/>
              <a:t> 3: 21 </a:t>
            </a:r>
            <a:r>
              <a:rPr lang="en-US" sz="2800" b="1" dirty="0" err="1"/>
              <a:t>đỉnh</a:t>
            </a:r>
            <a:r>
              <a:rPr lang="en-US" sz="2800" b="1" dirty="0"/>
              <a:t> 3 </a:t>
            </a:r>
            <a:r>
              <a:rPr lang="en-US" sz="2800" b="1" dirty="0" err="1"/>
              <a:t>xe</a:t>
            </a:r>
            <a:endParaRPr lang="en-US" sz="2800" b="1" dirty="0"/>
          </a:p>
          <a:p>
            <a:pPr marL="457200" lvl="0" indent="0" algn="l" rtl="0">
              <a:lnSpc>
                <a:spcPct val="150000"/>
              </a:lnSpc>
              <a:spcBef>
                <a:spcPts val="0"/>
              </a:spcBef>
              <a:spcAft>
                <a:spcPts val="0"/>
              </a:spcAft>
              <a:buNone/>
            </a:pPr>
            <a:r>
              <a:rPr lang="en-US" sz="2800" b="1" dirty="0" err="1"/>
              <a:t>Testcase</a:t>
            </a:r>
            <a:r>
              <a:rPr lang="en-US" sz="2800" b="1" dirty="0"/>
              <a:t> 4: 51 </a:t>
            </a:r>
            <a:r>
              <a:rPr lang="en-US" sz="2800" b="1" dirty="0" err="1"/>
              <a:t>đỉnh</a:t>
            </a:r>
            <a:r>
              <a:rPr lang="en-US" sz="2800" b="1" dirty="0"/>
              <a:t> 3 </a:t>
            </a:r>
            <a:r>
              <a:rPr lang="en-US" sz="2800" b="1" dirty="0" err="1"/>
              <a:t>xe</a:t>
            </a:r>
            <a:endParaRPr sz="2800" b="1" dirty="0"/>
          </a:p>
          <a:p>
            <a:pPr marL="457200" lvl="0" indent="0" algn="l" rtl="0">
              <a:lnSpc>
                <a:spcPct val="115000"/>
              </a:lnSpc>
              <a:spcBef>
                <a:spcPts val="0"/>
              </a:spcBef>
              <a:spcAft>
                <a:spcPts val="0"/>
              </a:spcAft>
              <a:buNone/>
            </a:pPr>
            <a:endParaRPr sz="2300" dirty="0"/>
          </a:p>
        </p:txBody>
      </p:sp>
      <p:sp>
        <p:nvSpPr>
          <p:cNvPr id="6" name="Google Shape;93;g13e7a88b4bf_0_3"/>
          <p:cNvSpPr txBox="1">
            <a:spLocks/>
          </p:cNvSpPr>
          <p:nvPr/>
        </p:nvSpPr>
        <p:spPr>
          <a:xfrm>
            <a:off x="384022" y="189882"/>
            <a:ext cx="7958100" cy="475200"/>
          </a:xfrm>
          <a:prstGeom prst="rect">
            <a:avLst/>
          </a:prstGeom>
          <a:noFill/>
          <a:ln>
            <a:noFill/>
          </a:ln>
        </p:spPr>
        <p:txBody>
          <a:bodyPr spcFirstLastPara="1" wrap="square" lIns="0" tIns="13325"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r>
              <a:rPr lang="en-US" sz="3000" dirty="0" err="1"/>
              <a:t>Kết</a:t>
            </a:r>
            <a:r>
              <a:rPr lang="en-US" sz="3000" dirty="0"/>
              <a:t> </a:t>
            </a:r>
            <a:r>
              <a:rPr lang="en-US" sz="3000" dirty="0" err="1"/>
              <a:t>quả</a:t>
            </a:r>
            <a:r>
              <a:rPr lang="en-US" sz="3000" dirty="0"/>
              <a:t> </a:t>
            </a:r>
            <a:r>
              <a:rPr lang="en-US" sz="3000" dirty="0" err="1"/>
              <a:t>thực</a:t>
            </a:r>
            <a:r>
              <a:rPr lang="en-US" sz="3000" dirty="0"/>
              <a:t> </a:t>
            </a:r>
            <a:r>
              <a:rPr lang="en-US" sz="3000" dirty="0" err="1"/>
              <a:t>nghiệm</a:t>
            </a:r>
            <a:r>
              <a:rPr lang="en-US" sz="3000" dirty="0"/>
              <a:t> </a:t>
            </a:r>
            <a:r>
              <a:rPr lang="en-US" sz="3000" dirty="0" err="1"/>
              <a:t>và</a:t>
            </a:r>
            <a:r>
              <a:rPr lang="en-US" sz="3000" dirty="0"/>
              <a:t> </a:t>
            </a:r>
            <a:r>
              <a:rPr lang="en-US" sz="3000" dirty="0" err="1"/>
              <a:t>đánh</a:t>
            </a:r>
            <a:r>
              <a:rPr lang="en-US" sz="3000" dirty="0"/>
              <a:t> </a:t>
            </a:r>
            <a:r>
              <a:rPr lang="en-US" sz="3000" dirty="0" err="1"/>
              <a:t>giá</a:t>
            </a:r>
            <a:endParaRPr lang="en-US" sz="3000" dirty="0"/>
          </a:p>
        </p:txBody>
      </p:sp>
    </p:spTree>
    <p:extLst>
      <p:ext uri="{BB962C8B-B14F-4D97-AF65-F5344CB8AC3E}">
        <p14:creationId xmlns:p14="http://schemas.microsoft.com/office/powerpoint/2010/main" val="115308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13e7a88b4bf_0_3"/>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Kết quả thực nghiệm và đánh giá</a:t>
            </a:r>
            <a:endParaRPr sz="3000"/>
          </a:p>
        </p:txBody>
      </p:sp>
      <p:sp>
        <p:nvSpPr>
          <p:cNvPr id="94" name="Google Shape;94;g13e7a88b4bf_0_3"/>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
        <p:nvSpPr>
          <p:cNvPr id="95" name="Google Shape;95;g13e7a88b4bf_0_3"/>
          <p:cNvSpPr txBox="1"/>
          <p:nvPr/>
        </p:nvSpPr>
        <p:spPr>
          <a:xfrm>
            <a:off x="225100" y="1042975"/>
            <a:ext cx="8708100" cy="1884332"/>
          </a:xfrm>
          <a:prstGeom prst="rect">
            <a:avLst/>
          </a:prstGeom>
          <a:noFill/>
          <a:ln>
            <a:noFill/>
          </a:ln>
        </p:spPr>
        <p:txBody>
          <a:bodyPr spcFirstLastPara="1" wrap="square" lIns="91425" tIns="91425" rIns="91425" bIns="91425" anchor="t" anchorCtr="0">
            <a:spAutoFit/>
          </a:bodyPr>
          <a:lstStyle/>
          <a:p>
            <a:pPr marL="50800" lvl="0" algn="l" rtl="0">
              <a:lnSpc>
                <a:spcPct val="150000"/>
              </a:lnSpc>
              <a:spcBef>
                <a:spcPts val="0"/>
              </a:spcBef>
              <a:spcAft>
                <a:spcPts val="0"/>
              </a:spcAft>
              <a:buSzPts val="2800"/>
            </a:pPr>
            <a:r>
              <a:rPr lang="en-US" sz="2800" b="1" dirty="0"/>
              <a:t>I.	</a:t>
            </a:r>
            <a:r>
              <a:rPr lang="en-US" sz="2800" b="1" dirty="0" err="1"/>
              <a:t>Kết</a:t>
            </a:r>
            <a:r>
              <a:rPr lang="en-US" sz="2800" b="1" dirty="0"/>
              <a:t> </a:t>
            </a:r>
            <a:r>
              <a:rPr lang="en-US" sz="2800" b="1" dirty="0" err="1"/>
              <a:t>quả</a:t>
            </a:r>
            <a:r>
              <a:rPr lang="en-US" sz="2800" b="1" dirty="0"/>
              <a:t> </a:t>
            </a:r>
            <a:r>
              <a:rPr lang="en-US" sz="2800" b="1" dirty="0" err="1"/>
              <a:t>thực</a:t>
            </a:r>
            <a:r>
              <a:rPr lang="en-US" sz="2800" b="1" dirty="0"/>
              <a:t> </a:t>
            </a:r>
            <a:r>
              <a:rPr lang="en-US" sz="2800" b="1" dirty="0" err="1"/>
              <a:t>nghiệm</a:t>
            </a:r>
            <a:endParaRPr sz="2800" b="1" dirty="0"/>
          </a:p>
          <a:p>
            <a:pPr marL="457200" lvl="0" indent="0" algn="ctr" rtl="0">
              <a:lnSpc>
                <a:spcPct val="150000"/>
              </a:lnSpc>
              <a:spcBef>
                <a:spcPts val="0"/>
              </a:spcBef>
              <a:spcAft>
                <a:spcPts val="0"/>
              </a:spcAft>
              <a:buNone/>
            </a:pPr>
            <a:r>
              <a:rPr lang="en-US" sz="2800" b="1" dirty="0"/>
              <a:t>Testcase 1</a:t>
            </a:r>
            <a:endParaRPr sz="2800" b="1" dirty="0"/>
          </a:p>
          <a:p>
            <a:pPr marL="457200" lvl="0" indent="0" algn="l" rtl="0">
              <a:lnSpc>
                <a:spcPct val="115000"/>
              </a:lnSpc>
              <a:spcBef>
                <a:spcPts val="0"/>
              </a:spcBef>
              <a:spcAft>
                <a:spcPts val="0"/>
              </a:spcAft>
              <a:buNone/>
            </a:pPr>
            <a:endParaRPr sz="2300" dirty="0"/>
          </a:p>
        </p:txBody>
      </p:sp>
      <p:pic>
        <p:nvPicPr>
          <p:cNvPr id="96" name="Google Shape;96;g13e7a88b4bf_0_3"/>
          <p:cNvPicPr preferRelativeResize="0"/>
          <p:nvPr/>
        </p:nvPicPr>
        <p:blipFill>
          <a:blip r:embed="rId3">
            <a:alphaModFix/>
          </a:blip>
          <a:stretch>
            <a:fillRect/>
          </a:stretch>
        </p:blipFill>
        <p:spPr>
          <a:xfrm>
            <a:off x="246488" y="2523325"/>
            <a:ext cx="8665324" cy="357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13e87fff1f6_0_12"/>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Kết quả thực nghiệm và đánh giá</a:t>
            </a:r>
            <a:endParaRPr sz="3000"/>
          </a:p>
        </p:txBody>
      </p:sp>
      <p:sp>
        <p:nvSpPr>
          <p:cNvPr id="102" name="Google Shape;102;g13e87fff1f6_0_12"/>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
        <p:nvSpPr>
          <p:cNvPr id="103" name="Google Shape;103;g13e87fff1f6_0_12"/>
          <p:cNvSpPr txBox="1"/>
          <p:nvPr/>
        </p:nvSpPr>
        <p:spPr>
          <a:xfrm>
            <a:off x="225100" y="1042975"/>
            <a:ext cx="8708100" cy="1884332"/>
          </a:xfrm>
          <a:prstGeom prst="rect">
            <a:avLst/>
          </a:prstGeom>
          <a:noFill/>
          <a:ln>
            <a:noFill/>
          </a:ln>
        </p:spPr>
        <p:txBody>
          <a:bodyPr spcFirstLastPara="1" wrap="square" lIns="91425" tIns="91425" rIns="91425" bIns="91425" anchor="t" anchorCtr="0">
            <a:spAutoFit/>
          </a:bodyPr>
          <a:lstStyle/>
          <a:p>
            <a:pPr marL="50800" lvl="0" algn="l" rtl="0">
              <a:lnSpc>
                <a:spcPct val="150000"/>
              </a:lnSpc>
              <a:spcBef>
                <a:spcPts val="0"/>
              </a:spcBef>
              <a:spcAft>
                <a:spcPts val="0"/>
              </a:spcAft>
              <a:buSzPts val="2800"/>
            </a:pPr>
            <a:r>
              <a:rPr lang="en-US" sz="2800" b="1" dirty="0"/>
              <a:t>I.	</a:t>
            </a:r>
            <a:r>
              <a:rPr lang="en-US" sz="2800" b="1" dirty="0" err="1"/>
              <a:t>Kết</a:t>
            </a:r>
            <a:r>
              <a:rPr lang="en-US" sz="2800" b="1" dirty="0"/>
              <a:t> </a:t>
            </a:r>
            <a:r>
              <a:rPr lang="en-US" sz="2800" b="1" dirty="0" err="1"/>
              <a:t>quả</a:t>
            </a:r>
            <a:r>
              <a:rPr lang="en-US" sz="2800" b="1" dirty="0"/>
              <a:t> </a:t>
            </a:r>
            <a:r>
              <a:rPr lang="en-US" sz="2800" b="1" dirty="0" err="1"/>
              <a:t>thực</a:t>
            </a:r>
            <a:r>
              <a:rPr lang="en-US" sz="2800" b="1" dirty="0"/>
              <a:t> </a:t>
            </a:r>
            <a:r>
              <a:rPr lang="en-US" sz="2800" b="1" dirty="0" err="1"/>
              <a:t>nghiệm</a:t>
            </a:r>
            <a:endParaRPr sz="2800" b="1" dirty="0"/>
          </a:p>
          <a:p>
            <a:pPr marL="457200" lvl="0" indent="0" algn="ctr" rtl="0">
              <a:lnSpc>
                <a:spcPct val="150000"/>
              </a:lnSpc>
              <a:spcBef>
                <a:spcPts val="0"/>
              </a:spcBef>
              <a:spcAft>
                <a:spcPts val="0"/>
              </a:spcAft>
              <a:buNone/>
            </a:pPr>
            <a:r>
              <a:rPr lang="en-US" sz="2800" b="1" dirty="0"/>
              <a:t>Testcase 2</a:t>
            </a:r>
            <a:endParaRPr sz="2800" b="1" dirty="0"/>
          </a:p>
          <a:p>
            <a:pPr marL="457200" lvl="0" indent="0" algn="l" rtl="0">
              <a:lnSpc>
                <a:spcPct val="115000"/>
              </a:lnSpc>
              <a:spcBef>
                <a:spcPts val="0"/>
              </a:spcBef>
              <a:spcAft>
                <a:spcPts val="0"/>
              </a:spcAft>
              <a:buNone/>
            </a:pPr>
            <a:endParaRPr sz="2300" dirty="0"/>
          </a:p>
        </p:txBody>
      </p:sp>
      <p:pic>
        <p:nvPicPr>
          <p:cNvPr id="104" name="Google Shape;104;g13e87fff1f6_0_12"/>
          <p:cNvPicPr preferRelativeResize="0"/>
          <p:nvPr/>
        </p:nvPicPr>
        <p:blipFill>
          <a:blip r:embed="rId3">
            <a:alphaModFix/>
          </a:blip>
          <a:stretch>
            <a:fillRect/>
          </a:stretch>
        </p:blipFill>
        <p:spPr>
          <a:xfrm>
            <a:off x="76200" y="2523325"/>
            <a:ext cx="8991600" cy="31265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e87fff1f6_0_19"/>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Kết quả thực nghiệm và đánh giá</a:t>
            </a:r>
            <a:endParaRPr sz="3000"/>
          </a:p>
        </p:txBody>
      </p:sp>
      <p:sp>
        <p:nvSpPr>
          <p:cNvPr id="110" name="Google Shape;110;g13e87fff1f6_0_19"/>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111" name="Google Shape;111;g13e87fff1f6_0_19"/>
          <p:cNvSpPr txBox="1"/>
          <p:nvPr/>
        </p:nvSpPr>
        <p:spPr>
          <a:xfrm>
            <a:off x="225100" y="1042975"/>
            <a:ext cx="8708100" cy="1884332"/>
          </a:xfrm>
          <a:prstGeom prst="rect">
            <a:avLst/>
          </a:prstGeom>
          <a:noFill/>
          <a:ln>
            <a:noFill/>
          </a:ln>
        </p:spPr>
        <p:txBody>
          <a:bodyPr spcFirstLastPara="1" wrap="square" lIns="91425" tIns="91425" rIns="91425" bIns="91425" anchor="t" anchorCtr="0">
            <a:spAutoFit/>
          </a:bodyPr>
          <a:lstStyle/>
          <a:p>
            <a:pPr marL="50800" lvl="0" algn="l" rtl="0">
              <a:lnSpc>
                <a:spcPct val="150000"/>
              </a:lnSpc>
              <a:spcBef>
                <a:spcPts val="0"/>
              </a:spcBef>
              <a:spcAft>
                <a:spcPts val="0"/>
              </a:spcAft>
              <a:buSzPts val="2800"/>
            </a:pPr>
            <a:r>
              <a:rPr lang="en-US" sz="2800" b="1" dirty="0"/>
              <a:t>I.	</a:t>
            </a:r>
            <a:r>
              <a:rPr lang="en-US" sz="2800" b="1" dirty="0" err="1"/>
              <a:t>Kết</a:t>
            </a:r>
            <a:r>
              <a:rPr lang="en-US" sz="2800" b="1" dirty="0"/>
              <a:t> </a:t>
            </a:r>
            <a:r>
              <a:rPr lang="en-US" sz="2800" b="1" dirty="0" err="1"/>
              <a:t>quả</a:t>
            </a:r>
            <a:r>
              <a:rPr lang="en-US" sz="2800" b="1" dirty="0"/>
              <a:t> </a:t>
            </a:r>
            <a:r>
              <a:rPr lang="en-US" sz="2800" b="1" dirty="0" err="1"/>
              <a:t>thực</a:t>
            </a:r>
            <a:r>
              <a:rPr lang="en-US" sz="2800" b="1" dirty="0"/>
              <a:t> </a:t>
            </a:r>
            <a:r>
              <a:rPr lang="en-US" sz="2800" b="1" dirty="0" err="1"/>
              <a:t>nghiệm</a:t>
            </a:r>
            <a:endParaRPr sz="2800" b="1" dirty="0"/>
          </a:p>
          <a:p>
            <a:pPr marL="457200" lvl="0" indent="0" algn="ctr" rtl="0">
              <a:lnSpc>
                <a:spcPct val="150000"/>
              </a:lnSpc>
              <a:spcBef>
                <a:spcPts val="0"/>
              </a:spcBef>
              <a:spcAft>
                <a:spcPts val="0"/>
              </a:spcAft>
              <a:buNone/>
            </a:pPr>
            <a:r>
              <a:rPr lang="en-US" sz="2800" b="1" dirty="0"/>
              <a:t>Testcase 3</a:t>
            </a:r>
            <a:endParaRPr sz="2800" b="1" dirty="0"/>
          </a:p>
          <a:p>
            <a:pPr marL="457200" lvl="0" indent="0" algn="l" rtl="0">
              <a:lnSpc>
                <a:spcPct val="115000"/>
              </a:lnSpc>
              <a:spcBef>
                <a:spcPts val="0"/>
              </a:spcBef>
              <a:spcAft>
                <a:spcPts val="0"/>
              </a:spcAft>
              <a:buNone/>
            </a:pPr>
            <a:endParaRPr sz="2300" dirty="0"/>
          </a:p>
        </p:txBody>
      </p:sp>
      <p:pic>
        <p:nvPicPr>
          <p:cNvPr id="112" name="Google Shape;112;g13e87fff1f6_0_19"/>
          <p:cNvPicPr preferRelativeResize="0"/>
          <p:nvPr/>
        </p:nvPicPr>
        <p:blipFill>
          <a:blip r:embed="rId3">
            <a:alphaModFix/>
          </a:blip>
          <a:stretch>
            <a:fillRect/>
          </a:stretch>
        </p:blipFill>
        <p:spPr>
          <a:xfrm>
            <a:off x="181600" y="2421275"/>
            <a:ext cx="8780800" cy="35298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3e87fff1f6_0_26"/>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Kết quả thực nghiệm và đánh giá</a:t>
            </a:r>
            <a:endParaRPr sz="3000"/>
          </a:p>
        </p:txBody>
      </p:sp>
      <p:sp>
        <p:nvSpPr>
          <p:cNvPr id="118" name="Google Shape;118;g13e87fff1f6_0_26"/>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
        <p:nvSpPr>
          <p:cNvPr id="119" name="Google Shape;119;g13e87fff1f6_0_26"/>
          <p:cNvSpPr txBox="1"/>
          <p:nvPr/>
        </p:nvSpPr>
        <p:spPr>
          <a:xfrm>
            <a:off x="225100" y="1042975"/>
            <a:ext cx="8708100" cy="1884332"/>
          </a:xfrm>
          <a:prstGeom prst="rect">
            <a:avLst/>
          </a:prstGeom>
          <a:noFill/>
          <a:ln>
            <a:noFill/>
          </a:ln>
        </p:spPr>
        <p:txBody>
          <a:bodyPr spcFirstLastPara="1" wrap="square" lIns="91425" tIns="91425" rIns="91425" bIns="91425" anchor="t" anchorCtr="0">
            <a:spAutoFit/>
          </a:bodyPr>
          <a:lstStyle/>
          <a:p>
            <a:pPr marL="622300" lvl="0" indent="-571500" algn="l" rtl="0">
              <a:lnSpc>
                <a:spcPct val="150000"/>
              </a:lnSpc>
              <a:spcBef>
                <a:spcPts val="0"/>
              </a:spcBef>
              <a:spcAft>
                <a:spcPts val="0"/>
              </a:spcAft>
              <a:buSzPts val="2800"/>
              <a:buAutoNum type="romanUcPeriod"/>
            </a:pPr>
            <a:r>
              <a:rPr lang="en-US" sz="2800" b="1" dirty="0" err="1"/>
              <a:t>Kết</a:t>
            </a:r>
            <a:r>
              <a:rPr lang="en-US" sz="2800" b="1" dirty="0"/>
              <a:t> </a:t>
            </a:r>
            <a:r>
              <a:rPr lang="en-US" sz="2800" b="1" dirty="0" err="1"/>
              <a:t>quả</a:t>
            </a:r>
            <a:r>
              <a:rPr lang="en-US" sz="2800" b="1" dirty="0"/>
              <a:t> </a:t>
            </a:r>
            <a:r>
              <a:rPr lang="en-US" sz="2800" b="1" dirty="0" err="1"/>
              <a:t>thực</a:t>
            </a:r>
            <a:r>
              <a:rPr lang="en-US" sz="2800" b="1" dirty="0"/>
              <a:t> </a:t>
            </a:r>
            <a:r>
              <a:rPr lang="en-US" sz="2800" b="1" dirty="0" err="1"/>
              <a:t>nghiệm</a:t>
            </a:r>
            <a:endParaRPr lang="en-US" sz="2800" b="1" dirty="0"/>
          </a:p>
          <a:p>
            <a:pPr marL="50800" lvl="0" algn="ctr" rtl="0">
              <a:lnSpc>
                <a:spcPct val="150000"/>
              </a:lnSpc>
              <a:spcBef>
                <a:spcPts val="0"/>
              </a:spcBef>
              <a:spcAft>
                <a:spcPts val="0"/>
              </a:spcAft>
              <a:buSzPts val="2800"/>
            </a:pPr>
            <a:r>
              <a:rPr lang="en-US" sz="2800" b="1" dirty="0"/>
              <a:t>Testcase 4</a:t>
            </a:r>
            <a:endParaRPr sz="2800" b="1" dirty="0"/>
          </a:p>
          <a:p>
            <a:pPr marL="457200" lvl="0" indent="0" algn="l" rtl="0">
              <a:lnSpc>
                <a:spcPct val="115000"/>
              </a:lnSpc>
              <a:spcBef>
                <a:spcPts val="0"/>
              </a:spcBef>
              <a:spcAft>
                <a:spcPts val="0"/>
              </a:spcAft>
              <a:buNone/>
            </a:pPr>
            <a:endParaRPr sz="2300" dirty="0"/>
          </a:p>
        </p:txBody>
      </p:sp>
      <p:pic>
        <p:nvPicPr>
          <p:cNvPr id="120" name="Google Shape;120;g13e87fff1f6_0_26"/>
          <p:cNvPicPr preferRelativeResize="0"/>
          <p:nvPr/>
        </p:nvPicPr>
        <p:blipFill>
          <a:blip r:embed="rId3">
            <a:alphaModFix/>
          </a:blip>
          <a:stretch>
            <a:fillRect/>
          </a:stretch>
        </p:blipFill>
        <p:spPr>
          <a:xfrm>
            <a:off x="138325" y="2439325"/>
            <a:ext cx="8881650" cy="28972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3e7a88b4bf_0_55"/>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Kết quả thực nghiệm và đánh giá</a:t>
            </a:r>
            <a:endParaRPr sz="3000"/>
          </a:p>
        </p:txBody>
      </p:sp>
      <p:sp>
        <p:nvSpPr>
          <p:cNvPr id="158" name="Google Shape;158;g13e7a88b4bf_0_55"/>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
        <p:nvSpPr>
          <p:cNvPr id="159" name="Google Shape;159;g13e7a88b4bf_0_55"/>
          <p:cNvSpPr txBox="1"/>
          <p:nvPr/>
        </p:nvSpPr>
        <p:spPr>
          <a:xfrm>
            <a:off x="225100" y="1042975"/>
            <a:ext cx="8708100" cy="3989523"/>
          </a:xfrm>
          <a:prstGeom prst="rect">
            <a:avLst/>
          </a:prstGeom>
          <a:noFill/>
          <a:ln>
            <a:noFill/>
          </a:ln>
        </p:spPr>
        <p:txBody>
          <a:bodyPr spcFirstLastPara="1" wrap="square" lIns="91425" tIns="91425" rIns="91425" bIns="91425" anchor="t" anchorCtr="0">
            <a:spAutoFit/>
          </a:bodyPr>
          <a:lstStyle/>
          <a:p>
            <a:pPr marL="50800" lvl="0" algn="l" rtl="0">
              <a:lnSpc>
                <a:spcPct val="115000"/>
              </a:lnSpc>
              <a:spcBef>
                <a:spcPts val="0"/>
              </a:spcBef>
              <a:spcAft>
                <a:spcPts val="0"/>
              </a:spcAft>
              <a:buSzPts val="2800"/>
            </a:pPr>
            <a:r>
              <a:rPr lang="en-US" sz="2400" b="1" dirty="0"/>
              <a:t>II.	</a:t>
            </a:r>
            <a:r>
              <a:rPr lang="en-US" sz="2400" b="1" dirty="0" err="1"/>
              <a:t>Đánh</a:t>
            </a:r>
            <a:r>
              <a:rPr lang="en-US" sz="2400" b="1" dirty="0"/>
              <a:t> </a:t>
            </a:r>
            <a:r>
              <a:rPr lang="en-US" sz="2400" b="1" dirty="0" err="1"/>
              <a:t>giá</a:t>
            </a:r>
            <a:endParaRPr lang="en-US" sz="2400" b="1" dirty="0"/>
          </a:p>
          <a:p>
            <a:pPr marL="50800" lvl="0" algn="l" rtl="0">
              <a:lnSpc>
                <a:spcPct val="115000"/>
              </a:lnSpc>
              <a:spcBef>
                <a:spcPts val="0"/>
              </a:spcBef>
              <a:spcAft>
                <a:spcPts val="0"/>
              </a:spcAft>
              <a:buSzPts val="2800"/>
            </a:pPr>
            <a:r>
              <a:rPr lang="en-US" sz="2400" b="1" dirty="0"/>
              <a:t>1.	</a:t>
            </a:r>
            <a:r>
              <a:rPr lang="en-US" sz="2400" b="1" dirty="0" err="1"/>
              <a:t>Nhóm</a:t>
            </a:r>
            <a:r>
              <a:rPr lang="en-US" sz="2400" b="1" dirty="0"/>
              <a:t> </a:t>
            </a:r>
            <a:r>
              <a:rPr lang="en-US" sz="2400" b="1" dirty="0" err="1"/>
              <a:t>thuật</a:t>
            </a:r>
            <a:r>
              <a:rPr lang="en-US" sz="2400" b="1" dirty="0"/>
              <a:t> </a:t>
            </a:r>
            <a:r>
              <a:rPr lang="en-US" sz="2400" b="1" dirty="0" err="1"/>
              <a:t>toán</a:t>
            </a:r>
            <a:r>
              <a:rPr lang="en-US" sz="2400" b="1" dirty="0"/>
              <a:t> </a:t>
            </a:r>
            <a:r>
              <a:rPr lang="en-US" sz="2400" b="1" dirty="0" err="1"/>
              <a:t>chính</a:t>
            </a:r>
            <a:r>
              <a:rPr lang="en-US" sz="2400" b="1" dirty="0"/>
              <a:t> </a:t>
            </a:r>
            <a:r>
              <a:rPr lang="en-US" sz="2400" b="1" dirty="0" err="1"/>
              <a:t>xác</a:t>
            </a:r>
            <a:endParaRPr sz="2400" b="1" dirty="0"/>
          </a:p>
          <a:p>
            <a:pPr marL="457200" lvl="0" indent="-381000" algn="l" rtl="0">
              <a:lnSpc>
                <a:spcPct val="115000"/>
              </a:lnSpc>
              <a:spcBef>
                <a:spcPts val="0"/>
              </a:spcBef>
              <a:spcAft>
                <a:spcPts val="0"/>
              </a:spcAft>
              <a:buClr>
                <a:schemeClr val="dk1"/>
              </a:buClr>
              <a:buSzPts val="2400"/>
              <a:buChar char="●"/>
            </a:pP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backtracking </a:t>
            </a:r>
            <a:r>
              <a:rPr lang="en-US" sz="2400" dirty="0" err="1">
                <a:solidFill>
                  <a:schemeClr val="dk1"/>
                </a:solidFill>
              </a:rPr>
              <a:t>ra</a:t>
            </a:r>
            <a:r>
              <a:rPr lang="en-US" sz="2400" dirty="0">
                <a:solidFill>
                  <a:schemeClr val="dk1"/>
                </a:solidFill>
              </a:rPr>
              <a:t> </a:t>
            </a:r>
            <a:r>
              <a:rPr lang="en-US" sz="2400" dirty="0" err="1">
                <a:solidFill>
                  <a:schemeClr val="dk1"/>
                </a:solidFill>
              </a:rPr>
              <a:t>kết</a:t>
            </a:r>
            <a:r>
              <a:rPr lang="en-US" sz="2400" dirty="0">
                <a:solidFill>
                  <a:schemeClr val="dk1"/>
                </a:solidFill>
              </a:rPr>
              <a:t> </a:t>
            </a:r>
            <a:r>
              <a:rPr lang="en-US" sz="2400" dirty="0" err="1">
                <a:solidFill>
                  <a:schemeClr val="dk1"/>
                </a:solidFill>
              </a:rPr>
              <a:t>quả</a:t>
            </a:r>
            <a:r>
              <a:rPr lang="en-US" sz="2400" dirty="0">
                <a:solidFill>
                  <a:schemeClr val="dk1"/>
                </a:solidFill>
              </a:rPr>
              <a:t> </a:t>
            </a:r>
            <a:r>
              <a:rPr lang="en-US" sz="2400" dirty="0" err="1">
                <a:solidFill>
                  <a:schemeClr val="dk1"/>
                </a:solidFill>
              </a:rPr>
              <a:t>nhanh</a:t>
            </a:r>
            <a:r>
              <a:rPr lang="en-US" sz="2400" dirty="0">
                <a:solidFill>
                  <a:schemeClr val="dk1"/>
                </a:solidFill>
              </a:rPr>
              <a:t> </a:t>
            </a:r>
            <a:r>
              <a:rPr lang="en-US" sz="2400" dirty="0" err="1">
                <a:solidFill>
                  <a:schemeClr val="dk1"/>
                </a:solidFill>
              </a:rPr>
              <a:t>đối</a:t>
            </a:r>
            <a:r>
              <a:rPr lang="en-US" sz="2400" dirty="0">
                <a:solidFill>
                  <a:schemeClr val="dk1"/>
                </a:solidFill>
              </a:rPr>
              <a:t> </a:t>
            </a:r>
            <a:r>
              <a:rPr lang="en-US" sz="2400" dirty="0" err="1">
                <a:solidFill>
                  <a:schemeClr val="dk1"/>
                </a:solidFill>
              </a:rPr>
              <a:t>với</a:t>
            </a:r>
            <a:r>
              <a:rPr lang="en-US" sz="2400" dirty="0">
                <a:solidFill>
                  <a:schemeClr val="dk1"/>
                </a:solidFill>
              </a:rPr>
              <a:t> test </a:t>
            </a:r>
            <a:r>
              <a:rPr lang="en-US" sz="2400" dirty="0" err="1">
                <a:solidFill>
                  <a:schemeClr val="dk1"/>
                </a:solidFill>
              </a:rPr>
              <a:t>nhỏ</a:t>
            </a:r>
            <a:r>
              <a:rPr lang="en-US" sz="2400" dirty="0">
                <a:solidFill>
                  <a:schemeClr val="dk1"/>
                </a:solidFill>
              </a:rPr>
              <a:t>, </a:t>
            </a:r>
            <a:r>
              <a:rPr lang="en-US" sz="2400" dirty="0" err="1">
                <a:solidFill>
                  <a:schemeClr val="dk1"/>
                </a:solidFill>
              </a:rPr>
              <a:t>tuy</a:t>
            </a:r>
            <a:r>
              <a:rPr lang="en-US" sz="2400" dirty="0">
                <a:solidFill>
                  <a:schemeClr val="dk1"/>
                </a:solidFill>
              </a:rPr>
              <a:t> </a:t>
            </a:r>
            <a:r>
              <a:rPr lang="en-US" sz="2400" dirty="0" err="1">
                <a:solidFill>
                  <a:schemeClr val="dk1"/>
                </a:solidFill>
              </a:rPr>
              <a:t>nhiên</a:t>
            </a:r>
            <a:r>
              <a:rPr lang="en-US" sz="2400" dirty="0">
                <a:solidFill>
                  <a:schemeClr val="dk1"/>
                </a:solidFill>
              </a:rPr>
              <a:t> </a:t>
            </a:r>
            <a:r>
              <a:rPr lang="en-US" sz="2400" dirty="0" err="1">
                <a:solidFill>
                  <a:schemeClr val="dk1"/>
                </a:solidFill>
              </a:rPr>
              <a:t>không</a:t>
            </a:r>
            <a:r>
              <a:rPr lang="en-US" sz="2400" dirty="0">
                <a:solidFill>
                  <a:schemeClr val="dk1"/>
                </a:solidFill>
              </a:rPr>
              <a:t> </a:t>
            </a:r>
            <a:r>
              <a:rPr lang="en-US" sz="2400" dirty="0" err="1">
                <a:solidFill>
                  <a:schemeClr val="dk1"/>
                </a:solidFill>
              </a:rPr>
              <a:t>chạy</a:t>
            </a:r>
            <a:r>
              <a:rPr lang="en-US" sz="2400" dirty="0">
                <a:solidFill>
                  <a:schemeClr val="dk1"/>
                </a:solidFill>
              </a:rPr>
              <a:t> </a:t>
            </a:r>
            <a:r>
              <a:rPr lang="en-US" sz="2400" dirty="0" err="1">
                <a:solidFill>
                  <a:schemeClr val="dk1"/>
                </a:solidFill>
              </a:rPr>
              <a:t>được</a:t>
            </a:r>
            <a:r>
              <a:rPr lang="en-US" sz="2400" dirty="0">
                <a:solidFill>
                  <a:schemeClr val="dk1"/>
                </a:solidFill>
              </a:rPr>
              <a:t> </a:t>
            </a:r>
            <a:r>
              <a:rPr lang="en-US" sz="2400" dirty="0" err="1">
                <a:solidFill>
                  <a:schemeClr val="dk1"/>
                </a:solidFill>
              </a:rPr>
              <a:t>với</a:t>
            </a:r>
            <a:r>
              <a:rPr lang="en-US" sz="2400" dirty="0">
                <a:solidFill>
                  <a:schemeClr val="dk1"/>
                </a:solidFill>
              </a:rPr>
              <a:t> </a:t>
            </a:r>
            <a:r>
              <a:rPr lang="en-US" sz="2400" dirty="0" err="1">
                <a:solidFill>
                  <a:schemeClr val="dk1"/>
                </a:solidFill>
              </a:rPr>
              <a:t>các</a:t>
            </a:r>
            <a:r>
              <a:rPr lang="en-US" sz="2400" dirty="0">
                <a:solidFill>
                  <a:schemeClr val="dk1"/>
                </a:solidFill>
              </a:rPr>
              <a:t> test </a:t>
            </a:r>
            <a:r>
              <a:rPr lang="en-US" sz="2400" dirty="0" err="1">
                <a:solidFill>
                  <a:schemeClr val="dk1"/>
                </a:solidFill>
              </a:rPr>
              <a:t>lớn</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CP </a:t>
            </a:r>
            <a:r>
              <a:rPr lang="en-US" sz="2400" dirty="0" err="1">
                <a:solidFill>
                  <a:schemeClr val="dk1"/>
                </a:solidFill>
              </a:rPr>
              <a:t>có</a:t>
            </a:r>
            <a:r>
              <a:rPr lang="en-US" sz="2400" dirty="0">
                <a:solidFill>
                  <a:schemeClr val="dk1"/>
                </a:solidFill>
              </a:rPr>
              <a:t> </a:t>
            </a:r>
            <a:r>
              <a:rPr lang="en-US" sz="2400" dirty="0" err="1">
                <a:solidFill>
                  <a:schemeClr val="dk1"/>
                </a:solidFill>
              </a:rPr>
              <a:t>thời</a:t>
            </a:r>
            <a:r>
              <a:rPr lang="en-US" sz="2400" dirty="0">
                <a:solidFill>
                  <a:schemeClr val="dk1"/>
                </a:solidFill>
              </a:rPr>
              <a:t> </a:t>
            </a:r>
            <a:r>
              <a:rPr lang="en-US" sz="2400" dirty="0" err="1">
                <a:solidFill>
                  <a:schemeClr val="dk1"/>
                </a:solidFill>
              </a:rPr>
              <a:t>gian</a:t>
            </a:r>
            <a:r>
              <a:rPr lang="en-US" sz="2400" dirty="0">
                <a:solidFill>
                  <a:schemeClr val="dk1"/>
                </a:solidFill>
              </a:rPr>
              <a:t> </a:t>
            </a:r>
            <a:r>
              <a:rPr lang="en-US" sz="2400" dirty="0" err="1">
                <a:solidFill>
                  <a:schemeClr val="dk1"/>
                </a:solidFill>
              </a:rPr>
              <a:t>chạy</a:t>
            </a:r>
            <a:r>
              <a:rPr lang="en-US" sz="2400" dirty="0">
                <a:solidFill>
                  <a:schemeClr val="dk1"/>
                </a:solidFill>
              </a:rPr>
              <a:t> </a:t>
            </a:r>
            <a:r>
              <a:rPr lang="en-US" sz="2400" dirty="0" err="1">
                <a:solidFill>
                  <a:schemeClr val="dk1"/>
                </a:solidFill>
              </a:rPr>
              <a:t>nhanh</a:t>
            </a:r>
            <a:r>
              <a:rPr lang="en-US" sz="2400" dirty="0">
                <a:solidFill>
                  <a:schemeClr val="dk1"/>
                </a:solidFill>
              </a:rPr>
              <a:t> </a:t>
            </a:r>
            <a:r>
              <a:rPr lang="en-US" sz="2400" dirty="0" err="1">
                <a:solidFill>
                  <a:schemeClr val="dk1"/>
                </a:solidFill>
              </a:rPr>
              <a:t>hơn</a:t>
            </a:r>
            <a:r>
              <a:rPr lang="en-US" sz="2400" dirty="0">
                <a:solidFill>
                  <a:schemeClr val="dk1"/>
                </a:solidFill>
              </a:rPr>
              <a:t> </a:t>
            </a: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IP </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CP </a:t>
            </a:r>
            <a:r>
              <a:rPr lang="en-US" sz="2400" dirty="0" err="1">
                <a:solidFill>
                  <a:schemeClr val="dk1"/>
                </a:solidFill>
              </a:rPr>
              <a:t>có</a:t>
            </a:r>
            <a:r>
              <a:rPr lang="en-US" sz="2400" dirty="0">
                <a:solidFill>
                  <a:schemeClr val="dk1"/>
                </a:solidFill>
              </a:rPr>
              <a:t> </a:t>
            </a:r>
            <a:r>
              <a:rPr lang="en-US" sz="2400" dirty="0" err="1">
                <a:solidFill>
                  <a:schemeClr val="dk1"/>
                </a:solidFill>
              </a:rPr>
              <a:t>thể</a:t>
            </a:r>
            <a:r>
              <a:rPr lang="en-US" sz="2400" dirty="0">
                <a:solidFill>
                  <a:schemeClr val="dk1"/>
                </a:solidFill>
              </a:rPr>
              <a:t> </a:t>
            </a:r>
            <a:r>
              <a:rPr lang="en-US" sz="2400" dirty="0" err="1">
                <a:solidFill>
                  <a:schemeClr val="dk1"/>
                </a:solidFill>
              </a:rPr>
              <a:t>đặt</a:t>
            </a:r>
            <a:r>
              <a:rPr lang="en-US" sz="2400" dirty="0">
                <a:solidFill>
                  <a:schemeClr val="dk1"/>
                </a:solidFill>
              </a:rPr>
              <a:t> </a:t>
            </a:r>
            <a:r>
              <a:rPr lang="en-US" sz="2400" dirty="0" err="1">
                <a:solidFill>
                  <a:schemeClr val="dk1"/>
                </a:solidFill>
              </a:rPr>
              <a:t>giới</a:t>
            </a:r>
            <a:r>
              <a:rPr lang="en-US" sz="2400" dirty="0">
                <a:solidFill>
                  <a:schemeClr val="dk1"/>
                </a:solidFill>
              </a:rPr>
              <a:t> </a:t>
            </a:r>
            <a:r>
              <a:rPr lang="en-US" sz="2400" dirty="0" err="1">
                <a:solidFill>
                  <a:schemeClr val="dk1"/>
                </a:solidFill>
              </a:rPr>
              <a:t>hạn</a:t>
            </a:r>
            <a:r>
              <a:rPr lang="en-US" sz="2400" dirty="0">
                <a:solidFill>
                  <a:schemeClr val="dk1"/>
                </a:solidFill>
              </a:rPr>
              <a:t> </a:t>
            </a:r>
            <a:r>
              <a:rPr lang="en-US" sz="2400" dirty="0" err="1">
                <a:solidFill>
                  <a:schemeClr val="dk1"/>
                </a:solidFill>
              </a:rPr>
              <a:t>thời</a:t>
            </a:r>
            <a:r>
              <a:rPr lang="en-US" sz="2400" dirty="0">
                <a:solidFill>
                  <a:schemeClr val="dk1"/>
                </a:solidFill>
              </a:rPr>
              <a:t> </a:t>
            </a:r>
            <a:r>
              <a:rPr lang="en-US" sz="2400" dirty="0" err="1">
                <a:solidFill>
                  <a:schemeClr val="dk1"/>
                </a:solidFill>
              </a:rPr>
              <a:t>gian</a:t>
            </a:r>
            <a:r>
              <a:rPr lang="en-US" sz="2400" dirty="0">
                <a:solidFill>
                  <a:schemeClr val="dk1"/>
                </a:solidFill>
              </a:rPr>
              <a:t> </a:t>
            </a:r>
            <a:r>
              <a:rPr lang="en-US" sz="2400" dirty="0" err="1">
                <a:solidFill>
                  <a:schemeClr val="dk1"/>
                </a:solidFill>
              </a:rPr>
              <a:t>và</a:t>
            </a:r>
            <a:r>
              <a:rPr lang="en-US" sz="2400" dirty="0">
                <a:solidFill>
                  <a:schemeClr val="dk1"/>
                </a:solidFill>
              </a:rPr>
              <a:t> </a:t>
            </a:r>
            <a:r>
              <a:rPr lang="en-US" sz="2400" dirty="0" err="1">
                <a:solidFill>
                  <a:schemeClr val="dk1"/>
                </a:solidFill>
              </a:rPr>
              <a:t>chạy</a:t>
            </a:r>
            <a:r>
              <a:rPr lang="en-US" sz="2400" dirty="0">
                <a:solidFill>
                  <a:schemeClr val="dk1"/>
                </a:solidFill>
              </a:rPr>
              <a:t> </a:t>
            </a:r>
            <a:r>
              <a:rPr lang="en-US" sz="2400" dirty="0" err="1">
                <a:solidFill>
                  <a:schemeClr val="dk1"/>
                </a:solidFill>
              </a:rPr>
              <a:t>với</a:t>
            </a:r>
            <a:r>
              <a:rPr lang="en-US" sz="2400" dirty="0">
                <a:solidFill>
                  <a:schemeClr val="dk1"/>
                </a:solidFill>
              </a:rPr>
              <a:t> test </a:t>
            </a:r>
            <a:r>
              <a:rPr lang="en-US" sz="2400" dirty="0" err="1">
                <a:solidFill>
                  <a:schemeClr val="dk1"/>
                </a:solidFill>
              </a:rPr>
              <a:t>lớn</a:t>
            </a:r>
            <a:r>
              <a:rPr lang="en-US" sz="2400" dirty="0">
                <a:solidFill>
                  <a:schemeClr val="dk1"/>
                </a:solidFill>
              </a:rPr>
              <a:t> (testcase4) </a:t>
            </a:r>
            <a:r>
              <a:rPr lang="en-US" sz="2400" dirty="0" err="1">
                <a:solidFill>
                  <a:schemeClr val="dk1"/>
                </a:solidFill>
              </a:rPr>
              <a:t>cho</a:t>
            </a:r>
            <a:r>
              <a:rPr lang="en-US" sz="2400" dirty="0">
                <a:solidFill>
                  <a:schemeClr val="dk1"/>
                </a:solidFill>
              </a:rPr>
              <a:t> </a:t>
            </a:r>
            <a:r>
              <a:rPr lang="en-US" sz="2400" dirty="0" err="1">
                <a:solidFill>
                  <a:schemeClr val="dk1"/>
                </a:solidFill>
              </a:rPr>
              <a:t>ra</a:t>
            </a:r>
            <a:r>
              <a:rPr lang="en-US" sz="2400" dirty="0">
                <a:solidFill>
                  <a:schemeClr val="dk1"/>
                </a:solidFill>
              </a:rPr>
              <a:t> local optimizer </a:t>
            </a:r>
            <a:r>
              <a:rPr lang="en-US" sz="2400" dirty="0" err="1">
                <a:solidFill>
                  <a:schemeClr val="dk1"/>
                </a:solidFill>
              </a:rPr>
              <a:t>còn</a:t>
            </a:r>
            <a:r>
              <a:rPr lang="en-US" sz="2400" dirty="0">
                <a:solidFill>
                  <a:schemeClr val="dk1"/>
                </a:solidFill>
              </a:rPr>
              <a:t> </a:t>
            </a: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IP </a:t>
            </a:r>
            <a:r>
              <a:rPr lang="en-US" sz="2400" dirty="0" err="1">
                <a:solidFill>
                  <a:schemeClr val="dk1"/>
                </a:solidFill>
              </a:rPr>
              <a:t>không</a:t>
            </a:r>
            <a:r>
              <a:rPr lang="en-US" sz="2400" dirty="0">
                <a:solidFill>
                  <a:schemeClr val="dk1"/>
                </a:solidFill>
              </a:rPr>
              <a:t> </a:t>
            </a:r>
            <a:r>
              <a:rPr lang="en-US" sz="2400" dirty="0" err="1">
                <a:solidFill>
                  <a:schemeClr val="dk1"/>
                </a:solidFill>
              </a:rPr>
              <a:t>cho</a:t>
            </a:r>
            <a:r>
              <a:rPr lang="en-US" sz="2400" dirty="0">
                <a:solidFill>
                  <a:schemeClr val="dk1"/>
                </a:solidFill>
              </a:rPr>
              <a:t> </a:t>
            </a:r>
            <a:r>
              <a:rPr lang="en-US" sz="2400" dirty="0" err="1">
                <a:solidFill>
                  <a:schemeClr val="dk1"/>
                </a:solidFill>
              </a:rPr>
              <a:t>ra</a:t>
            </a:r>
            <a:r>
              <a:rPr lang="en-US" sz="2400" dirty="0">
                <a:solidFill>
                  <a:schemeClr val="dk1"/>
                </a:solidFill>
              </a:rPr>
              <a:t> </a:t>
            </a:r>
            <a:r>
              <a:rPr lang="en-US" sz="2400" dirty="0" err="1">
                <a:solidFill>
                  <a:schemeClr val="dk1"/>
                </a:solidFill>
              </a:rPr>
              <a:t>kết</a:t>
            </a:r>
            <a:r>
              <a:rPr lang="en-US" sz="2400" dirty="0">
                <a:solidFill>
                  <a:schemeClr val="dk1"/>
                </a:solidFill>
              </a:rPr>
              <a:t> </a:t>
            </a:r>
            <a:r>
              <a:rPr lang="en-US" sz="2400" dirty="0" err="1">
                <a:solidFill>
                  <a:schemeClr val="dk1"/>
                </a:solidFill>
              </a:rPr>
              <a:t>quả</a:t>
            </a:r>
            <a:r>
              <a:rPr lang="en-US" sz="2400" dirty="0">
                <a:solidFill>
                  <a:schemeClr val="dk1"/>
                </a:solidFill>
              </a:rPr>
              <a:t> </a:t>
            </a:r>
            <a:r>
              <a:rPr lang="en-US" sz="2400" dirty="0" err="1">
                <a:solidFill>
                  <a:schemeClr val="dk1"/>
                </a:solidFill>
              </a:rPr>
              <a:t>nào</a:t>
            </a:r>
            <a:endParaRPr sz="2400" dirty="0">
              <a:solidFill>
                <a:schemeClr val="dk1"/>
              </a:solidFill>
            </a:endParaRPr>
          </a:p>
          <a:p>
            <a:pPr marL="457200" lvl="0" indent="0" algn="l" rtl="0">
              <a:lnSpc>
                <a:spcPct val="115000"/>
              </a:lnSpc>
              <a:spcBef>
                <a:spcPts val="0"/>
              </a:spcBef>
              <a:spcAft>
                <a:spcPts val="0"/>
              </a:spcAft>
              <a:buNone/>
            </a:pPr>
            <a:endParaRPr sz="2300" dirty="0"/>
          </a:p>
        </p:txBody>
      </p:sp>
    </p:spTree>
    <p:extLst>
      <p:ext uri="{BB962C8B-B14F-4D97-AF65-F5344CB8AC3E}">
        <p14:creationId xmlns:p14="http://schemas.microsoft.com/office/powerpoint/2010/main" val="320009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title"/>
          </p:nvPr>
        </p:nvSpPr>
        <p:spPr>
          <a:xfrm>
            <a:off x="600134" y="78436"/>
            <a:ext cx="3272790" cy="4751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latin typeface="Arial"/>
                <a:ea typeface="Arial"/>
                <a:cs typeface="Arial"/>
                <a:sym typeface="Arial"/>
              </a:rPr>
              <a:t>Tổng quan</a:t>
            </a:r>
            <a:endParaRPr sz="3000">
              <a:latin typeface="Arial"/>
              <a:ea typeface="Arial"/>
              <a:cs typeface="Arial"/>
              <a:sym typeface="Arial"/>
            </a:endParaRPr>
          </a:p>
        </p:txBody>
      </p:sp>
      <p:sp>
        <p:nvSpPr>
          <p:cNvPr id="59" name="Google Shape;59;p2"/>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60" name="Google Shape;60;p2"/>
          <p:cNvSpPr txBox="1"/>
          <p:nvPr/>
        </p:nvSpPr>
        <p:spPr>
          <a:xfrm>
            <a:off x="612139" y="1078036"/>
            <a:ext cx="8379600" cy="4259700"/>
          </a:xfrm>
          <a:prstGeom prst="rect">
            <a:avLst/>
          </a:prstGeom>
          <a:noFill/>
          <a:ln>
            <a:noFill/>
          </a:ln>
        </p:spPr>
        <p:txBody>
          <a:bodyPr spcFirstLastPara="1" wrap="square" lIns="0" tIns="98425" rIns="0" bIns="0" anchor="t" anchorCtr="0">
            <a:spAutoFit/>
          </a:bodyPr>
          <a:lstStyle/>
          <a:p>
            <a:pPr marL="457200" marR="776605" lvl="0" indent="-482600" algn="l" rtl="0">
              <a:lnSpc>
                <a:spcPct val="150000"/>
              </a:lnSpc>
              <a:spcBef>
                <a:spcPts val="0"/>
              </a:spcBef>
              <a:spcAft>
                <a:spcPts val="0"/>
              </a:spcAft>
              <a:buClr>
                <a:schemeClr val="dk1"/>
              </a:buClr>
              <a:buSzPts val="2800"/>
              <a:buFont typeface="Calibri"/>
              <a:buAutoNum type="arabicPeriod"/>
            </a:pPr>
            <a:r>
              <a:rPr lang="en-US" sz="2800" b="1" i="0" u="none" strike="noStrike" cap="none" dirty="0" err="1">
                <a:solidFill>
                  <a:schemeClr val="dk1"/>
                </a:solidFill>
                <a:latin typeface="Arial"/>
                <a:ea typeface="Arial"/>
                <a:cs typeface="Arial"/>
                <a:sym typeface="Arial"/>
              </a:rPr>
              <a:t>Giới</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thiệu</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v</a:t>
            </a:r>
            <a:r>
              <a:rPr lang="en-US" sz="2800" b="1" dirty="0" err="1">
                <a:solidFill>
                  <a:schemeClr val="dk1"/>
                </a:solidFill>
              </a:rPr>
              <a:t>à</a:t>
            </a:r>
            <a:r>
              <a:rPr lang="en-US" sz="2800" b="1" dirty="0">
                <a:solidFill>
                  <a:schemeClr val="dk1"/>
                </a:solidFill>
              </a:rPr>
              <a:t> </a:t>
            </a:r>
            <a:r>
              <a:rPr lang="en-US" sz="2800" b="1" dirty="0" err="1">
                <a:solidFill>
                  <a:schemeClr val="dk1"/>
                </a:solidFill>
              </a:rPr>
              <a:t>phát</a:t>
            </a:r>
            <a:r>
              <a:rPr lang="en-US" sz="2800" b="1" dirty="0">
                <a:solidFill>
                  <a:schemeClr val="dk1"/>
                </a:solidFill>
              </a:rPr>
              <a:t> </a:t>
            </a:r>
            <a:r>
              <a:rPr lang="en-US" sz="2800" b="1" dirty="0" err="1">
                <a:solidFill>
                  <a:schemeClr val="dk1"/>
                </a:solidFill>
              </a:rPr>
              <a:t>biểu</a:t>
            </a:r>
            <a:r>
              <a:rPr lang="en-US" sz="2800" b="1" i="0" u="none" strike="noStrike" cap="none" dirty="0">
                <a:solidFill>
                  <a:schemeClr val="dk1"/>
                </a:solidFill>
                <a:latin typeface="Arial"/>
                <a:ea typeface="Arial"/>
                <a:cs typeface="Arial"/>
                <a:sym typeface="Arial"/>
              </a:rPr>
              <a:t> </a:t>
            </a:r>
            <a:r>
              <a:rPr lang="en-US" sz="2800" b="1" dirty="0" err="1">
                <a:solidFill>
                  <a:schemeClr val="dk1"/>
                </a:solidFill>
              </a:rPr>
              <a:t>bài</a:t>
            </a:r>
            <a:r>
              <a:rPr lang="en-US" sz="2800" b="1" dirty="0">
                <a:solidFill>
                  <a:schemeClr val="dk1"/>
                </a:solidFill>
              </a:rPr>
              <a:t> </a:t>
            </a:r>
            <a:r>
              <a:rPr lang="en-US" sz="2800" b="1" dirty="0" err="1">
                <a:solidFill>
                  <a:schemeClr val="dk1"/>
                </a:solidFill>
              </a:rPr>
              <a:t>toán</a:t>
            </a:r>
            <a:endParaRPr sz="1800" b="0" i="0" u="none" strike="noStrike" cap="none" dirty="0">
              <a:solidFill>
                <a:srgbClr val="000000"/>
              </a:solidFill>
              <a:latin typeface="Arial"/>
              <a:ea typeface="Arial"/>
              <a:cs typeface="Arial"/>
              <a:sym typeface="Arial"/>
            </a:endParaRPr>
          </a:p>
          <a:p>
            <a:pPr marL="457200" marR="776605" lvl="0" indent="-482600" algn="l" rtl="0">
              <a:lnSpc>
                <a:spcPct val="150000"/>
              </a:lnSpc>
              <a:spcBef>
                <a:spcPts val="775"/>
              </a:spcBef>
              <a:spcAft>
                <a:spcPts val="0"/>
              </a:spcAft>
              <a:buClr>
                <a:schemeClr val="dk1"/>
              </a:buClr>
              <a:buSzPts val="2800"/>
              <a:buFont typeface="Calibri"/>
              <a:buAutoNum type="arabicPeriod"/>
            </a:pPr>
            <a:r>
              <a:rPr lang="en-US" sz="2800" b="1" dirty="0" err="1">
                <a:solidFill>
                  <a:schemeClr val="dk1"/>
                </a:solidFill>
              </a:rPr>
              <a:t>Mô</a:t>
            </a:r>
            <a:r>
              <a:rPr lang="en-US" sz="2800" b="1" dirty="0">
                <a:solidFill>
                  <a:schemeClr val="dk1"/>
                </a:solidFill>
              </a:rPr>
              <a:t> </a:t>
            </a:r>
            <a:r>
              <a:rPr lang="en-US" sz="2800" b="1" dirty="0" err="1">
                <a:solidFill>
                  <a:schemeClr val="dk1"/>
                </a:solidFill>
              </a:rPr>
              <a:t>hình</a:t>
            </a:r>
            <a:r>
              <a:rPr lang="en-US" sz="2800" b="1" dirty="0">
                <a:solidFill>
                  <a:schemeClr val="dk1"/>
                </a:solidFill>
              </a:rPr>
              <a:t> </a:t>
            </a:r>
            <a:r>
              <a:rPr lang="en-US" sz="2800" b="1" dirty="0" err="1">
                <a:solidFill>
                  <a:schemeClr val="dk1"/>
                </a:solidFill>
              </a:rPr>
              <a:t>hóa</a:t>
            </a:r>
            <a:r>
              <a:rPr lang="en-US" sz="2800" b="1" dirty="0">
                <a:solidFill>
                  <a:schemeClr val="dk1"/>
                </a:solidFill>
              </a:rPr>
              <a:t> </a:t>
            </a:r>
            <a:r>
              <a:rPr lang="en-US" sz="2800" b="1" dirty="0" err="1">
                <a:solidFill>
                  <a:schemeClr val="dk1"/>
                </a:solidFill>
              </a:rPr>
              <a:t>bài</a:t>
            </a:r>
            <a:r>
              <a:rPr lang="en-US" sz="2800" b="1" dirty="0">
                <a:solidFill>
                  <a:schemeClr val="dk1"/>
                </a:solidFill>
              </a:rPr>
              <a:t> </a:t>
            </a:r>
            <a:r>
              <a:rPr lang="en-US" sz="2800" b="1" dirty="0" err="1">
                <a:solidFill>
                  <a:schemeClr val="dk1"/>
                </a:solidFill>
              </a:rPr>
              <a:t>toán</a:t>
            </a:r>
            <a:endParaRPr sz="2800" b="1" i="0" u="none" strike="noStrike" cap="none" dirty="0">
              <a:solidFill>
                <a:schemeClr val="dk1"/>
              </a:solidFill>
              <a:latin typeface="Arial"/>
              <a:ea typeface="Arial"/>
              <a:cs typeface="Arial"/>
              <a:sym typeface="Arial"/>
            </a:endParaRPr>
          </a:p>
          <a:p>
            <a:pPr marL="457200" marR="776605" lvl="0" indent="-482600" algn="l" rtl="0">
              <a:lnSpc>
                <a:spcPct val="150000"/>
              </a:lnSpc>
              <a:spcBef>
                <a:spcPts val="775"/>
              </a:spcBef>
              <a:spcAft>
                <a:spcPts val="0"/>
              </a:spcAft>
              <a:buClr>
                <a:schemeClr val="dk1"/>
              </a:buClr>
              <a:buSzPts val="2800"/>
              <a:buFont typeface="Calibri"/>
              <a:buAutoNum type="arabicPeriod"/>
            </a:pPr>
            <a:r>
              <a:rPr lang="en-US" sz="2800" b="1" dirty="0" err="1">
                <a:solidFill>
                  <a:schemeClr val="dk1"/>
                </a:solidFill>
              </a:rPr>
              <a:t>Giải</a:t>
            </a:r>
            <a:r>
              <a:rPr lang="en-US" sz="2800" b="1" dirty="0">
                <a:solidFill>
                  <a:schemeClr val="dk1"/>
                </a:solidFill>
              </a:rPr>
              <a:t> </a:t>
            </a:r>
            <a:r>
              <a:rPr lang="en-US" sz="2800" b="1" dirty="0" err="1">
                <a:solidFill>
                  <a:schemeClr val="dk1"/>
                </a:solidFill>
              </a:rPr>
              <a:t>thuật</a:t>
            </a:r>
            <a:r>
              <a:rPr lang="en-US" sz="2800" b="1" dirty="0">
                <a:solidFill>
                  <a:schemeClr val="dk1"/>
                </a:solidFill>
              </a:rPr>
              <a:t> </a:t>
            </a:r>
            <a:r>
              <a:rPr lang="en-US" sz="2800" b="1" dirty="0" err="1">
                <a:solidFill>
                  <a:schemeClr val="dk1"/>
                </a:solidFill>
              </a:rPr>
              <a:t>đề</a:t>
            </a:r>
            <a:r>
              <a:rPr lang="en-US" sz="2800" b="1" dirty="0">
                <a:solidFill>
                  <a:schemeClr val="dk1"/>
                </a:solidFill>
              </a:rPr>
              <a:t> </a:t>
            </a:r>
            <a:r>
              <a:rPr lang="en-US" sz="2800" b="1" dirty="0" err="1">
                <a:solidFill>
                  <a:schemeClr val="dk1"/>
                </a:solidFill>
              </a:rPr>
              <a:t>xuất</a:t>
            </a:r>
            <a:endParaRPr sz="2800" b="1" i="0" u="none" strike="noStrike" cap="none" dirty="0">
              <a:solidFill>
                <a:schemeClr val="dk1"/>
              </a:solidFill>
              <a:latin typeface="Arial"/>
              <a:ea typeface="Arial"/>
              <a:cs typeface="Arial"/>
              <a:sym typeface="Arial"/>
            </a:endParaRPr>
          </a:p>
          <a:p>
            <a:pPr marL="457200" marR="776605" lvl="0" indent="-482600" algn="l" rtl="0">
              <a:lnSpc>
                <a:spcPct val="150000"/>
              </a:lnSpc>
              <a:spcBef>
                <a:spcPts val="775"/>
              </a:spcBef>
              <a:spcAft>
                <a:spcPts val="0"/>
              </a:spcAft>
              <a:buClr>
                <a:schemeClr val="dk1"/>
              </a:buClr>
              <a:buSzPts val="2800"/>
              <a:buFont typeface="Arial"/>
              <a:buAutoNum type="arabicPeriod"/>
            </a:pPr>
            <a:r>
              <a:rPr lang="en-US" sz="2800" b="1" dirty="0" err="1">
                <a:solidFill>
                  <a:schemeClr val="dk1"/>
                </a:solidFill>
              </a:rPr>
              <a:t>Kết</a:t>
            </a:r>
            <a:r>
              <a:rPr lang="en-US" sz="2800" b="1" dirty="0">
                <a:solidFill>
                  <a:schemeClr val="dk1"/>
                </a:solidFill>
              </a:rPr>
              <a:t> </a:t>
            </a:r>
            <a:r>
              <a:rPr lang="en-US" sz="2800" b="1" dirty="0" err="1">
                <a:solidFill>
                  <a:schemeClr val="dk1"/>
                </a:solidFill>
              </a:rPr>
              <a:t>quả</a:t>
            </a:r>
            <a:r>
              <a:rPr lang="en-US" sz="2800" b="1" dirty="0">
                <a:solidFill>
                  <a:schemeClr val="dk1"/>
                </a:solidFill>
              </a:rPr>
              <a:t> </a:t>
            </a:r>
            <a:r>
              <a:rPr lang="en-US" sz="2800" b="1" dirty="0" err="1">
                <a:solidFill>
                  <a:schemeClr val="dk1"/>
                </a:solidFill>
              </a:rPr>
              <a:t>thực</a:t>
            </a:r>
            <a:r>
              <a:rPr lang="en-US" sz="2800" b="1" dirty="0">
                <a:solidFill>
                  <a:schemeClr val="dk1"/>
                </a:solidFill>
              </a:rPr>
              <a:t> </a:t>
            </a:r>
            <a:r>
              <a:rPr lang="en-US" sz="2800" b="1" dirty="0" err="1">
                <a:solidFill>
                  <a:schemeClr val="dk1"/>
                </a:solidFill>
              </a:rPr>
              <a:t>nghiệm</a:t>
            </a:r>
            <a:r>
              <a:rPr lang="en-US" sz="2800" b="1" dirty="0">
                <a:solidFill>
                  <a:schemeClr val="dk1"/>
                </a:solidFill>
              </a:rPr>
              <a:t> </a:t>
            </a:r>
            <a:r>
              <a:rPr lang="en-US" sz="2800" b="1" dirty="0" err="1">
                <a:solidFill>
                  <a:schemeClr val="dk1"/>
                </a:solidFill>
              </a:rPr>
              <a:t>và</a:t>
            </a:r>
            <a:r>
              <a:rPr lang="en-US" sz="2800" b="1" dirty="0">
                <a:solidFill>
                  <a:schemeClr val="dk1"/>
                </a:solidFill>
              </a:rPr>
              <a:t> </a:t>
            </a:r>
            <a:r>
              <a:rPr lang="en-US" sz="2800" b="1" dirty="0" err="1">
                <a:solidFill>
                  <a:schemeClr val="dk1"/>
                </a:solidFill>
              </a:rPr>
              <a:t>đánh</a:t>
            </a:r>
            <a:r>
              <a:rPr lang="en-US" sz="2800" b="1" dirty="0">
                <a:solidFill>
                  <a:schemeClr val="dk1"/>
                </a:solidFill>
              </a:rPr>
              <a:t> </a:t>
            </a:r>
            <a:r>
              <a:rPr lang="en-US" sz="2800" b="1" dirty="0" err="1">
                <a:solidFill>
                  <a:schemeClr val="dk1"/>
                </a:solidFill>
              </a:rPr>
              <a:t>giá</a:t>
            </a:r>
            <a:endParaRPr sz="2800" b="1" i="0" u="none" strike="noStrike" cap="none" dirty="0">
              <a:solidFill>
                <a:schemeClr val="dk1"/>
              </a:solidFill>
              <a:latin typeface="Arial"/>
              <a:ea typeface="Arial"/>
              <a:cs typeface="Arial"/>
              <a:sym typeface="Arial"/>
            </a:endParaRPr>
          </a:p>
          <a:p>
            <a:pPr marL="0" marR="776605" lvl="0" indent="0" algn="l" rtl="0">
              <a:lnSpc>
                <a:spcPct val="150000"/>
              </a:lnSpc>
              <a:spcBef>
                <a:spcPts val="775"/>
              </a:spcBef>
              <a:spcAft>
                <a:spcPts val="0"/>
              </a:spcAft>
              <a:buNone/>
            </a:pPr>
            <a:endParaRPr sz="2800" b="1" i="0" u="none" strike="noStrike" cap="none" dirty="0">
              <a:solidFill>
                <a:schemeClr val="dk1"/>
              </a:solidFill>
              <a:latin typeface="Arial"/>
              <a:ea typeface="Arial"/>
              <a:cs typeface="Arial"/>
              <a:sym typeface="Arial"/>
            </a:endParaRPr>
          </a:p>
          <a:p>
            <a:pPr marL="457200" marR="776605" lvl="0" indent="0" algn="l" rtl="0">
              <a:lnSpc>
                <a:spcPct val="150000"/>
              </a:lnSpc>
              <a:spcBef>
                <a:spcPts val="775"/>
              </a:spcBef>
              <a:spcAft>
                <a:spcPts val="0"/>
              </a:spcAft>
              <a:buClr>
                <a:srgbClr val="000000"/>
              </a:buClr>
              <a:buSzPts val="2400"/>
              <a:buFont typeface="Arial"/>
              <a:buNone/>
            </a:pPr>
            <a:endParaRPr sz="2800" b="1"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3e7a88b4bf_0_55"/>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Kết quả thực nghiệm và đánh giá</a:t>
            </a:r>
            <a:endParaRPr sz="3000"/>
          </a:p>
        </p:txBody>
      </p:sp>
      <p:sp>
        <p:nvSpPr>
          <p:cNvPr id="158" name="Google Shape;158;g13e7a88b4bf_0_55"/>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
        <p:nvSpPr>
          <p:cNvPr id="159" name="Google Shape;159;g13e7a88b4bf_0_55"/>
          <p:cNvSpPr txBox="1"/>
          <p:nvPr/>
        </p:nvSpPr>
        <p:spPr>
          <a:xfrm>
            <a:off x="225100" y="1042975"/>
            <a:ext cx="8708100" cy="4485044"/>
          </a:xfrm>
          <a:prstGeom prst="rect">
            <a:avLst/>
          </a:prstGeom>
          <a:noFill/>
          <a:ln>
            <a:noFill/>
          </a:ln>
        </p:spPr>
        <p:txBody>
          <a:bodyPr spcFirstLastPara="1" wrap="square" lIns="91425" tIns="91425" rIns="91425" bIns="91425" anchor="t" anchorCtr="0">
            <a:spAutoFit/>
          </a:bodyPr>
          <a:lstStyle/>
          <a:p>
            <a:pPr marL="50800" lvl="0" algn="l" rtl="0">
              <a:lnSpc>
                <a:spcPct val="115000"/>
              </a:lnSpc>
              <a:spcBef>
                <a:spcPts val="0"/>
              </a:spcBef>
              <a:spcAft>
                <a:spcPts val="0"/>
              </a:spcAft>
              <a:buSzPts val="2800"/>
            </a:pPr>
            <a:r>
              <a:rPr lang="en-US" sz="2800" b="1" dirty="0"/>
              <a:t>2.	</a:t>
            </a:r>
            <a:r>
              <a:rPr lang="en-US" sz="2800" b="1" dirty="0" err="1"/>
              <a:t>Thuật</a:t>
            </a:r>
            <a:r>
              <a:rPr lang="en-US" sz="2800" b="1" dirty="0"/>
              <a:t> </a:t>
            </a:r>
            <a:r>
              <a:rPr lang="en-US" sz="2800" b="1" dirty="0" err="1"/>
              <a:t>toán</a:t>
            </a:r>
            <a:r>
              <a:rPr lang="en-US" sz="2800" b="1" dirty="0"/>
              <a:t> local search</a:t>
            </a:r>
            <a:endParaRPr sz="2800" b="1" dirty="0"/>
          </a:p>
          <a:p>
            <a:pPr marL="457200" lvl="0" indent="-381000" algn="l" rtl="0">
              <a:lnSpc>
                <a:spcPct val="115000"/>
              </a:lnSpc>
              <a:spcBef>
                <a:spcPts val="0"/>
              </a:spcBef>
              <a:spcAft>
                <a:spcPts val="0"/>
              </a:spcAft>
              <a:buClr>
                <a:schemeClr val="dk1"/>
              </a:buClr>
              <a:buSzPts val="2400"/>
              <a:buChar char="●"/>
            </a:pP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GREEDY_DESCENT </a:t>
            </a:r>
            <a:r>
              <a:rPr lang="en-US" sz="2400" dirty="0" err="1">
                <a:solidFill>
                  <a:schemeClr val="dk1"/>
                </a:solidFill>
              </a:rPr>
              <a:t>nhanh</a:t>
            </a:r>
            <a:r>
              <a:rPr lang="en-US" sz="2400" dirty="0">
                <a:solidFill>
                  <a:schemeClr val="dk1"/>
                </a:solidFill>
              </a:rPr>
              <a:t> </a:t>
            </a:r>
            <a:r>
              <a:rPr lang="en-US" sz="2400" dirty="0" err="1">
                <a:solidFill>
                  <a:schemeClr val="dk1"/>
                </a:solidFill>
              </a:rPr>
              <a:t>nhưng</a:t>
            </a:r>
            <a:r>
              <a:rPr lang="en-US" sz="2400" dirty="0">
                <a:solidFill>
                  <a:schemeClr val="dk1"/>
                </a:solidFill>
              </a:rPr>
              <a:t> </a:t>
            </a:r>
            <a:r>
              <a:rPr lang="en-US" sz="2400" dirty="0" err="1">
                <a:solidFill>
                  <a:schemeClr val="dk1"/>
                </a:solidFill>
              </a:rPr>
              <a:t>kết</a:t>
            </a:r>
            <a:r>
              <a:rPr lang="en-US" sz="2400" dirty="0">
                <a:solidFill>
                  <a:schemeClr val="dk1"/>
                </a:solidFill>
              </a:rPr>
              <a:t> </a:t>
            </a:r>
            <a:r>
              <a:rPr lang="en-US" sz="2400" dirty="0" err="1">
                <a:solidFill>
                  <a:schemeClr val="dk1"/>
                </a:solidFill>
              </a:rPr>
              <a:t>quả</a:t>
            </a:r>
            <a:r>
              <a:rPr lang="en-US" sz="2400" dirty="0">
                <a:solidFill>
                  <a:schemeClr val="dk1"/>
                </a:solidFill>
              </a:rPr>
              <a:t> </a:t>
            </a:r>
            <a:r>
              <a:rPr lang="en-US" sz="2400" dirty="0" err="1">
                <a:solidFill>
                  <a:schemeClr val="dk1"/>
                </a:solidFill>
              </a:rPr>
              <a:t>không</a:t>
            </a:r>
            <a:r>
              <a:rPr lang="en-US" sz="2400" dirty="0">
                <a:solidFill>
                  <a:schemeClr val="dk1"/>
                </a:solidFill>
              </a:rPr>
              <a:t> </a:t>
            </a:r>
            <a:r>
              <a:rPr lang="en-US" sz="2400" dirty="0" err="1">
                <a:solidFill>
                  <a:schemeClr val="dk1"/>
                </a:solidFill>
              </a:rPr>
              <a:t>tốt</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SIMULATED_ANNEALING </a:t>
            </a:r>
            <a:r>
              <a:rPr lang="en-US" sz="2400" dirty="0" err="1">
                <a:solidFill>
                  <a:schemeClr val="dk1"/>
                </a:solidFill>
              </a:rPr>
              <a:t>có</a:t>
            </a:r>
            <a:r>
              <a:rPr lang="en-US" sz="2400" dirty="0">
                <a:solidFill>
                  <a:schemeClr val="dk1"/>
                </a:solidFill>
              </a:rPr>
              <a:t> </a:t>
            </a:r>
            <a:r>
              <a:rPr lang="en-US" sz="2400" dirty="0" err="1">
                <a:solidFill>
                  <a:schemeClr val="dk1"/>
                </a:solidFill>
              </a:rPr>
              <a:t>thời</a:t>
            </a:r>
            <a:r>
              <a:rPr lang="en-US" sz="2400" dirty="0">
                <a:solidFill>
                  <a:schemeClr val="dk1"/>
                </a:solidFill>
              </a:rPr>
              <a:t> </a:t>
            </a:r>
            <a:r>
              <a:rPr lang="en-US" sz="2400" dirty="0" err="1">
                <a:solidFill>
                  <a:schemeClr val="dk1"/>
                </a:solidFill>
              </a:rPr>
              <a:t>gian</a:t>
            </a:r>
            <a:r>
              <a:rPr lang="en-US" sz="2400" dirty="0">
                <a:solidFill>
                  <a:schemeClr val="dk1"/>
                </a:solidFill>
              </a:rPr>
              <a:t> </a:t>
            </a:r>
            <a:r>
              <a:rPr lang="en-US" sz="2400" dirty="0" err="1">
                <a:solidFill>
                  <a:schemeClr val="dk1"/>
                </a:solidFill>
              </a:rPr>
              <a:t>chạy</a:t>
            </a:r>
            <a:r>
              <a:rPr lang="en-US" sz="2400" dirty="0">
                <a:solidFill>
                  <a:schemeClr val="dk1"/>
                </a:solidFill>
              </a:rPr>
              <a:t> </a:t>
            </a:r>
            <a:r>
              <a:rPr lang="en-US" sz="2400" dirty="0" err="1">
                <a:solidFill>
                  <a:schemeClr val="dk1"/>
                </a:solidFill>
              </a:rPr>
              <a:t>lâu</a:t>
            </a:r>
            <a:r>
              <a:rPr lang="en-US" sz="2400" dirty="0">
                <a:solidFill>
                  <a:schemeClr val="dk1"/>
                </a:solidFill>
              </a:rPr>
              <a:t> </a:t>
            </a:r>
            <a:r>
              <a:rPr lang="en-US" sz="2400" dirty="0" err="1">
                <a:solidFill>
                  <a:schemeClr val="dk1"/>
                </a:solidFill>
              </a:rPr>
              <a:t>hơn</a:t>
            </a:r>
            <a:r>
              <a:rPr lang="en-US" sz="2400" dirty="0">
                <a:solidFill>
                  <a:schemeClr val="dk1"/>
                </a:solidFill>
              </a:rPr>
              <a:t> </a:t>
            </a:r>
            <a:r>
              <a:rPr lang="en-US" sz="2400" dirty="0" err="1">
                <a:solidFill>
                  <a:schemeClr val="dk1"/>
                </a:solidFill>
              </a:rPr>
              <a:t>nhưng</a:t>
            </a:r>
            <a:r>
              <a:rPr lang="en-US" sz="2400" dirty="0">
                <a:solidFill>
                  <a:schemeClr val="dk1"/>
                </a:solidFill>
              </a:rPr>
              <a:t> </a:t>
            </a:r>
            <a:r>
              <a:rPr lang="en-US" sz="2400" dirty="0" err="1">
                <a:solidFill>
                  <a:schemeClr val="dk1"/>
                </a:solidFill>
              </a:rPr>
              <a:t>kết</a:t>
            </a:r>
            <a:r>
              <a:rPr lang="en-US" sz="2400" dirty="0">
                <a:solidFill>
                  <a:schemeClr val="dk1"/>
                </a:solidFill>
              </a:rPr>
              <a:t> </a:t>
            </a:r>
            <a:r>
              <a:rPr lang="en-US" sz="2400" dirty="0" err="1">
                <a:solidFill>
                  <a:schemeClr val="dk1"/>
                </a:solidFill>
              </a:rPr>
              <a:t>quả</a:t>
            </a:r>
            <a:r>
              <a:rPr lang="en-US" sz="2400" dirty="0">
                <a:solidFill>
                  <a:schemeClr val="dk1"/>
                </a:solidFill>
              </a:rPr>
              <a:t> </a:t>
            </a:r>
            <a:r>
              <a:rPr lang="en-US" sz="2400" dirty="0" err="1">
                <a:solidFill>
                  <a:schemeClr val="dk1"/>
                </a:solidFill>
              </a:rPr>
              <a:t>không</a:t>
            </a:r>
            <a:r>
              <a:rPr lang="en-US" sz="2400" dirty="0">
                <a:solidFill>
                  <a:schemeClr val="dk1"/>
                </a:solidFill>
              </a:rPr>
              <a:t> </a:t>
            </a:r>
            <a:r>
              <a:rPr lang="en-US" sz="2400" dirty="0" err="1">
                <a:solidFill>
                  <a:schemeClr val="dk1"/>
                </a:solidFill>
              </a:rPr>
              <a:t>chênh</a:t>
            </a:r>
            <a:r>
              <a:rPr lang="en-US" sz="2400" dirty="0">
                <a:solidFill>
                  <a:schemeClr val="dk1"/>
                </a:solidFill>
              </a:rPr>
              <a:t> </a:t>
            </a:r>
            <a:r>
              <a:rPr lang="en-US" sz="2400" dirty="0" err="1">
                <a:solidFill>
                  <a:schemeClr val="dk1"/>
                </a:solidFill>
              </a:rPr>
              <a:t>lệch</a:t>
            </a:r>
            <a:r>
              <a:rPr lang="en-US" sz="2400" dirty="0">
                <a:solidFill>
                  <a:schemeClr val="dk1"/>
                </a:solidFill>
              </a:rPr>
              <a:t> </a:t>
            </a:r>
            <a:r>
              <a:rPr lang="en-US" sz="2400" dirty="0" err="1">
                <a:solidFill>
                  <a:schemeClr val="dk1"/>
                </a:solidFill>
              </a:rPr>
              <a:t>nhiều</a:t>
            </a:r>
            <a:r>
              <a:rPr lang="en-US" sz="2400" dirty="0">
                <a:solidFill>
                  <a:schemeClr val="dk1"/>
                </a:solidFill>
              </a:rPr>
              <a:t> so </a:t>
            </a:r>
            <a:r>
              <a:rPr lang="en-US" sz="2400" dirty="0" err="1">
                <a:solidFill>
                  <a:schemeClr val="dk1"/>
                </a:solidFill>
              </a:rPr>
              <a:t>với</a:t>
            </a:r>
            <a:r>
              <a:rPr lang="en-US" sz="2400" dirty="0">
                <a:solidFill>
                  <a:schemeClr val="dk1"/>
                </a:solidFill>
              </a:rPr>
              <a:t> GREEDY_DESCENT</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TABU_SEARCH </a:t>
            </a:r>
            <a:r>
              <a:rPr lang="en-US" sz="2400" dirty="0" err="1">
                <a:solidFill>
                  <a:schemeClr val="dk1"/>
                </a:solidFill>
              </a:rPr>
              <a:t>tối</a:t>
            </a:r>
            <a:r>
              <a:rPr lang="en-US" sz="2400" dirty="0">
                <a:solidFill>
                  <a:schemeClr val="dk1"/>
                </a:solidFill>
              </a:rPr>
              <a:t> </a:t>
            </a:r>
            <a:r>
              <a:rPr lang="en-US" sz="2400" dirty="0" err="1">
                <a:solidFill>
                  <a:schemeClr val="dk1"/>
                </a:solidFill>
              </a:rPr>
              <a:t>ưu</a:t>
            </a:r>
            <a:r>
              <a:rPr lang="en-US" sz="2400" dirty="0">
                <a:solidFill>
                  <a:schemeClr val="dk1"/>
                </a:solidFill>
              </a:rPr>
              <a:t> </a:t>
            </a:r>
            <a:r>
              <a:rPr lang="en-US" sz="2400" dirty="0" err="1">
                <a:solidFill>
                  <a:schemeClr val="dk1"/>
                </a:solidFill>
              </a:rPr>
              <a:t>hơn</a:t>
            </a:r>
            <a:r>
              <a:rPr lang="en-US" sz="2400" dirty="0">
                <a:solidFill>
                  <a:schemeClr val="dk1"/>
                </a:solidFill>
              </a:rPr>
              <a:t> </a:t>
            </a:r>
            <a:r>
              <a:rPr lang="en-US" sz="2400" dirty="0" err="1">
                <a:solidFill>
                  <a:schemeClr val="dk1"/>
                </a:solidFill>
              </a:rPr>
              <a:t>hai</a:t>
            </a:r>
            <a:r>
              <a:rPr lang="en-US" sz="2400" dirty="0">
                <a:solidFill>
                  <a:schemeClr val="dk1"/>
                </a:solidFill>
              </a:rPr>
              <a:t> </a:t>
            </a: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a:t>
            </a:r>
            <a:r>
              <a:rPr lang="en-US" sz="2400" dirty="0" err="1">
                <a:solidFill>
                  <a:schemeClr val="dk1"/>
                </a:solidFill>
              </a:rPr>
              <a:t>trên</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dirty="0" err="1">
                <a:solidFill>
                  <a:schemeClr val="dk1"/>
                </a:solidFill>
              </a:rPr>
              <a:t>Thuật</a:t>
            </a:r>
            <a:r>
              <a:rPr lang="en-US" sz="2400" dirty="0">
                <a:solidFill>
                  <a:schemeClr val="dk1"/>
                </a:solidFill>
              </a:rPr>
              <a:t> </a:t>
            </a:r>
            <a:r>
              <a:rPr lang="en-US" sz="2400" dirty="0" err="1">
                <a:solidFill>
                  <a:schemeClr val="dk1"/>
                </a:solidFill>
              </a:rPr>
              <a:t>toán</a:t>
            </a:r>
            <a:r>
              <a:rPr lang="en-US" sz="2400" dirty="0">
                <a:solidFill>
                  <a:schemeClr val="dk1"/>
                </a:solidFill>
              </a:rPr>
              <a:t> GUIDED_LOCAL_SEARCH </a:t>
            </a:r>
            <a:r>
              <a:rPr lang="en-US" sz="2400" dirty="0" err="1">
                <a:solidFill>
                  <a:schemeClr val="dk1"/>
                </a:solidFill>
              </a:rPr>
              <a:t>chạy</a:t>
            </a:r>
            <a:r>
              <a:rPr lang="en-US" sz="2400" dirty="0">
                <a:solidFill>
                  <a:schemeClr val="dk1"/>
                </a:solidFill>
              </a:rPr>
              <a:t> </a:t>
            </a:r>
            <a:r>
              <a:rPr lang="en-US" sz="2400" dirty="0" err="1">
                <a:solidFill>
                  <a:schemeClr val="dk1"/>
                </a:solidFill>
              </a:rPr>
              <a:t>cùng</a:t>
            </a:r>
            <a:r>
              <a:rPr lang="en-US" sz="2400" dirty="0">
                <a:solidFill>
                  <a:schemeClr val="dk1"/>
                </a:solidFill>
              </a:rPr>
              <a:t> </a:t>
            </a:r>
            <a:r>
              <a:rPr lang="en-US" sz="2400" dirty="0" err="1">
                <a:solidFill>
                  <a:schemeClr val="dk1"/>
                </a:solidFill>
              </a:rPr>
              <a:t>thời</a:t>
            </a:r>
            <a:r>
              <a:rPr lang="en-US" sz="2400" dirty="0">
                <a:solidFill>
                  <a:schemeClr val="dk1"/>
                </a:solidFill>
              </a:rPr>
              <a:t> </a:t>
            </a:r>
            <a:r>
              <a:rPr lang="en-US" sz="2400" dirty="0" err="1">
                <a:solidFill>
                  <a:schemeClr val="dk1"/>
                </a:solidFill>
              </a:rPr>
              <a:t>gian</a:t>
            </a:r>
            <a:r>
              <a:rPr lang="en-US" sz="2400" dirty="0">
                <a:solidFill>
                  <a:schemeClr val="dk1"/>
                </a:solidFill>
              </a:rPr>
              <a:t> </a:t>
            </a:r>
            <a:r>
              <a:rPr lang="en-US" sz="2400" dirty="0" err="1">
                <a:solidFill>
                  <a:schemeClr val="dk1"/>
                </a:solidFill>
              </a:rPr>
              <a:t>cho</a:t>
            </a:r>
            <a:r>
              <a:rPr lang="en-US" sz="2400" dirty="0">
                <a:solidFill>
                  <a:schemeClr val="dk1"/>
                </a:solidFill>
              </a:rPr>
              <a:t> </a:t>
            </a:r>
            <a:r>
              <a:rPr lang="en-US" sz="2400" dirty="0" err="1">
                <a:solidFill>
                  <a:schemeClr val="dk1"/>
                </a:solidFill>
              </a:rPr>
              <a:t>đáp</a:t>
            </a:r>
            <a:r>
              <a:rPr lang="en-US" sz="2400" dirty="0">
                <a:solidFill>
                  <a:schemeClr val="dk1"/>
                </a:solidFill>
              </a:rPr>
              <a:t> </a:t>
            </a:r>
            <a:r>
              <a:rPr lang="en-US" sz="2400" dirty="0" err="1">
                <a:solidFill>
                  <a:schemeClr val="dk1"/>
                </a:solidFill>
              </a:rPr>
              <a:t>án</a:t>
            </a:r>
            <a:r>
              <a:rPr lang="en-US" sz="2400" dirty="0">
                <a:solidFill>
                  <a:schemeClr val="dk1"/>
                </a:solidFill>
              </a:rPr>
              <a:t> </a:t>
            </a:r>
            <a:r>
              <a:rPr lang="en-US" sz="2400" dirty="0" err="1">
                <a:solidFill>
                  <a:schemeClr val="dk1"/>
                </a:solidFill>
              </a:rPr>
              <a:t>tốt</a:t>
            </a:r>
            <a:r>
              <a:rPr lang="en-US" sz="2400" dirty="0">
                <a:solidFill>
                  <a:schemeClr val="dk1"/>
                </a:solidFill>
              </a:rPr>
              <a:t> </a:t>
            </a:r>
            <a:r>
              <a:rPr lang="en-US" sz="2400" dirty="0" err="1">
                <a:solidFill>
                  <a:schemeClr val="dk1"/>
                </a:solidFill>
              </a:rPr>
              <a:t>nhất</a:t>
            </a:r>
            <a:endParaRPr sz="2400" dirty="0">
              <a:solidFill>
                <a:schemeClr val="dk1"/>
              </a:solidFill>
            </a:endParaRPr>
          </a:p>
          <a:p>
            <a:pPr marL="457200" lvl="0" indent="0" algn="l" rtl="0">
              <a:lnSpc>
                <a:spcPct val="115000"/>
              </a:lnSpc>
              <a:spcBef>
                <a:spcPts val="0"/>
              </a:spcBef>
              <a:spcAft>
                <a:spcPts val="0"/>
              </a:spcAft>
              <a:buNone/>
            </a:pPr>
            <a:endParaRPr sz="2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3985005" y="2497962"/>
            <a:ext cx="2142600" cy="635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165" name="Google Shape;165;p14"/>
          <p:cNvSpPr txBox="1">
            <a:spLocks noGrp="1"/>
          </p:cNvSpPr>
          <p:nvPr>
            <p:ph type="body" idx="1"/>
          </p:nvPr>
        </p:nvSpPr>
        <p:spPr>
          <a:xfrm>
            <a:off x="588644" y="1395729"/>
            <a:ext cx="7966800" cy="3136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pic>
        <p:nvPicPr>
          <p:cNvPr id="166" name="Google Shape;166;p14" descr="BIOMEDevice Digital Express: What to expect - Medical Plastics News"/>
          <p:cNvPicPr preferRelativeResize="0"/>
          <p:nvPr/>
        </p:nvPicPr>
        <p:blipFill rotWithShape="1">
          <a:blip r:embed="rId3">
            <a:alphaModFix/>
          </a:blip>
          <a:srcRect/>
          <a:stretch/>
        </p:blipFill>
        <p:spPr>
          <a:xfrm>
            <a:off x="0" y="1325563"/>
            <a:ext cx="9144000" cy="4206875"/>
          </a:xfrm>
          <a:prstGeom prst="rect">
            <a:avLst/>
          </a:prstGeom>
          <a:noFill/>
          <a:ln>
            <a:noFill/>
          </a:ln>
        </p:spPr>
      </p:pic>
      <p:sp>
        <p:nvSpPr>
          <p:cNvPr id="167" name="Google Shape;167;p14"/>
          <p:cNvSpPr txBox="1"/>
          <p:nvPr/>
        </p:nvSpPr>
        <p:spPr>
          <a:xfrm>
            <a:off x="600134" y="78436"/>
            <a:ext cx="8010600" cy="475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3000" b="1" i="0" u="none" strike="noStrike" cap="none">
                <a:solidFill>
                  <a:schemeClr val="lt1"/>
                </a:solidFill>
                <a:latin typeface="Arial"/>
                <a:ea typeface="Arial"/>
                <a:cs typeface="Arial"/>
                <a:sym typeface="Arial"/>
              </a:rPr>
              <a:t>Thank you for listening</a:t>
            </a:r>
            <a:endParaRPr sz="1100" b="1"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13e81526366_0_1"/>
          <p:cNvSpPr txBox="1">
            <a:spLocks noGrp="1"/>
          </p:cNvSpPr>
          <p:nvPr>
            <p:ph type="title"/>
          </p:nvPr>
        </p:nvSpPr>
        <p:spPr>
          <a:xfrm>
            <a:off x="600112" y="78425"/>
            <a:ext cx="7958100" cy="13989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1100"/>
              <a:buFont typeface="Arial"/>
              <a:buNone/>
            </a:pPr>
            <a:r>
              <a:rPr lang="en-US" sz="3000" dirty="0" err="1"/>
              <a:t>Giới</a:t>
            </a:r>
            <a:r>
              <a:rPr lang="en-US" sz="3000" dirty="0"/>
              <a:t> </a:t>
            </a:r>
            <a:r>
              <a:rPr lang="en-US" sz="3000" dirty="0" err="1"/>
              <a:t>thiệu</a:t>
            </a:r>
            <a:r>
              <a:rPr lang="en-US" sz="3000" dirty="0"/>
              <a:t> </a:t>
            </a:r>
            <a:r>
              <a:rPr lang="en-US" sz="3000" dirty="0" err="1"/>
              <a:t>và</a:t>
            </a:r>
            <a:r>
              <a:rPr lang="en-US" sz="3000" dirty="0"/>
              <a:t> </a:t>
            </a:r>
            <a:r>
              <a:rPr lang="en-US" sz="3000" dirty="0" err="1"/>
              <a:t>phát</a:t>
            </a:r>
            <a:r>
              <a:rPr lang="en-US" sz="3000" dirty="0"/>
              <a:t> </a:t>
            </a:r>
            <a:r>
              <a:rPr lang="en-US" sz="3000" dirty="0" err="1"/>
              <a:t>biểu</a:t>
            </a:r>
            <a:r>
              <a:rPr lang="en-US" sz="3000" dirty="0"/>
              <a:t> </a:t>
            </a:r>
            <a:r>
              <a:rPr lang="en-US" sz="3000" dirty="0" err="1"/>
              <a:t>bài</a:t>
            </a:r>
            <a:r>
              <a:rPr lang="en-US" sz="3000" dirty="0"/>
              <a:t> </a:t>
            </a:r>
            <a:r>
              <a:rPr lang="en-US" sz="3000" dirty="0" err="1"/>
              <a:t>toán</a:t>
            </a:r>
            <a:endParaRPr sz="3000" dirty="0"/>
          </a:p>
          <a:p>
            <a:pPr marL="12700" lvl="0" indent="0" algn="l" rtl="0">
              <a:lnSpc>
                <a:spcPct val="100000"/>
              </a:lnSpc>
              <a:spcBef>
                <a:spcPts val="0"/>
              </a:spcBef>
              <a:spcAft>
                <a:spcPts val="0"/>
              </a:spcAft>
              <a:buClr>
                <a:schemeClr val="dk1"/>
              </a:buClr>
              <a:buSzPts val="1100"/>
              <a:buFont typeface="Arial"/>
              <a:buNone/>
            </a:pPr>
            <a:endParaRPr sz="3000" dirty="0"/>
          </a:p>
          <a:p>
            <a:pPr marL="12700" lvl="0" indent="0" algn="l" rtl="0">
              <a:lnSpc>
                <a:spcPct val="100000"/>
              </a:lnSpc>
              <a:spcBef>
                <a:spcPts val="0"/>
              </a:spcBef>
              <a:spcAft>
                <a:spcPts val="0"/>
              </a:spcAft>
              <a:buSzPts val="1400"/>
              <a:buNone/>
            </a:pPr>
            <a:endParaRPr sz="3000" dirty="0"/>
          </a:p>
        </p:txBody>
      </p:sp>
      <p:sp>
        <p:nvSpPr>
          <p:cNvPr id="66" name="Google Shape;66;g13e81526366_0_1"/>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67" name="Google Shape;67;g13e81526366_0_1"/>
          <p:cNvSpPr txBox="1"/>
          <p:nvPr/>
        </p:nvSpPr>
        <p:spPr>
          <a:xfrm>
            <a:off x="225100" y="1042975"/>
            <a:ext cx="8708100" cy="501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300"/>
              <a:t>• Có N hành khách 1, 2, …, N và M gói hàng N+1,N+ 2, …, N+M. Hành khách (người) (hoặc gói hàng) i có điểm đón là i và điểm trả là i+ N + M (i = 1,2,…,2N+2M). • Mỗi gói hàng i có khối lượng qi (i=N+1,…,N+M) </a:t>
            </a:r>
            <a:endParaRPr sz="2300"/>
          </a:p>
          <a:p>
            <a:pPr marL="0" lvl="0" indent="0" algn="l" rtl="0">
              <a:lnSpc>
                <a:spcPct val="115000"/>
              </a:lnSpc>
              <a:spcBef>
                <a:spcPts val="0"/>
              </a:spcBef>
              <a:spcAft>
                <a:spcPts val="0"/>
              </a:spcAft>
              <a:buNone/>
            </a:pPr>
            <a:r>
              <a:rPr lang="en-US" sz="2300"/>
              <a:t>• Có K taxi 1,…,K xuất phát từ điểm 0. Mỗi xe taxi k có thể vận chuyển cùng 1 lúc 1 hành khách và tối đa Qk khối lượng hàng (xếp vào cốp xe) (k=1,…,K) </a:t>
            </a:r>
            <a:endParaRPr sz="2300"/>
          </a:p>
          <a:p>
            <a:pPr marL="0" lvl="0" indent="0" algn="l" rtl="0">
              <a:lnSpc>
                <a:spcPct val="115000"/>
              </a:lnSpc>
              <a:spcBef>
                <a:spcPts val="0"/>
              </a:spcBef>
              <a:spcAft>
                <a:spcPts val="0"/>
              </a:spcAft>
              <a:buNone/>
            </a:pPr>
            <a:r>
              <a:rPr lang="en-US" sz="2300"/>
              <a:t>• Biết rằng d(i,j) là khoảng cách từ điểm i đến điểm j (i,j=0,…,2N+2M) </a:t>
            </a:r>
            <a:endParaRPr sz="2300"/>
          </a:p>
          <a:p>
            <a:pPr marL="0" lvl="0" indent="0" algn="l" rtl="0">
              <a:lnSpc>
                <a:spcPct val="115000"/>
              </a:lnSpc>
              <a:spcBef>
                <a:spcPts val="0"/>
              </a:spcBef>
              <a:spcAft>
                <a:spcPts val="0"/>
              </a:spcAft>
              <a:buNone/>
            </a:pPr>
            <a:r>
              <a:rPr lang="en-US" sz="2300"/>
              <a:t>• Hãy tính toán phương án vận chuyển sao cho quãng đường di chuyển của xe đi dài nhất là ngắn nhất có thể được (để đảm bảo tính công bằng giữa quãng đường các xe cần phải di chuyển)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2"/>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34" y="1570183"/>
            <a:ext cx="3419952" cy="331571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34" y="5411910"/>
            <a:ext cx="4382112" cy="981212"/>
          </a:xfrm>
          <a:prstGeom prst="rect">
            <a:avLst/>
          </a:prstGeom>
        </p:spPr>
      </p:pic>
      <p:sp>
        <p:nvSpPr>
          <p:cNvPr id="5" name="AutoShape 4" descr="Capacity Constraints | OR-Tools | Google Develop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An example of CVRP with a central depot, 10 consumers and three tours. |  Download Scientific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118" y="1570183"/>
            <a:ext cx="3484323" cy="283372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74;g13e87fff1f6_1_0"/>
          <p:cNvSpPr txBox="1"/>
          <p:nvPr/>
        </p:nvSpPr>
        <p:spPr>
          <a:xfrm>
            <a:off x="600134" y="1079577"/>
            <a:ext cx="148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smtClean="0"/>
              <a:t>Input: </a:t>
            </a:r>
            <a:endParaRPr sz="2400" dirty="0"/>
          </a:p>
        </p:txBody>
      </p:sp>
      <p:sp>
        <p:nvSpPr>
          <p:cNvPr id="6" name="TextBox 5"/>
          <p:cNvSpPr txBox="1"/>
          <p:nvPr/>
        </p:nvSpPr>
        <p:spPr>
          <a:xfrm>
            <a:off x="777922" y="5008728"/>
            <a:ext cx="1458607" cy="307777"/>
          </a:xfrm>
          <a:prstGeom prst="rect">
            <a:avLst/>
          </a:prstGeom>
          <a:noFill/>
        </p:spPr>
        <p:txBody>
          <a:bodyPr wrap="square" rtlCol="0">
            <a:spAutoFit/>
          </a:bodyPr>
          <a:lstStyle/>
          <a:p>
            <a:endParaRPr lang="en-US" dirty="0"/>
          </a:p>
        </p:txBody>
      </p:sp>
      <p:sp>
        <p:nvSpPr>
          <p:cNvPr id="12" name="Google Shape;74;g13e87fff1f6_1_0"/>
          <p:cNvSpPr txBox="1"/>
          <p:nvPr/>
        </p:nvSpPr>
        <p:spPr>
          <a:xfrm>
            <a:off x="500745" y="4889319"/>
            <a:ext cx="148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smtClean="0"/>
              <a:t>Output: </a:t>
            </a:r>
            <a:endParaRPr sz="2400" dirty="0"/>
          </a:p>
        </p:txBody>
      </p:sp>
      <p:sp>
        <p:nvSpPr>
          <p:cNvPr id="4" name="Title 3"/>
          <p:cNvSpPr>
            <a:spLocks noGrp="1"/>
          </p:cNvSpPr>
          <p:nvPr>
            <p:ph type="title"/>
          </p:nvPr>
        </p:nvSpPr>
        <p:spPr/>
        <p:txBody>
          <a:bodyPr/>
          <a:lstStyle/>
          <a:p>
            <a:endParaRPr lang="en-US"/>
          </a:p>
        </p:txBody>
      </p:sp>
      <p:sp>
        <p:nvSpPr>
          <p:cNvPr id="13" name="Google Shape;65;g13e81526366_0_1"/>
          <p:cNvSpPr txBox="1">
            <a:spLocks/>
          </p:cNvSpPr>
          <p:nvPr/>
        </p:nvSpPr>
        <p:spPr>
          <a:xfrm>
            <a:off x="600112" y="78425"/>
            <a:ext cx="7958100" cy="1398900"/>
          </a:xfrm>
          <a:prstGeom prst="rect">
            <a:avLst/>
          </a:prstGeom>
          <a:noFill/>
          <a:ln>
            <a:noFill/>
          </a:ln>
        </p:spPr>
        <p:txBody>
          <a:bodyPr spcFirstLastPara="1" wrap="square" lIns="0" tIns="13325"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buClr>
                <a:schemeClr val="dk1"/>
              </a:buClr>
              <a:buSzPts val="1100"/>
            </a:pPr>
            <a:r>
              <a:rPr lang="en-US" sz="3000" smtClean="0"/>
              <a:t>Giới thiệu và phát biểu bài toán</a:t>
            </a:r>
          </a:p>
          <a:p>
            <a:pPr marL="12700">
              <a:buClr>
                <a:schemeClr val="dk1"/>
              </a:buClr>
              <a:buSzPts val="1100"/>
            </a:pPr>
            <a:endParaRPr lang="en-US" sz="3000" smtClean="0"/>
          </a:p>
          <a:p>
            <a:pPr marL="12700"/>
            <a:endParaRPr lang="en-US" sz="3000" dirty="0"/>
          </a:p>
        </p:txBody>
      </p:sp>
    </p:spTree>
    <p:extLst>
      <p:ext uri="{BB962C8B-B14F-4D97-AF65-F5344CB8AC3E}">
        <p14:creationId xmlns:p14="http://schemas.microsoft.com/office/powerpoint/2010/main" val="252233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e87fff1f6_1_0"/>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Mô hình hóa bài toán </a:t>
            </a:r>
            <a:endParaRPr sz="3000"/>
          </a:p>
        </p:txBody>
      </p:sp>
      <p:sp>
        <p:nvSpPr>
          <p:cNvPr id="73" name="Google Shape;73;g13e87fff1f6_1_0"/>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74" name="Google Shape;74;g13e87fff1f6_1_0"/>
          <p:cNvSpPr txBox="1"/>
          <p:nvPr/>
        </p:nvSpPr>
        <p:spPr>
          <a:xfrm>
            <a:off x="330525" y="1189825"/>
            <a:ext cx="148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t>Hằng số: </a:t>
            </a:r>
            <a:endParaRPr sz="2400"/>
          </a:p>
        </p:txBody>
      </p:sp>
      <mc:AlternateContent xmlns:mc="http://schemas.openxmlformats.org/markup-compatibility/2006" xmlns:a14="http://schemas.microsoft.com/office/drawing/2010/main">
        <mc:Choice Requires="a14">
          <p:sp>
            <p:nvSpPr>
              <p:cNvPr id="2" name="Rectangle 1"/>
              <p:cNvSpPr/>
              <p:nvPr/>
            </p:nvSpPr>
            <p:spPr>
              <a:xfrm>
                <a:off x="2036289" y="1260608"/>
                <a:ext cx="5302155" cy="5528437"/>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N : </a:t>
                </a:r>
                <a:r>
                  <a:rPr lang="en-US" sz="2000" dirty="0" err="1">
                    <a:latin typeface="Calibri" panose="020F0502020204030204" pitchFamily="34" charset="0"/>
                    <a:ea typeface="Times New Roman" panose="02020603050405020304" pitchFamily="18" charset="0"/>
                    <a:cs typeface="Times New Roman" panose="02020603050405020304" pitchFamily="18" charset="0"/>
                  </a:rPr>
                  <a:t>Số</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điểm</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đón</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khách</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M: </a:t>
                </a:r>
                <a:r>
                  <a:rPr lang="en-US" sz="2000" dirty="0" err="1">
                    <a:latin typeface="Calibri" panose="020F0502020204030204" pitchFamily="34" charset="0"/>
                    <a:ea typeface="Times New Roman" panose="02020603050405020304" pitchFamily="18" charset="0"/>
                    <a:cs typeface="Times New Roman" panose="02020603050405020304" pitchFamily="18" charset="0"/>
                  </a:rPr>
                  <a:t>Số</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điểm</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chở</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hàng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K: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Số</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xe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Tổng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số</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của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đồ</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thị</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Số</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lượng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khách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tại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ì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Khối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lượng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hàng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tại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ì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Tải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trọng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của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xe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thứ</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𝐾</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Khoảng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cách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giữa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2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root: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gốc</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root = 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036289" y="1260608"/>
                <a:ext cx="5302155" cy="5528437"/>
              </a:xfrm>
              <a:prstGeom prst="rect">
                <a:avLst/>
              </a:prstGeom>
              <a:blipFill rotWithShape="0">
                <a:blip r:embed="rId3"/>
                <a:stretch>
                  <a:fillRect l="-1149" t="-551" b="-772"/>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e87fff1f6_1_0"/>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Mô hình hóa bài toán </a:t>
            </a:r>
            <a:endParaRPr sz="3000"/>
          </a:p>
        </p:txBody>
      </p:sp>
      <p:sp>
        <p:nvSpPr>
          <p:cNvPr id="73" name="Google Shape;73;g13e87fff1f6_1_0"/>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74" name="Google Shape;74;g13e87fff1f6_1_0"/>
          <p:cNvSpPr txBox="1"/>
          <p:nvPr/>
        </p:nvSpPr>
        <p:spPr>
          <a:xfrm>
            <a:off x="330525" y="1189825"/>
            <a:ext cx="148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t>Hằng số: </a:t>
            </a:r>
            <a:endParaRPr sz="2400"/>
          </a:p>
        </p:txBody>
      </p:sp>
      <mc:AlternateContent xmlns:mc="http://schemas.openxmlformats.org/markup-compatibility/2006" xmlns:a14="http://schemas.microsoft.com/office/drawing/2010/main">
        <mc:Choice Requires="a14">
          <p:sp>
            <p:nvSpPr>
              <p:cNvPr id="2" name="Rectangle 1"/>
              <p:cNvSpPr/>
              <p:nvPr/>
            </p:nvSpPr>
            <p:spPr>
              <a:xfrm>
                <a:off x="2036289" y="1260608"/>
                <a:ext cx="5302155" cy="5528437"/>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N : </a:t>
                </a:r>
                <a:r>
                  <a:rPr lang="en-US" sz="2000" dirty="0" err="1">
                    <a:latin typeface="Calibri" panose="020F0502020204030204" pitchFamily="34" charset="0"/>
                    <a:ea typeface="Times New Roman" panose="02020603050405020304" pitchFamily="18" charset="0"/>
                    <a:cs typeface="Times New Roman" panose="02020603050405020304" pitchFamily="18" charset="0"/>
                  </a:rPr>
                  <a:t>Số</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điểm</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đón</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khách</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M: </a:t>
                </a:r>
                <a:r>
                  <a:rPr lang="en-US" sz="2000" dirty="0" err="1">
                    <a:latin typeface="Calibri" panose="020F0502020204030204" pitchFamily="34" charset="0"/>
                    <a:ea typeface="Times New Roman" panose="02020603050405020304" pitchFamily="18" charset="0"/>
                    <a:cs typeface="Times New Roman" panose="02020603050405020304" pitchFamily="18" charset="0"/>
                  </a:rPr>
                  <a:t>Số</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điểm</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chở</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hàng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K: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Số</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xe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𝑁</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Tổng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số</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của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đồ</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thị</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Số</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lượng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khách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tại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ì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Khối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lượng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hàng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tại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ì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Tải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trọng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của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xe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thứ</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𝐾</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Khoảng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cách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giữa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2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root: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gốc</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root = 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036289" y="1260608"/>
                <a:ext cx="5302155" cy="5528437"/>
              </a:xfrm>
              <a:prstGeom prst="rect">
                <a:avLst/>
              </a:prstGeom>
              <a:blipFill rotWithShape="0">
                <a:blip r:embed="rId3"/>
                <a:stretch>
                  <a:fillRect l="-1149" t="-551" b="-772"/>
                </a:stretch>
              </a:blipFill>
            </p:spPr>
            <p:txBody>
              <a:bodyPr/>
              <a:lstStyle/>
              <a:p>
                <a:r>
                  <a:rPr lang="en-US">
                    <a:noFill/>
                  </a:rPr>
                  <a:t> </a:t>
                </a:r>
              </a:p>
            </p:txBody>
          </p:sp>
        </mc:Fallback>
      </mc:AlternateContent>
    </p:spTree>
    <p:extLst>
      <p:ext uri="{BB962C8B-B14F-4D97-AF65-F5344CB8AC3E}">
        <p14:creationId xmlns:p14="http://schemas.microsoft.com/office/powerpoint/2010/main" val="128780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e87fff1f6_1_0"/>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Mô hình hóa bài toán </a:t>
            </a:r>
            <a:endParaRPr sz="3000"/>
          </a:p>
        </p:txBody>
      </p:sp>
      <p:sp>
        <p:nvSpPr>
          <p:cNvPr id="73" name="Google Shape;73;g13e87fff1f6_1_0"/>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
        <p:nvSpPr>
          <p:cNvPr id="74" name="Google Shape;74;g13e87fff1f6_1_0"/>
          <p:cNvSpPr txBox="1"/>
          <p:nvPr/>
        </p:nvSpPr>
        <p:spPr>
          <a:xfrm>
            <a:off x="330525" y="1189825"/>
            <a:ext cx="148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err="1"/>
              <a:t>Biến</a:t>
            </a:r>
            <a:r>
              <a:rPr lang="en-US" sz="2400" dirty="0"/>
              <a:t> : </a:t>
            </a:r>
            <a:endParaRPr sz="2400" dirty="0"/>
          </a:p>
        </p:txBody>
      </p:sp>
      <mc:AlternateContent xmlns:mc="http://schemas.openxmlformats.org/markup-compatibility/2006">
        <mc:Choice xmlns:a14="http://schemas.microsoft.com/office/drawing/2010/main" Requires="a14">
          <p:sp>
            <p:nvSpPr>
              <p:cNvPr id="3" name="Rectangle 2"/>
              <p:cNvSpPr/>
              <p:nvPr/>
            </p:nvSpPr>
            <p:spPr>
              <a:xfrm>
                <a:off x="1194178" y="1320125"/>
                <a:ext cx="6912591" cy="5289525"/>
              </a:xfrm>
              <a:prstGeom prst="rect">
                <a:avLst/>
              </a:prstGeom>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sSubSup>
                        <m:sSubSupPr>
                          <m:ctrlPr>
                            <a:rPr lang="en-US" sz="2000" i="1" smtClean="0">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𝑖𝑗</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2000" i="1">
                                  <a:effectLst/>
                                  <a:latin typeface="Cambria Math" panose="02040503050406030204" pitchFamily="18" charset="0"/>
                                  <a:ea typeface="Calibri" panose="020F0502020204030204" pitchFamily="34" charset="0"/>
                                  <a:cs typeface="Times New Roman" panose="02020603050405020304" pitchFamily="18" charset="0"/>
                                </a:rPr>
                                <m:t>1,  &amp;</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r>
                                <a:rPr lang="en-US" sz="2000" i="1">
                                  <a:effectLst/>
                                  <a:latin typeface="Cambria Math" panose="02040503050406030204" pitchFamily="18" charset="0"/>
                                  <a:ea typeface="Calibri" panose="020F0502020204030204" pitchFamily="34" charset="0"/>
                                  <a:cs typeface="Times New Roman" panose="02020603050405020304" pitchFamily="18" charset="0"/>
                                </a:rPr>
                                <m:t>ế</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𝑥𝑒</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00" i="1">
                                  <a:effectLst/>
                                  <a:latin typeface="Cambria Math" panose="02040503050406030204" pitchFamily="18" charset="0"/>
                                  <a:ea typeface="Calibri" panose="020F0502020204030204" pitchFamily="34" charset="0"/>
                                  <a:cs typeface="Times New Roman" panose="02020603050405020304" pitchFamily="18" charset="0"/>
                                </a:rPr>
                                <m:t> đ</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ừ đỉ</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𝑛h</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 đế</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000" i="1">
                                  <a:effectLst/>
                                  <a:latin typeface="Cambria Math" panose="02040503050406030204" pitchFamily="18" charset="0"/>
                                  <a:ea typeface="Calibri" panose="020F0502020204030204" pitchFamily="34" charset="0"/>
                                  <a:cs typeface="Times New Roman" panose="02020603050405020304" pitchFamily="18" charset="0"/>
                                </a:rPr>
                                <m:t> đỉ</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𝑛h</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e>
                            <m:e>
                              <m:r>
                                <a:rPr lang="en-US" sz="2000" i="1">
                                  <a:effectLst/>
                                  <a:latin typeface="Cambria Math" panose="02040503050406030204" pitchFamily="18" charset="0"/>
                                  <a:ea typeface="Calibri" panose="020F0502020204030204" pitchFamily="34" charset="0"/>
                                  <a:cs typeface="Times New Roman" panose="02020603050405020304" pitchFamily="18" charset="0"/>
                                </a:rPr>
                                <m:t>0,  &amp;</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r>
                                <a:rPr lang="en-US" sz="2000" i="1">
                                  <a:effectLst/>
                                  <a:latin typeface="Cambria Math" panose="02040503050406030204" pitchFamily="18" charset="0"/>
                                  <a:ea typeface="Calibri" panose="020F0502020204030204" pitchFamily="34" charset="0"/>
                                  <a:cs typeface="Times New Roman" panose="02020603050405020304" pitchFamily="18" charset="0"/>
                                </a:rPr>
                                <m:t>ế</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𝑛𝑔</m:t>
                              </m:r>
                              <m:r>
                                <a:rPr lang="en-US" sz="2000" i="1">
                                  <a:effectLst/>
                                  <a:latin typeface="Cambria Math" panose="02040503050406030204" pitchFamily="18" charset="0"/>
                                  <a:ea typeface="Calibri" panose="020F0502020204030204" pitchFamily="34" charset="0"/>
                                  <a:cs typeface="Times New Roman" panose="02020603050405020304" pitchFamily="18" charset="0"/>
                                </a:rPr>
                                <m:t>ượ</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𝑐</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ạ</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e>
                          </m:eqArr>
                        </m:e>
                      </m:d>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14:m>
                  <m:oMathPara xmlns:m="http://schemas.openxmlformats.org/officeDocument/2006/math">
                    <m:oMathParaPr>
                      <m:jc m:val="left"/>
                    </m:oMathParaPr>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𝐾</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14:m>
                  <m:oMathPara xmlns:m="http://schemas.openxmlformats.org/officeDocument/2006/math">
                    <m:oMathParaPr>
                      <m:jc m:val="left"/>
                    </m:oMathParaPr>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p>
                    </m:sSubSup>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Tải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trọng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hàng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hoá</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của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xe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k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tại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min</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d>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p>
                    </m:sSubSup>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Tải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trọng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khách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của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xe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k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tại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func>
                          <m:func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min</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    1+</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d>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Sup>
                      <m:sSub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Thứ</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tự</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thăm</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của</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smtClean="0">
                    <a:effectLst/>
                    <a:latin typeface="Calibri" panose="020F0502020204030204" pitchFamily="34" charset="0"/>
                    <a:ea typeface="Times New Roman" panose="02020603050405020304" pitchFamily="18" charset="0"/>
                    <a:cs typeface="Times New Roman" panose="02020603050405020304" pitchFamily="18" charset="0"/>
                  </a:rPr>
                  <a:t>i</a:t>
                </a:r>
                <a:r>
                  <a:rPr lang="en-US" sz="20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đối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với</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xe</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endParaRPr lang="en-US" sz="20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𝐺𝑖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á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𝑡𝑟</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ị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à</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ê</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𝐼𝑁𝐹</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1194178" y="1320125"/>
                <a:ext cx="6912591" cy="5289525"/>
              </a:xfrm>
              <a:prstGeom prst="rect">
                <a:avLst/>
              </a:prstGeom>
              <a:blipFill rotWithShape="0">
                <a:blip r:embed="rId3"/>
                <a:stretch>
                  <a:fillRect b="-231"/>
                </a:stretch>
              </a:blipFill>
            </p:spPr>
            <p:txBody>
              <a:bodyPr/>
              <a:lstStyle/>
              <a:p>
                <a:r>
                  <a:rPr lang="en-US">
                    <a:noFill/>
                  </a:rPr>
                  <a:t> </a:t>
                </a:r>
              </a:p>
            </p:txBody>
          </p:sp>
        </mc:Fallback>
      </mc:AlternateContent>
    </p:spTree>
    <p:extLst>
      <p:ext uri="{BB962C8B-B14F-4D97-AF65-F5344CB8AC3E}">
        <p14:creationId xmlns:p14="http://schemas.microsoft.com/office/powerpoint/2010/main" val="201924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e87fff1f6_1_0"/>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Mô hình hóa bài toán </a:t>
            </a:r>
            <a:endParaRPr sz="3000"/>
          </a:p>
        </p:txBody>
      </p:sp>
      <p:sp>
        <p:nvSpPr>
          <p:cNvPr id="73" name="Google Shape;73;g13e87fff1f6_1_0"/>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
        <p:nvSpPr>
          <p:cNvPr id="74" name="Google Shape;74;g13e87fff1f6_1_0"/>
          <p:cNvSpPr txBox="1"/>
          <p:nvPr/>
        </p:nvSpPr>
        <p:spPr>
          <a:xfrm>
            <a:off x="330525" y="1189825"/>
            <a:ext cx="1921356"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err="1"/>
              <a:t>Ràng</a:t>
            </a:r>
            <a:r>
              <a:rPr lang="en-US" sz="2400" dirty="0"/>
              <a:t> </a:t>
            </a:r>
            <a:r>
              <a:rPr lang="en-US" sz="2400" dirty="0" err="1"/>
              <a:t>buộc</a:t>
            </a:r>
            <a:r>
              <a:rPr lang="en-US" sz="2400" dirty="0"/>
              <a:t> : </a:t>
            </a:r>
            <a:endParaRPr sz="2400" dirty="0"/>
          </a:p>
        </p:txBody>
      </p:sp>
      <mc:AlternateContent xmlns:mc="http://schemas.openxmlformats.org/markup-compatibility/2006" xmlns:a14="http://schemas.microsoft.com/office/drawing/2010/main">
        <mc:Choice Requires="a14">
          <p:sp>
            <p:nvSpPr>
              <p:cNvPr id="2" name="Rectangle 1"/>
              <p:cNvSpPr/>
              <p:nvPr/>
            </p:nvSpPr>
            <p:spPr>
              <a:xfrm>
                <a:off x="1291203" y="1597201"/>
                <a:ext cx="6858008" cy="5260799"/>
              </a:xfrm>
              <a:prstGeom prst="rect">
                <a:avLst/>
              </a:prstGeom>
            </p:spPr>
            <p:txBody>
              <a:bodyPr wrap="square">
                <a:spAutoFit/>
              </a:bodyPr>
              <a:lstStyle/>
              <a:p>
                <a:pPr marL="342900" lvl="0" indent="-342900" algn="just">
                  <a:lnSpc>
                    <a:spcPct val="107000"/>
                  </a:lnSpc>
                  <a:spcAft>
                    <a:spcPts val="800"/>
                  </a:spcAft>
                  <a:buFont typeface="Symbol" panose="05050102010706020507" pitchFamily="18" charset="2"/>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Tổng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số</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cạnh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của</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đồ</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thị</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𝐾</m:t>
                        </m:r>
                      </m:sup>
                      <m:e>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𝑖𝑗</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e>
                            </m:nary>
                          </m:e>
                        </m:nary>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𝐾</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Mọi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xe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đều</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2400" dirty="0">
                    <a:effectLst/>
                    <a:latin typeface="Calibri" panose="020F0502020204030204" pitchFamily="34" charset="0"/>
                    <a:ea typeface="Calibri" panose="020F0502020204030204" pitchFamily="34" charset="0"/>
                    <a:cs typeface="Times New Roman" panose="02020603050405020304" pitchFamily="18" charset="0"/>
                  </a:rPr>
                  <a:t> root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kết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thúc</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tại</a:t>
                </a:r>
                <a:r>
                  <a:rPr lang="en-US" sz="2400" dirty="0">
                    <a:effectLst/>
                    <a:latin typeface="Calibri" panose="020F0502020204030204" pitchFamily="34" charset="0"/>
                    <a:ea typeface="Calibri" panose="020F0502020204030204" pitchFamily="34" charset="0"/>
                    <a:cs typeface="Times New Roman" panose="02020603050405020304" pitchFamily="18" charset="0"/>
                  </a:rPr>
                  <a:t> root</a:t>
                </a:r>
              </a:p>
              <a:p>
                <a:pPr algn="just">
                  <a:lnSpc>
                    <a:spcPct val="107000"/>
                  </a:lnSpc>
                  <a:spcAft>
                    <a:spcPts val="800"/>
                  </a:spcAft>
                </a:pPr>
                <a14:m>
                  <m:oMath xmlns:m="http://schemas.openxmlformats.org/officeDocument/2006/math">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𝐾</m:t>
                        </m:r>
                      </m:e>
                    </m:d>
                  </m:oMath>
                </a14:m>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đỉnh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khác</a:t>
                </a:r>
                <a:r>
                  <a:rPr lang="en-US" sz="2400" dirty="0">
                    <a:effectLst/>
                    <a:latin typeface="Calibri" panose="020F0502020204030204" pitchFamily="34" charset="0"/>
                    <a:ea typeface="Calibri" panose="020F0502020204030204" pitchFamily="34" charset="0"/>
                    <a:cs typeface="Times New Roman" panose="02020603050405020304" pitchFamily="18" charset="0"/>
                  </a:rPr>
                  <a:t> root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chỉ</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thăm</a:t>
                </a:r>
                <a:r>
                  <a:rPr lang="en-US" sz="2400" dirty="0">
                    <a:effectLst/>
                    <a:latin typeface="Calibri" panose="020F0502020204030204" pitchFamily="34" charset="0"/>
                    <a:ea typeface="Calibri" panose="020F0502020204030204" pitchFamily="34" charset="0"/>
                    <a:cs typeface="Times New Roman" panose="02020603050405020304" pitchFamily="18" charset="0"/>
                  </a:rPr>
                  <a:t> 1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lần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228600" algn="just">
                  <a:lnSpc>
                    <a:spcPct val="107000"/>
                  </a:lnSpc>
                  <a:spcAft>
                    <a:spcPts val="800"/>
                  </a:spcAft>
                </a:pPr>
                <a14:m>
                  <m:oMath xmlns:m="http://schemas.openxmlformats.org/officeDocument/2006/math">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𝐾</m:t>
                        </m:r>
                      </m:sup>
                      <m:e>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𝑖𝑗</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e>
                        </m:nary>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14:m>
                  <m:oMath xmlns:m="http://schemas.openxmlformats.org/officeDocument/2006/math">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𝐾</m:t>
                        </m:r>
                      </m:sup>
                      <m:e>
                        <m:nary>
                          <m:naryPr>
                            <m:chr m:val="∑"/>
                            <m:limLoc m:val="undOv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𝑗𝑖</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e>
                        </m:nary>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1,   2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291203" y="1597201"/>
                <a:ext cx="6858008" cy="5260799"/>
              </a:xfrm>
              <a:prstGeom prst="rect">
                <a:avLst/>
              </a:prstGeom>
              <a:blipFill rotWithShape="0">
                <a:blip r:embed="rId3"/>
                <a:stretch>
                  <a:fillRect l="-1422" t="-1159"/>
                </a:stretch>
              </a:blipFill>
            </p:spPr>
            <p:txBody>
              <a:bodyPr/>
              <a:lstStyle/>
              <a:p>
                <a:r>
                  <a:rPr lang="en-US">
                    <a:noFill/>
                  </a:rPr>
                  <a:t> </a:t>
                </a:r>
              </a:p>
            </p:txBody>
          </p:sp>
        </mc:Fallback>
      </mc:AlternateContent>
    </p:spTree>
    <p:extLst>
      <p:ext uri="{BB962C8B-B14F-4D97-AF65-F5344CB8AC3E}">
        <p14:creationId xmlns:p14="http://schemas.microsoft.com/office/powerpoint/2010/main" val="28227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3e87fff1f6_1_0"/>
          <p:cNvSpPr txBox="1">
            <a:spLocks noGrp="1"/>
          </p:cNvSpPr>
          <p:nvPr>
            <p:ph type="title"/>
          </p:nvPr>
        </p:nvSpPr>
        <p:spPr>
          <a:xfrm>
            <a:off x="600112" y="78425"/>
            <a:ext cx="79581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t>Mô hình hóa bài toán </a:t>
            </a:r>
            <a:endParaRPr sz="3000"/>
          </a:p>
        </p:txBody>
      </p:sp>
      <p:sp>
        <p:nvSpPr>
          <p:cNvPr id="73" name="Google Shape;73;g13e87fff1f6_1_0"/>
          <p:cNvSpPr txBox="1"/>
          <p:nvPr/>
        </p:nvSpPr>
        <p:spPr>
          <a:xfrm>
            <a:off x="8708108" y="6601775"/>
            <a:ext cx="435900" cy="184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
        <p:nvSpPr>
          <p:cNvPr id="74" name="Google Shape;74;g13e87fff1f6_1_0"/>
          <p:cNvSpPr txBox="1"/>
          <p:nvPr/>
        </p:nvSpPr>
        <p:spPr>
          <a:xfrm>
            <a:off x="330525" y="1189825"/>
            <a:ext cx="1921356"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err="1"/>
              <a:t>Ràng</a:t>
            </a:r>
            <a:r>
              <a:rPr lang="en-US" sz="2400" dirty="0"/>
              <a:t> </a:t>
            </a:r>
            <a:r>
              <a:rPr lang="en-US" sz="2400" dirty="0" err="1"/>
              <a:t>buộc</a:t>
            </a:r>
            <a:r>
              <a:rPr lang="en-US" sz="2400" dirty="0"/>
              <a:t> : </a:t>
            </a:r>
            <a:endParaRPr sz="2400" dirty="0"/>
          </a:p>
        </p:txBody>
      </p:sp>
      <mc:AlternateContent xmlns:mc="http://schemas.openxmlformats.org/markup-compatibility/2006" xmlns:a14="http://schemas.microsoft.com/office/drawing/2010/main">
        <mc:Choice Requires="a14">
          <p:sp>
            <p:nvSpPr>
              <p:cNvPr id="3" name="Rectangle 2"/>
              <p:cNvSpPr/>
              <p:nvPr/>
            </p:nvSpPr>
            <p:spPr>
              <a:xfrm>
                <a:off x="2088109" y="1189825"/>
                <a:ext cx="6960358" cy="5228419"/>
              </a:xfrm>
              <a:prstGeom prst="rect">
                <a:avLst/>
              </a:prstGeom>
            </p:spPr>
            <p:txBody>
              <a:bodyPr wrap="square">
                <a:spAutoFit/>
              </a:bodyPr>
              <a:lstStyle/>
              <a:p>
                <a:pPr marL="342900" lvl="0" indent="-342900" algn="just">
                  <a:lnSpc>
                    <a:spcPct val="107000"/>
                  </a:lnSpc>
                  <a:spcAft>
                    <a:spcPts val="800"/>
                  </a:spcAft>
                  <a:buFont typeface="Symbol" panose="05050102010706020507" pitchFamily="18" charset="2"/>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Xe</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không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thể</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đi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từ</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đỉnh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đến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đỉnh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14:m>
                  <m:oMath xmlns:m="http://schemas.openxmlformats.org/officeDocument/2006/math">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𝑖𝑖</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=0 </m:t>
                    </m:r>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với</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𝐾</m:t>
                        </m:r>
                      </m:e>
                    </m:d>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Xe</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đi</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vào</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đỉnh</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thì</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đi</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ra</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từ</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ea typeface="Times New Roman" panose="02020603050405020304" pitchFamily="18" charset="0"/>
                    <a:cs typeface="Times New Roman" panose="02020603050405020304" pitchFamily="18" charset="0"/>
                  </a:rPr>
                  <a:t>	</a:t>
                </a:r>
                <a14:m>
                  <m:oMath xmlns:m="http://schemas.openxmlformats.org/officeDocument/2006/math">
                    <m:nary>
                      <m:naryPr>
                        <m:chr m:val="∑"/>
                        <m:limLoc m:val="undOv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e>
                    </m:nary>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sup>
                      <m:e>
                        <m:sSubSup>
                          <m:sSubSup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𝑗𝑖</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p>
                        </m:sSubSup>
                      </m:e>
                    </m:nary>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MTZ constraint </a:t>
                </a:r>
              </a:p>
              <a:p>
                <a:pPr algn="just">
                  <a:lnSpc>
                    <a:spcPct val="107000"/>
                  </a:lnSpc>
                  <a:spcAft>
                    <a:spcPts val="800"/>
                  </a:spcAft>
                </a:pPr>
                <a14:m>
                  <m:oMathPara xmlns:m="http://schemas.openxmlformats.org/officeDocument/2006/math">
                    <m:oMathParaPr>
                      <m:jc m:val="left"/>
                    </m:oMathParaPr>
                    <m:oMath xmlns:m="http://schemas.openxmlformats.org/officeDocument/2006/math">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 ≥1−(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+1)[1− </m:t>
                      </m:r>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𝑖𝑗</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1,   2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0,   2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e>
                    </m:d>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𝐾</m:t>
                        </m:r>
                      </m:e>
                    </m:d>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left"/>
                    </m:oMathParaPr>
                    <m:oMath xmlns:m="http://schemas.openxmlformats.org/officeDocument/2006/math">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 &gt; </m:t>
                      </m:r>
                      <m:sSubSup>
                        <m:sSub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sup>
                      </m:sSubSup>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Với</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𝜎</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088109" y="1189825"/>
                <a:ext cx="6960358" cy="5228419"/>
              </a:xfrm>
              <a:prstGeom prst="rect">
                <a:avLst/>
              </a:prstGeom>
              <a:blipFill rotWithShape="0">
                <a:blip r:embed="rId3"/>
                <a:stretch>
                  <a:fillRect l="-1402" t="-1166" b="-1282"/>
                </a:stretch>
              </a:blipFill>
            </p:spPr>
            <p:txBody>
              <a:bodyPr/>
              <a:lstStyle/>
              <a:p>
                <a:r>
                  <a:rPr lang="en-US">
                    <a:noFill/>
                  </a:rPr>
                  <a:t> </a:t>
                </a:r>
              </a:p>
            </p:txBody>
          </p:sp>
        </mc:Fallback>
      </mc:AlternateContent>
    </p:spTree>
    <p:extLst>
      <p:ext uri="{BB962C8B-B14F-4D97-AF65-F5344CB8AC3E}">
        <p14:creationId xmlns:p14="http://schemas.microsoft.com/office/powerpoint/2010/main" val="20249100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666</Words>
  <Application>Microsoft Office PowerPoint</Application>
  <PresentationFormat>On-screen Show (4:3)</PresentationFormat>
  <Paragraphs>178</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Symbol</vt:lpstr>
      <vt:lpstr>Times New Roman</vt:lpstr>
      <vt:lpstr>Wingdings</vt:lpstr>
      <vt:lpstr>Office Theme</vt:lpstr>
      <vt:lpstr>PowerPoint Presentation</vt:lpstr>
      <vt:lpstr>Tổng quan</vt:lpstr>
      <vt:lpstr>Giới thiệu và phát biểu bài toán  </vt:lpstr>
      <vt:lpstr>PowerPoint Presentation</vt:lpstr>
      <vt:lpstr>Mô hình hóa bài toán </vt:lpstr>
      <vt:lpstr>Mô hình hóa bài toán </vt:lpstr>
      <vt:lpstr>Mô hình hóa bài toán </vt:lpstr>
      <vt:lpstr>Mô hình hóa bài toán </vt:lpstr>
      <vt:lpstr>Mô hình hóa bài toán </vt:lpstr>
      <vt:lpstr>Mô hình hóa bài toán </vt:lpstr>
      <vt:lpstr>Mô hình hóa bài toán </vt:lpstr>
      <vt:lpstr>Thuật toán đề xuất</vt:lpstr>
      <vt:lpstr>Thuật toán đề xuất</vt:lpstr>
      <vt:lpstr>PowerPoint Presentation</vt:lpstr>
      <vt:lpstr>Kết quả thực nghiệm và đánh giá</vt:lpstr>
      <vt:lpstr>Kết quả thực nghiệm và đánh giá</vt:lpstr>
      <vt:lpstr>Kết quả thực nghiệm và đánh giá</vt:lpstr>
      <vt:lpstr>Kết quả thực nghiệm và đánh giá</vt:lpstr>
      <vt:lpstr>Kết quả thực nghiệm và đánh giá</vt:lpstr>
      <vt:lpstr>Kết quả thực nghiệm và đánh giá</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Bich hang</dc:creator>
  <cp:lastModifiedBy>Microsoft account</cp:lastModifiedBy>
  <cp:revision>9</cp:revision>
  <dcterms:created xsi:type="dcterms:W3CDTF">2021-07-20T02:29:14Z</dcterms:created>
  <dcterms:modified xsi:type="dcterms:W3CDTF">2022-07-20T01:46:16Z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2017-08-21T00:00:00Z</vt:filetime>
  </property>
  <property fmtid="{D5CDD505-2E9C-101B-9397-08002B2CF9AE}" pid="3" name="Creator">
    <vt:lpwstr>Microsoft® PowerPoint® 2013</vt:lpwstr>
  </property>
  <property fmtid="{D5CDD505-2E9C-101B-9397-08002B2CF9AE}" pid="4" name="LastSaved">
    <vt:filetime>2021-07-20T00:00:00Z</vt:filetime>
  </property>
</Properties>
</file>