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95" r:id="rId10"/>
    <p:sldId id="262" r:id="rId11"/>
    <p:sldId id="310" r:id="rId12"/>
    <p:sldId id="298" r:id="rId13"/>
    <p:sldId id="305" r:id="rId14"/>
    <p:sldId id="304" r:id="rId15"/>
    <p:sldId id="299" r:id="rId16"/>
    <p:sldId id="300" r:id="rId17"/>
    <p:sldId id="302" r:id="rId18"/>
    <p:sldId id="303" r:id="rId19"/>
    <p:sldId id="306" r:id="rId20"/>
    <p:sldId id="318" r:id="rId21"/>
    <p:sldId id="308" r:id="rId22"/>
    <p:sldId id="309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9" r:id="rId31"/>
    <p:sldId id="294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8" roundtripDataSignature="AMtx7miFZiUlom4J7VL9t1q2J4siHsp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E36C2-6955-4991-BD54-7E72EE9C5D6A}" v="339" dt="2022-07-30T08:11:05.090"/>
    <p1510:client id="{1FB3F8FA-C92B-E08D-44FF-F89A1EAF2F4A}" v="210" dt="2022-07-30T08:14:59.158"/>
    <p1510:client id="{A144758B-37A0-0344-B653-63C0F596C67A}" v="7127" dt="2022-07-30T07:04:4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94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90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77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63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5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12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5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128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05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30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560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90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06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007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229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911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94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50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5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52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 txBox="1"/>
          <p:nvPr/>
        </p:nvSpPr>
        <p:spPr>
          <a:xfrm>
            <a:off x="314098" y="1773203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Tối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ưu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lập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413012" y="3567622"/>
            <a:ext cx="7342482" cy="258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Lato"/>
              <a:buNone/>
            </a:pP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3:</a:t>
            </a:r>
            <a:endParaRPr sz="26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90000"/>
              </a:lnSpc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Dương</a:t>
            </a:r>
            <a:r>
              <a:rPr lang="en-US" sz="2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Đức</a:t>
            </a:r>
            <a:r>
              <a:rPr lang="en-US" sz="2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Trọng</a:t>
            </a:r>
            <a:r>
              <a:rPr lang="en-US" sz="2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20194191</a:t>
            </a:r>
            <a:endParaRPr lang="en-US"/>
          </a:p>
          <a:p>
            <a:pPr marL="285750" lvl="0" indent="-285750">
              <a:lnSpc>
                <a:spcPct val="90000"/>
              </a:lnSpc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Chu </a:t>
            </a:r>
            <a:r>
              <a:rPr lang="en-US" sz="260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Đình</a:t>
            </a:r>
            <a:r>
              <a:rPr lang="en-US" sz="2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Đức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		20194021</a:t>
            </a:r>
            <a:endParaRPr lang="en-US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Hữu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Hải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	20194039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Trần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Anh </a:t>
            </a:r>
            <a:r>
              <a:rPr lang="en-US" sz="26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Vũ</a:t>
            </a:r>
            <a:r>
              <a:rPr lang="en-US" sz="26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      	20183674</a:t>
            </a:r>
            <a:endParaRPr sz="2600" b="1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496765" y="2782765"/>
            <a:ext cx="70844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Đề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tài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 Lập 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sản xuất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MIP 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/>
              <a:t>Solver ‘SCIP’:</a:t>
            </a:r>
          </a:p>
          <a:p>
            <a:pPr marL="685800" lvl="1" indent="-228600">
              <a:spcBef>
                <a:spcPts val="0"/>
              </a:spcBef>
            </a:pP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MIP </a:t>
            </a:r>
            <a:r>
              <a:rPr lang="en-US" err="1"/>
              <a:t>miễn</a:t>
            </a:r>
            <a:r>
              <a:rPr lang="en-US"/>
              <a:t>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Google</a:t>
            </a:r>
          </a:p>
          <a:p>
            <a:pPr marL="685800" lvl="1" indent="-228600">
              <a:spcBef>
                <a:spcPts val="0"/>
              </a:spcBef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( revised primal dual simplex)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LP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nới</a:t>
            </a:r>
            <a:r>
              <a:rPr lang="en-US"/>
              <a:t> </a:t>
            </a:r>
            <a:r>
              <a:rPr lang="en-US" err="1"/>
              <a:t>lỏng</a:t>
            </a:r>
            <a:r>
              <a:rPr lang="en-US"/>
              <a:t> </a:t>
            </a:r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MIP ban </a:t>
            </a:r>
            <a:r>
              <a:rPr lang="en-US" err="1"/>
              <a:t>đầu</a:t>
            </a:r>
            <a:endParaRPr lang="en-US"/>
          </a:p>
          <a:p>
            <a:pPr marL="685800" lvl="1" indent="-228600">
              <a:spcBef>
                <a:spcPts val="0"/>
              </a:spcBef>
            </a:pPr>
            <a:r>
              <a:rPr lang="en-US" err="1"/>
              <a:t>Đệ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2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LP con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LP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(Branch, Cut and Price-BCP)</a:t>
            </a:r>
          </a:p>
          <a:p>
            <a:pPr marL="228600" indent="-228600">
              <a:spcBef>
                <a:spcPts val="0"/>
              </a:spcBef>
            </a:pPr>
            <a:r>
              <a:rPr lang="en-US"/>
              <a:t>BCP: Branch-Cut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pricing method</a:t>
            </a:r>
          </a:p>
          <a:p>
            <a:pPr marL="685800" lvl="1" indent="-228600">
              <a:spcBef>
                <a:spcPts val="0"/>
              </a:spcBef>
            </a:pP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ý</a:t>
            </a:r>
            <a:r>
              <a:rPr lang="en-US"/>
              <a:t> </a:t>
            </a:r>
            <a:r>
              <a:rPr lang="en-US" err="1"/>
              <a:t>tưởng</a:t>
            </a:r>
            <a:r>
              <a:rPr lang="en-US"/>
              <a:t>: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,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phi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= 0,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bỏ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hưởng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-&gt; </a:t>
            </a:r>
            <a:r>
              <a:rPr lang="en-US" err="1"/>
              <a:t>Giảm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branching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/>
          </a:p>
          <a:p>
            <a:pPr marL="228600" indent="-228600">
              <a:spcBef>
                <a:spcPts val="0"/>
              </a:spcBef>
            </a:pPr>
            <a:endParaRPr lang="en-US"/>
          </a:p>
          <a:p>
            <a:pPr marL="228600" indent="-228600">
              <a:spcBef>
                <a:spcPts val="0"/>
              </a:spcBef>
            </a:pPr>
            <a:endParaRPr lang="en-US"/>
          </a:p>
          <a:p>
            <a:pPr marL="228600" indent="-228600">
              <a:spcBef>
                <a:spcPts val="0"/>
              </a:spcBef>
            </a:pP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xỉ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/>
              <a:t>Ý </a:t>
            </a:r>
            <a:r>
              <a:rPr lang="en-US" err="1"/>
              <a:t>tưởng</a:t>
            </a:r>
            <a:r>
              <a:rPr lang="en-US"/>
              <a:t>: </a:t>
            </a: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LP </a:t>
            </a:r>
            <a:r>
              <a:rPr lang="en-US" err="1"/>
              <a:t>thuần</a:t>
            </a:r>
            <a:r>
              <a:rPr lang="en-US"/>
              <a:t> </a:t>
            </a:r>
            <a:r>
              <a:rPr lang="en-US" err="1"/>
              <a:t>túy</a:t>
            </a:r>
            <a:endParaRPr lang="en-US"/>
          </a:p>
          <a:p>
            <a:pPr marL="228600" indent="-228600">
              <a:spcBef>
                <a:spcPts val="0"/>
              </a:spcBef>
            </a:pP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LP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hình</a:t>
            </a:r>
            <a:endParaRPr lang="en-US"/>
          </a:p>
          <a:p>
            <a:pPr marL="228600" indent="-228600">
              <a:spcBef>
                <a:spcPts val="0"/>
              </a:spcBef>
            </a:pP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tròn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nguyên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0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5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hóa</a:t>
                </a:r>
                <a:r>
                  <a:rPr lang="en-US"/>
                  <a:t> IP:  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mục</a:t>
                </a:r>
                <a:r>
                  <a:rPr lang="en-US"/>
                  <a:t> </a:t>
                </a:r>
                <a:r>
                  <a:rPr lang="en-US" err="1"/>
                  <a:t>tiêu</a:t>
                </a:r>
                <a:r>
                  <a:rPr lang="en-US"/>
                  <a:t>:</a:t>
                </a: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b="0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tuyến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:</a:t>
                </a:r>
                <a:endParaRPr lang="en-US" b="0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5" name="Google Shape;35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blipFill>
                <a:blip r:embed="rId3"/>
                <a:stretch>
                  <a:fillRect l="-1266"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5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Đổi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mục</a:t>
                </a:r>
                <a:r>
                  <a:rPr lang="en-US"/>
                  <a:t> </a:t>
                </a:r>
                <a:r>
                  <a:rPr lang="en-US" err="1"/>
                  <a:t>tiêu</a:t>
                </a:r>
                <a:r>
                  <a:rPr lang="en-US"/>
                  <a:t>:</a:t>
                </a: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b="0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tuyến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:</a:t>
                </a:r>
                <a:endParaRPr lang="en-US" b="0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b="0"/>
                  <a:t> </a:t>
                </a:r>
                <a:r>
                  <a:rPr lang="en-US"/>
                  <a:t>→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Nới</a:t>
                </a:r>
                <a:r>
                  <a:rPr lang="en-US"/>
                  <a:t> </a:t>
                </a:r>
                <a:r>
                  <a:rPr lang="en-US" err="1"/>
                  <a:t>lỏng</a:t>
                </a:r>
                <a:r>
                  <a:rPr lang="en-US"/>
                  <a:t>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nguyên</a:t>
                </a:r>
                <a:r>
                  <a:rPr lang="en-US"/>
                  <a:t>: 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5" name="Google Shape;35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blipFill>
                <a:blip r:embed="rId3"/>
                <a:stretch>
                  <a:fillRect l="-1266" t="-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2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5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/>
                  <a:t>Giải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b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b="0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bằng</a:t>
                </a:r>
                <a:r>
                  <a:rPr lang="en-US"/>
                  <a:t> </a:t>
                </a:r>
                <a:r>
                  <a:rPr lang="en-US" err="1"/>
                  <a:t>thuật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 err="1"/>
                  <a:t>Cài</a:t>
                </a:r>
                <a:r>
                  <a:rPr lang="en-US"/>
                  <a:t> </a:t>
                </a:r>
                <a:r>
                  <a:rPr lang="en-US" err="1"/>
                  <a:t>đặt</a:t>
                </a:r>
                <a:r>
                  <a:rPr lang="en-US"/>
                  <a:t> </a:t>
                </a:r>
                <a:r>
                  <a:rPr lang="en-US" err="1"/>
                  <a:t>bằng</a:t>
                </a:r>
                <a:r>
                  <a:rPr lang="en-US"/>
                  <a:t> </a:t>
                </a:r>
                <a:r>
                  <a:rPr lang="en-US" err="1"/>
                  <a:t>công</a:t>
                </a:r>
                <a:r>
                  <a:rPr lang="en-US"/>
                  <a:t> </a:t>
                </a:r>
                <a:r>
                  <a:rPr lang="en-US" err="1"/>
                  <a:t>cụ</a:t>
                </a:r>
                <a:r>
                  <a:rPr lang="en-US"/>
                  <a:t> </a:t>
                </a:r>
                <a:r>
                  <a:rPr lang="en-US" err="1"/>
                  <a:t>ortools</a:t>
                </a:r>
                <a:r>
                  <a:rPr lang="en-US"/>
                  <a:t> </a:t>
                </a:r>
                <a:r>
                  <a:rPr lang="en-US" err="1"/>
                  <a:t>với</a:t>
                </a:r>
                <a:r>
                  <a:rPr lang="en-US"/>
                  <a:t> solver ‘GLOP’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Lời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từ</a:t>
                </a:r>
                <a:r>
                  <a:rPr lang="en-US"/>
                  <a:t> </a:t>
                </a:r>
                <a:r>
                  <a:rPr lang="en-US" err="1"/>
                  <a:t>thuật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nếu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sẽ</a:t>
                </a:r>
                <a:r>
                  <a:rPr lang="en-US"/>
                  <a:t> </a:t>
                </a:r>
                <a:r>
                  <a:rPr lang="en-US" err="1"/>
                  <a:t>thỏa</a:t>
                </a:r>
                <a:r>
                  <a:rPr lang="en-US"/>
                  <a:t> </a:t>
                </a:r>
                <a:r>
                  <a:rPr lang="en-US" err="1"/>
                  <a:t>mãn</a:t>
                </a:r>
                <a:r>
                  <a:rPr lang="en-US"/>
                  <a:t>:</a:t>
                </a:r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phi </a:t>
                </a:r>
                <a:r>
                  <a:rPr lang="en-US" err="1"/>
                  <a:t>cơ</a:t>
                </a:r>
                <a:r>
                  <a:rPr lang="en-US"/>
                  <a:t> </a:t>
                </a:r>
                <a:r>
                  <a:rPr lang="en-US" err="1"/>
                  <a:t>sở</a:t>
                </a: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cơ</a:t>
                </a:r>
                <a:r>
                  <a:rPr lang="en-US"/>
                  <a:t> </a:t>
                </a:r>
                <a:r>
                  <a:rPr lang="en-US" err="1"/>
                  <a:t>sở</a:t>
                </a: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 err="1"/>
                  <a:t>Bài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ở </a:t>
                </a:r>
                <a:r>
                  <a:rPr lang="en-US" err="1"/>
                  <a:t>đây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2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nên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/>
                  <a:t> </a:t>
                </a:r>
              </a:p>
              <a:p>
                <a:pPr marL="685800" lvl="1" indent="-228600">
                  <a:spcBef>
                    <a:spcPts val="0"/>
                  </a:spcBef>
                </a:pPr>
                <a:endParaRPr lang="en-US"/>
              </a:p>
            </p:txBody>
          </p:sp>
        </mc:Choice>
        <mc:Fallback xmlns="">
          <p:sp>
            <p:nvSpPr>
              <p:cNvPr id="35" name="Google Shape;35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blipFill>
                <a:blip r:embed="rId3"/>
                <a:stretch>
                  <a:fillRect l="-1266" t="-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5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/>
                  <a:t>Lưu 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phần</a:t>
                </a:r>
                <a:r>
                  <a:rPr lang="en-US"/>
                  <a:t> </a:t>
                </a:r>
                <a:r>
                  <a:rPr lang="en-US" err="1"/>
                  <a:t>tử</a:t>
                </a:r>
                <a:r>
                  <a:rPr lang="en-US"/>
                  <a:t> </a:t>
                </a:r>
                <a:r>
                  <a:rPr lang="en-US" err="1"/>
                  <a:t>đều</a:t>
                </a:r>
                <a:r>
                  <a:rPr lang="en-US"/>
                  <a:t> </a:t>
                </a:r>
                <a:r>
                  <a:rPr lang="en-US" err="1"/>
                  <a:t>dương</a:t>
                </a:r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/>
                  <a:t>Ta </a:t>
                </a:r>
                <a:r>
                  <a:rPr lang="en-US" err="1"/>
                  <a:t>làm</a:t>
                </a:r>
                <a:r>
                  <a:rPr lang="en-US"/>
                  <a:t> </a:t>
                </a:r>
                <a:r>
                  <a:rPr lang="en-US" err="1"/>
                  <a:t>tròn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xuống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nguyên</a:t>
                </a:r>
                <a:r>
                  <a:rPr lang="en-US"/>
                  <a:t> </a:t>
                </a:r>
                <a:r>
                  <a:rPr lang="en-US" err="1"/>
                  <a:t>dưới</a:t>
                </a:r>
                <a:r>
                  <a:rPr lang="en-US"/>
                  <a:t> </a:t>
                </a:r>
                <a:r>
                  <a:rPr lang="en-US" err="1"/>
                  <a:t>gần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(ceil)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Nhận</a:t>
                </a:r>
                <a:r>
                  <a:rPr lang="en-US"/>
                  <a:t> </a:t>
                </a:r>
                <a:r>
                  <a:rPr lang="en-US" err="1"/>
                  <a:t>thấy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err="1"/>
                  <a:t>vẫn</a:t>
                </a:r>
                <a:r>
                  <a:rPr lang="en-US"/>
                  <a:t> </a:t>
                </a:r>
                <a:r>
                  <a:rPr lang="en-US" err="1"/>
                  <a:t>thỏa</a:t>
                </a:r>
                <a:r>
                  <a:rPr lang="en-US"/>
                  <a:t> </a:t>
                </a:r>
                <a:r>
                  <a:rPr lang="en-US" err="1"/>
                  <a:t>mãn</a:t>
                </a:r>
                <a:r>
                  <a:rPr lang="en-US"/>
                  <a:t>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</a:t>
                </a:r>
                <a:r>
                  <a:rPr lang="en-US" err="1"/>
                  <a:t>bài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), </a:t>
                </a:r>
                <a:r>
                  <a:rPr lang="en-US" err="1"/>
                  <a:t>và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nguyên</a:t>
                </a:r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mục</a:t>
                </a:r>
                <a:r>
                  <a:rPr lang="en-US"/>
                  <a:t> </a:t>
                </a:r>
                <a:r>
                  <a:rPr lang="en-US" err="1"/>
                  <a:t>tiêu</a:t>
                </a:r>
                <a:r>
                  <a:rPr lang="en-US"/>
                  <a:t> </a:t>
                </a:r>
                <a:r>
                  <a:rPr lang="en-US" err="1"/>
                  <a:t>giảm</a:t>
                </a:r>
                <a:r>
                  <a:rPr lang="en-US"/>
                  <a:t> so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= 2 </a:t>
                </a:r>
                <a:r>
                  <a:rPr lang="en-US" err="1"/>
                  <a:t>lần</a:t>
                </a:r>
                <a:r>
                  <a:rPr lang="en-US"/>
                  <a:t> </a:t>
                </a:r>
                <a:r>
                  <a:rPr lang="en-US" err="1"/>
                  <a:t>lợi</a:t>
                </a:r>
                <a:r>
                  <a:rPr lang="en-US"/>
                  <a:t> </a:t>
                </a:r>
                <a:r>
                  <a:rPr lang="en-US" err="1"/>
                  <a:t>nhuận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lợi nhuận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→ </a:t>
                </a:r>
                <a:r>
                  <a:rPr lang="en-US" err="1"/>
                  <a:t>Không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tệ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lớn</a:t>
                </a: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/>
                  <a:t>Ví </a:t>
                </a:r>
                <a:r>
                  <a:rPr lang="en-US" err="1"/>
                  <a:t>dụ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0.5 0.7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123 98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1 1</m:t>
                        </m:r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123 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123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(123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lợi</a:t>
                </a:r>
                <a:r>
                  <a:rPr lang="en-US"/>
                  <a:t> </a:t>
                </a:r>
                <a:r>
                  <a:rPr lang="en-US" err="1"/>
                  <a:t>nhuận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1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r>
                  <a:rPr lang="en-US"/>
                  <a:t> </a:t>
                </a:r>
                <a:r>
                  <a:rPr lang="en-US" err="1"/>
                  <a:t>sp</a:t>
                </a:r>
                <a:r>
                  <a:rPr lang="en-US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5" name="Google Shape;35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blipFill>
                <a:blip r:embed="rId3"/>
                <a:stretch>
                  <a:fillRect l="-1266" t="-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1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Lato"/>
                <a:ea typeface="Lato"/>
                <a:cs typeface="Lato"/>
                <a:sym typeface="Lato"/>
              </a:rPr>
              <a:t>Phương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/>
              <a:t>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E69559-62AD-9222-6548-701EC05DC8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/>
                  <a:t>Ý </a:t>
                </a:r>
                <a:r>
                  <a:rPr lang="en-US" err="1"/>
                  <a:t>tưởng</a:t>
                </a:r>
                <a:r>
                  <a:rPr lang="en-US"/>
                  <a:t> heuristic</a:t>
                </a:r>
              </a:p>
              <a:p>
                <a:pPr marL="50800" indent="0">
                  <a:buNone/>
                </a:pPr>
                <a:endParaRPr lang="en-US"/>
              </a:p>
              <a:p>
                <a:pPr marL="50800" indent="0">
                  <a:buNone/>
                </a:pPr>
                <a:r>
                  <a:rPr lang="en-US"/>
                  <a:t>Ta </a:t>
                </a:r>
                <a:r>
                  <a:rPr lang="en-US" err="1"/>
                  <a:t>sẽ</a:t>
                </a:r>
                <a:r>
                  <a:rPr lang="en-US"/>
                  <a:t> </a:t>
                </a:r>
                <a:r>
                  <a:rPr lang="en-US" err="1"/>
                  <a:t>sử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thuật</a:t>
                </a:r>
                <a:r>
                  <a:rPr lang="en-US"/>
                  <a:t> </a:t>
                </a:r>
                <a:r>
                  <a:rPr lang="en-US" err="1"/>
                  <a:t>tham</a:t>
                </a:r>
                <a:r>
                  <a:rPr lang="en-US"/>
                  <a:t> lam </a:t>
                </a:r>
                <a:r>
                  <a:rPr lang="en-US" err="1"/>
                  <a:t>cho</a:t>
                </a:r>
                <a:r>
                  <a:rPr lang="en-US"/>
                  <a:t> </a:t>
                </a:r>
                <a:r>
                  <a:rPr lang="en-US" err="1"/>
                  <a:t>bài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này</a:t>
                </a:r>
                <a:r>
                  <a:rPr lang="en-US"/>
                  <a:t>, </a:t>
                </a:r>
                <a:r>
                  <a:rPr lang="en-US" err="1"/>
                  <a:t>cụ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, </a:t>
                </a:r>
                <a:r>
                  <a:rPr lang="en-US" err="1"/>
                  <a:t>bắt</a:t>
                </a:r>
                <a:r>
                  <a:rPr lang="en-US"/>
                  <a:t> </a:t>
                </a:r>
                <a:r>
                  <a:rPr lang="en-US" err="1"/>
                  <a:t>đầu</a:t>
                </a:r>
                <a:r>
                  <a:rPr lang="en-US"/>
                  <a:t> </a:t>
                </a:r>
                <a:r>
                  <a:rPr lang="en-US" err="1"/>
                  <a:t>từ</a:t>
                </a:r>
                <a:r>
                  <a:rPr lang="en-US"/>
                  <a:t> </a:t>
                </a:r>
                <a:r>
                  <a:rPr lang="en-US" err="1"/>
                  <a:t>lời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thiểu</a:t>
                </a:r>
                <a:r>
                  <a:rPr lang="en-US"/>
                  <a:t>, ta </a:t>
                </a:r>
                <a:r>
                  <a:rPr lang="en-US" err="1"/>
                  <a:t>sẽ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 </a:t>
                </a:r>
                <a:r>
                  <a:rPr lang="en-US" err="1"/>
                  <a:t>tiên</a:t>
                </a:r>
                <a:r>
                  <a:rPr lang="en-US"/>
                  <a:t> </a:t>
                </a:r>
                <a:r>
                  <a:rPr lang="en-US" err="1"/>
                  <a:t>những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thu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nhiều</a:t>
                </a:r>
                <a:r>
                  <a:rPr lang="en-US"/>
                  <a:t> </a:t>
                </a:r>
                <a:r>
                  <a:rPr lang="en-US" err="1"/>
                  <a:t>lợi</a:t>
                </a:r>
                <a:r>
                  <a:rPr lang="en-US"/>
                  <a:t> </a:t>
                </a:r>
                <a:r>
                  <a:rPr lang="en-US" err="1"/>
                  <a:t>nhuận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</a:t>
                </a:r>
                <a:r>
                  <a:rPr lang="en-US" err="1"/>
                  <a:t>và</a:t>
                </a:r>
                <a:r>
                  <a:rPr lang="en-US"/>
                  <a:t> </a:t>
                </a:r>
                <a:r>
                  <a:rPr lang="en-US" err="1"/>
                  <a:t>lượng</a:t>
                </a:r>
                <a:r>
                  <a:rPr lang="en-US"/>
                  <a:t> </a:t>
                </a:r>
                <a:r>
                  <a:rPr lang="en-US" err="1"/>
                  <a:t>tài</a:t>
                </a:r>
                <a:r>
                  <a:rPr lang="en-US"/>
                  <a:t> </a:t>
                </a:r>
                <a:r>
                  <a:rPr lang="en-US" err="1"/>
                  <a:t>nguyên</a:t>
                </a:r>
                <a:r>
                  <a:rPr lang="en-US"/>
                  <a:t> </a:t>
                </a:r>
                <a:r>
                  <a:rPr lang="en-US" err="1"/>
                  <a:t>tiêu</a:t>
                </a:r>
                <a:r>
                  <a:rPr lang="en-US"/>
                  <a:t> </a:t>
                </a:r>
                <a:r>
                  <a:rPr lang="en-US" err="1"/>
                  <a:t>thụ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nhỏ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</a:t>
                </a:r>
                <a:r>
                  <a:rPr lang="en-US" err="1"/>
                  <a:t>trung</a:t>
                </a:r>
                <a:r>
                  <a:rPr lang="en-US"/>
                  <a:t> </a:t>
                </a:r>
                <a:r>
                  <a:rPr lang="en-US" err="1"/>
                  <a:t>tăng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lượng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cần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xuất</a:t>
                </a:r>
                <a:endParaRPr lang="en-US"/>
              </a:p>
              <a:p>
                <a:pPr marL="50800" indent="0">
                  <a:buNone/>
                </a:pPr>
                <a:endParaRPr lang="en-US"/>
              </a:p>
              <a:p>
                <a:pPr marL="50800" indent="0">
                  <a:buNone/>
                </a:pPr>
                <a:r>
                  <a:rPr lang="en-US" err="1"/>
                  <a:t>Bắt</a:t>
                </a:r>
                <a:r>
                  <a:rPr lang="en-US"/>
                  <a:t> </a:t>
                </a:r>
                <a:r>
                  <a:rPr lang="en-US" err="1"/>
                  <a:t>đầu</a:t>
                </a:r>
                <a:r>
                  <a:rPr lang="en-US"/>
                  <a:t> </a:t>
                </a:r>
                <a:r>
                  <a:rPr lang="en-US" err="1"/>
                  <a:t>từ</a:t>
                </a:r>
                <a:r>
                  <a:rPr lang="en-US"/>
                  <a:t> </a:t>
                </a:r>
                <a:r>
                  <a:rPr lang="en-US" err="1"/>
                  <a:t>kết</a:t>
                </a:r>
                <a:r>
                  <a:rPr lang="en-US"/>
                  <a:t> </a:t>
                </a:r>
                <a:r>
                  <a:rPr lang="en-US" err="1"/>
                  <a:t>quả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Ta </a:t>
                </a:r>
                <a:r>
                  <a:rPr lang="en-US" err="1"/>
                  <a:t>sẽ</a:t>
                </a:r>
                <a:r>
                  <a:rPr lang="en-US"/>
                  <a:t> ưu </a:t>
                </a:r>
                <a:r>
                  <a:rPr lang="en-US" err="1"/>
                  <a:t>tiên</a:t>
                </a:r>
                <a:r>
                  <a:rPr lang="en-US"/>
                  <a:t> </a:t>
                </a:r>
                <a:r>
                  <a:rPr lang="en-US" err="1"/>
                  <a:t>chọn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mà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(random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trọng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) </a:t>
                </a:r>
                <a:r>
                  <a:rPr lang="en-US" err="1"/>
                  <a:t>và</a:t>
                </a:r>
                <a:r>
                  <a:rPr lang="en-US"/>
                  <a:t> </a:t>
                </a:r>
                <a:r>
                  <a:rPr lang="en-US" err="1"/>
                  <a:t>thêm</a:t>
                </a:r>
                <a:r>
                  <a:rPr lang="en-US"/>
                  <a:t> </a:t>
                </a:r>
                <a:r>
                  <a:rPr lang="en-US" err="1"/>
                  <a:t>loại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đó</a:t>
                </a:r>
                <a:r>
                  <a:rPr lang="en-US"/>
                  <a:t> k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E69559-62AD-9222-6548-701EC05DC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1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Lato"/>
                <a:ea typeface="Lato"/>
                <a:cs typeface="Lato"/>
                <a:sym typeface="Lato"/>
              </a:rPr>
              <a:t>Phương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/>
              <a:t>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E69559-62AD-9222-6548-701EC05DC8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pháp</a:t>
                </a:r>
                <a:r>
                  <a:rPr lang="en-US"/>
                  <a:t> heuristic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B1: </a:t>
                </a:r>
                <a:r>
                  <a:rPr lang="en-US" sz="2000" err="1"/>
                  <a:t>Gán</a:t>
                </a:r>
                <a:r>
                  <a:rPr lang="en-US" sz="2000"/>
                  <a:t> </a:t>
                </a:r>
                <a:r>
                  <a:rPr lang="en-US" sz="2000" err="1"/>
                  <a:t>lời</a:t>
                </a:r>
                <a:r>
                  <a:rPr lang="en-US" sz="2000"/>
                  <a:t> </a:t>
                </a:r>
                <a:r>
                  <a:rPr lang="en-US" sz="2000" err="1"/>
                  <a:t>giải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và</a:t>
                </a:r>
                <a:r>
                  <a:rPr lang="en-US" sz="2000"/>
                  <a:t> </a:t>
                </a:r>
                <a:r>
                  <a:rPr lang="en-US" sz="2000" err="1"/>
                  <a:t>khởi</a:t>
                </a:r>
                <a:r>
                  <a:rPr lang="en-US" sz="2000"/>
                  <a:t> </a:t>
                </a:r>
                <a:r>
                  <a:rPr lang="en-US" sz="2000" err="1"/>
                  <a:t>tạo</a:t>
                </a:r>
                <a:r>
                  <a:rPr lang="en-US" sz="2000"/>
                  <a:t> count=0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B2: </a:t>
                </a:r>
                <a:r>
                  <a:rPr lang="en-US" sz="2000" err="1"/>
                  <a:t>Chọn</a:t>
                </a:r>
                <a:r>
                  <a:rPr lang="en-US" sz="2000"/>
                  <a:t> p </a:t>
                </a:r>
                <a:r>
                  <a:rPr lang="en-US" sz="2000" err="1"/>
                  <a:t>loại</a:t>
                </a:r>
                <a:r>
                  <a:rPr lang="en-US" sz="2000"/>
                  <a:t> </a:t>
                </a:r>
                <a:r>
                  <a:rPr lang="en-US" sz="2000" err="1"/>
                  <a:t>sản</a:t>
                </a:r>
                <a:r>
                  <a:rPr lang="en-US" sz="2000"/>
                  <a:t> </a:t>
                </a:r>
                <a:r>
                  <a:rPr lang="en-US" sz="2000" err="1"/>
                  <a:t>phẩm</a:t>
                </a:r>
                <a:r>
                  <a:rPr lang="en-US" sz="2000"/>
                  <a:t> </a:t>
                </a:r>
                <a:r>
                  <a:rPr lang="en-US" sz="2000" err="1"/>
                  <a:t>trong</a:t>
                </a:r>
                <a:r>
                  <a:rPr lang="en-US" sz="2000"/>
                  <a:t> N </a:t>
                </a:r>
                <a:r>
                  <a:rPr lang="en-US" sz="2000" err="1"/>
                  <a:t>loại</a:t>
                </a:r>
                <a:r>
                  <a:rPr lang="en-US" sz="2000"/>
                  <a:t> </a:t>
                </a:r>
                <a:r>
                  <a:rPr lang="en-US" sz="2000" err="1"/>
                  <a:t>sản</a:t>
                </a:r>
                <a:r>
                  <a:rPr lang="en-US" sz="2000"/>
                  <a:t> </a:t>
                </a:r>
                <a:r>
                  <a:rPr lang="en-US" sz="2000" err="1"/>
                  <a:t>phẩm</a:t>
                </a:r>
                <a:r>
                  <a:rPr lang="en-US" sz="2000"/>
                  <a:t> </a:t>
                </a:r>
                <a:r>
                  <a:rPr lang="en-US" sz="2000" err="1"/>
                  <a:t>mà</a:t>
                </a:r>
                <a:r>
                  <a:rPr lang="en-US" sz="2000"/>
                  <a:t> </a:t>
                </a:r>
                <a:r>
                  <a:rPr lang="en-US" sz="2000" err="1"/>
                  <a:t>có</a:t>
                </a:r>
                <a:r>
                  <a:rPr lang="en-US" sz="2000"/>
                  <a:t> f-(</a:t>
                </a:r>
                <a:r>
                  <a:rPr lang="en-US" sz="2000" err="1"/>
                  <a:t>a+c</a:t>
                </a:r>
                <a:r>
                  <a:rPr lang="en-US" sz="2000"/>
                  <a:t>) </a:t>
                </a:r>
                <a:r>
                  <a:rPr lang="en-US" sz="2000" err="1"/>
                  <a:t>lớn</a:t>
                </a:r>
                <a:r>
                  <a:rPr lang="en-US" sz="2000"/>
                  <a:t> </a:t>
                </a:r>
                <a:r>
                  <a:rPr lang="en-US" sz="2000" err="1"/>
                  <a:t>nhất</a:t>
                </a:r>
                <a:endParaRPr lang="en-US" sz="2000"/>
              </a:p>
              <a:p>
                <a:pPr>
                  <a:buFontTx/>
                  <a:buChar char="-"/>
                </a:pPr>
                <a:r>
                  <a:rPr lang="en-US" sz="2000"/>
                  <a:t>B3: </a:t>
                </a:r>
                <a:r>
                  <a:rPr lang="en-US" sz="2000" err="1"/>
                  <a:t>Thực</a:t>
                </a:r>
                <a:r>
                  <a:rPr lang="en-US" sz="2000"/>
                  <a:t> </a:t>
                </a:r>
                <a:r>
                  <a:rPr lang="en-US" sz="2000" err="1"/>
                  <a:t>hiện</a:t>
                </a:r>
                <a:r>
                  <a:rPr lang="en-US" sz="2000"/>
                  <a:t> </a:t>
                </a:r>
                <a:r>
                  <a:rPr lang="en-US" sz="2000" err="1"/>
                  <a:t>chọn</a:t>
                </a:r>
                <a:r>
                  <a:rPr lang="en-US" sz="2000"/>
                  <a:t> </a:t>
                </a:r>
                <a:r>
                  <a:rPr lang="en-US" sz="2000" err="1"/>
                  <a:t>ngẫu</a:t>
                </a:r>
                <a:r>
                  <a:rPr lang="en-US" sz="2000"/>
                  <a:t> </a:t>
                </a:r>
                <a:r>
                  <a:rPr lang="en-US" sz="2000" err="1"/>
                  <a:t>nhiên</a:t>
                </a:r>
                <a:r>
                  <a:rPr lang="en-US" sz="2000"/>
                  <a:t> 1 </a:t>
                </a:r>
                <a:r>
                  <a:rPr lang="en-US" sz="2000" err="1"/>
                  <a:t>loại</a:t>
                </a:r>
                <a:r>
                  <a:rPr lang="en-US" sz="2000"/>
                  <a:t> </a:t>
                </a:r>
                <a:r>
                  <a:rPr lang="en-US" sz="2000" err="1"/>
                  <a:t>sản</a:t>
                </a:r>
                <a:r>
                  <a:rPr lang="en-US" sz="2000"/>
                  <a:t> </a:t>
                </a:r>
                <a:r>
                  <a:rPr lang="en-US" sz="2000" err="1"/>
                  <a:t>phẩm</a:t>
                </a:r>
                <a:r>
                  <a:rPr lang="en-US" sz="2000"/>
                  <a:t> </a:t>
                </a:r>
                <a:r>
                  <a:rPr lang="en-US" sz="2000" err="1"/>
                  <a:t>trong</a:t>
                </a:r>
                <a:r>
                  <a:rPr lang="en-US" sz="2000"/>
                  <a:t> p </a:t>
                </a:r>
                <a:r>
                  <a:rPr lang="en-US" sz="2000" err="1"/>
                  <a:t>loại</a:t>
                </a:r>
                <a:r>
                  <a:rPr lang="en-US" sz="2000"/>
                  <a:t> </a:t>
                </a:r>
                <a:r>
                  <a:rPr lang="en-US" sz="2000" err="1"/>
                  <a:t>sản</a:t>
                </a:r>
                <a:r>
                  <a:rPr lang="en-US" sz="2000"/>
                  <a:t> </a:t>
                </a:r>
                <a:r>
                  <a:rPr lang="en-US" sz="2000" err="1"/>
                  <a:t>phẩm</a:t>
                </a:r>
                <a:r>
                  <a:rPr lang="en-US" sz="2000"/>
                  <a:t> </a:t>
                </a:r>
                <a:r>
                  <a:rPr lang="en-US" sz="2000" err="1"/>
                  <a:t>và</a:t>
                </a:r>
                <a:r>
                  <a:rPr lang="en-US" sz="2000"/>
                  <a:t> </a:t>
                </a:r>
                <a:r>
                  <a:rPr lang="en-US" sz="2000" err="1"/>
                  <a:t>tiến</a:t>
                </a:r>
                <a:r>
                  <a:rPr lang="en-US" sz="2000"/>
                  <a:t> </a:t>
                </a:r>
                <a:r>
                  <a:rPr lang="en-US" sz="2000" err="1"/>
                  <a:t>hành</a:t>
                </a:r>
                <a:r>
                  <a:rPr lang="en-US" sz="2000"/>
                  <a:t> </a:t>
                </a:r>
                <a:r>
                  <a:rPr lang="en-US" sz="2000" err="1"/>
                  <a:t>thêm</a:t>
                </a:r>
                <a:r>
                  <a:rPr lang="en-US" sz="2000"/>
                  <a:t> k </a:t>
                </a:r>
                <a:r>
                  <a:rPr lang="en-US" sz="2000" err="1"/>
                  <a:t>đơn</a:t>
                </a:r>
                <a:r>
                  <a:rPr lang="en-US" sz="2000"/>
                  <a:t> </a:t>
                </a:r>
                <a:r>
                  <a:rPr lang="en-US" sz="2000" err="1"/>
                  <a:t>vị</a:t>
                </a:r>
                <a:r>
                  <a:rPr lang="en-US" sz="2000"/>
                  <a:t> </a:t>
                </a:r>
                <a:r>
                  <a:rPr lang="en-US" sz="2000" err="1"/>
                  <a:t>sản</a:t>
                </a:r>
                <a:r>
                  <a:rPr lang="en-US" sz="2000"/>
                  <a:t> </a:t>
                </a:r>
                <a:r>
                  <a:rPr lang="en-US" sz="2000" err="1"/>
                  <a:t>phẩm</a:t>
                </a:r>
                <a:r>
                  <a:rPr lang="en-US" sz="2000"/>
                  <a:t> =&gt; </a:t>
                </a:r>
                <a:r>
                  <a:rPr lang="en-US" sz="2000" err="1"/>
                  <a:t>lời</a:t>
                </a:r>
                <a:r>
                  <a:rPr lang="en-US" sz="2000"/>
                  <a:t> </a:t>
                </a:r>
                <a:r>
                  <a:rPr lang="en-US" sz="2000" err="1"/>
                  <a:t>giải</a:t>
                </a:r>
                <a:r>
                  <a:rPr lang="en-US" sz="2000"/>
                  <a:t> </a:t>
                </a:r>
                <a:r>
                  <a:rPr lang="en-US" sz="2000" err="1"/>
                  <a:t>mới</a:t>
                </a:r>
                <a:r>
                  <a:rPr lang="en-US" sz="2000"/>
                  <a:t> x’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B4: </a:t>
                </a:r>
                <a:r>
                  <a:rPr lang="en-US" sz="2000" err="1"/>
                  <a:t>Kiểm</a:t>
                </a:r>
                <a:r>
                  <a:rPr lang="en-US" sz="2000"/>
                  <a:t> </a:t>
                </a:r>
                <a:r>
                  <a:rPr lang="en-US" sz="2000" err="1"/>
                  <a:t>tra</a:t>
                </a:r>
                <a:r>
                  <a:rPr lang="en-US" sz="2000"/>
                  <a:t> </a:t>
                </a:r>
                <a:r>
                  <a:rPr lang="en-US" sz="2000" err="1"/>
                  <a:t>lời</a:t>
                </a:r>
                <a:r>
                  <a:rPr lang="en-US" sz="2000"/>
                  <a:t> </a:t>
                </a:r>
                <a:r>
                  <a:rPr lang="en-US" sz="2000" err="1"/>
                  <a:t>giải</a:t>
                </a:r>
                <a:r>
                  <a:rPr lang="en-US" sz="2000"/>
                  <a:t> x’, </a:t>
                </a:r>
                <a:r>
                  <a:rPr lang="en-US" sz="2000" err="1"/>
                  <a:t>nếu</a:t>
                </a:r>
                <a:r>
                  <a:rPr lang="en-US" sz="2000"/>
                  <a:t> x’ </a:t>
                </a:r>
                <a:r>
                  <a:rPr lang="en-US" sz="2000" err="1"/>
                  <a:t>thoả</a:t>
                </a:r>
                <a:r>
                  <a:rPr lang="en-US" sz="2000"/>
                  <a:t> </a:t>
                </a:r>
                <a:r>
                  <a:rPr lang="en-US" sz="2000" err="1"/>
                  <a:t>mãn</a:t>
                </a:r>
                <a:r>
                  <a:rPr lang="en-US" sz="2000"/>
                  <a:t> </a:t>
                </a:r>
                <a:r>
                  <a:rPr lang="en-US" sz="2000" err="1"/>
                  <a:t>thì</a:t>
                </a:r>
                <a:r>
                  <a:rPr lang="en-US" sz="2000"/>
                  <a:t> ta </a:t>
                </a:r>
                <a:r>
                  <a:rPr lang="en-US" sz="2000" err="1"/>
                  <a:t>tiếp</a:t>
                </a:r>
                <a:r>
                  <a:rPr lang="en-US" sz="2000"/>
                  <a:t> </a:t>
                </a:r>
                <a:r>
                  <a:rPr lang="en-US" sz="2000" err="1"/>
                  <a:t>tục</a:t>
                </a:r>
                <a:r>
                  <a:rPr lang="en-US" sz="2000"/>
                  <a:t> B3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B5: </a:t>
                </a:r>
                <a:r>
                  <a:rPr lang="en-US" sz="2000" err="1"/>
                  <a:t>Nếu</a:t>
                </a:r>
                <a:r>
                  <a:rPr lang="en-US" sz="2000"/>
                  <a:t> </a:t>
                </a:r>
                <a:r>
                  <a:rPr lang="en-US" sz="2000" err="1"/>
                  <a:t>lời</a:t>
                </a:r>
                <a:r>
                  <a:rPr lang="en-US" sz="2000"/>
                  <a:t> </a:t>
                </a:r>
                <a:r>
                  <a:rPr lang="en-US" sz="2000" err="1"/>
                  <a:t>giải</a:t>
                </a:r>
                <a:r>
                  <a:rPr lang="en-US" sz="2000"/>
                  <a:t> </a:t>
                </a:r>
                <a:r>
                  <a:rPr lang="en-US" sz="2000" err="1"/>
                  <a:t>không</a:t>
                </a:r>
                <a:r>
                  <a:rPr lang="en-US" sz="2000"/>
                  <a:t> </a:t>
                </a:r>
                <a:r>
                  <a:rPr lang="en-US" sz="2000" err="1"/>
                  <a:t>thoả</a:t>
                </a:r>
                <a:r>
                  <a:rPr lang="en-US" sz="2000"/>
                  <a:t> </a:t>
                </a:r>
                <a:r>
                  <a:rPr lang="en-US" sz="2000" err="1"/>
                  <a:t>mãn</a:t>
                </a:r>
                <a:r>
                  <a:rPr lang="en-US" sz="2000"/>
                  <a:t>, ta </a:t>
                </a:r>
                <a:r>
                  <a:rPr lang="en-US" sz="2000" err="1"/>
                  <a:t>tiến</a:t>
                </a:r>
                <a:r>
                  <a:rPr lang="en-US" sz="2000"/>
                  <a:t> </a:t>
                </a:r>
                <a:r>
                  <a:rPr lang="en-US" sz="2000" err="1"/>
                  <a:t>hành</a:t>
                </a:r>
                <a:r>
                  <a:rPr lang="en-US" sz="2000"/>
                  <a:t> </a:t>
                </a:r>
                <a:r>
                  <a:rPr lang="en-US" sz="2000" err="1"/>
                  <a:t>tăng</a:t>
                </a:r>
                <a:r>
                  <a:rPr lang="en-US" sz="2000"/>
                  <a:t> count </a:t>
                </a:r>
                <a:r>
                  <a:rPr lang="en-US" sz="2000" err="1"/>
                  <a:t>lên</a:t>
                </a:r>
                <a:r>
                  <a:rPr lang="en-US" sz="2000"/>
                  <a:t> 1 </a:t>
                </a:r>
                <a:r>
                  <a:rPr lang="en-US" sz="2000" err="1"/>
                  <a:t>đơn</a:t>
                </a:r>
                <a:r>
                  <a:rPr lang="en-US" sz="2000"/>
                  <a:t> </a:t>
                </a:r>
                <a:r>
                  <a:rPr lang="en-US" sz="2000" err="1"/>
                  <a:t>vị</a:t>
                </a:r>
                <a:r>
                  <a:rPr lang="en-US" sz="2000"/>
                  <a:t>, ta </a:t>
                </a:r>
                <a:r>
                  <a:rPr lang="en-US" sz="2000" err="1"/>
                  <a:t>kiểm</a:t>
                </a:r>
                <a:r>
                  <a:rPr lang="en-US" sz="2000"/>
                  <a:t> </a:t>
                </a:r>
                <a:r>
                  <a:rPr lang="en-US" sz="2000" err="1"/>
                  <a:t>tra</a:t>
                </a:r>
                <a:r>
                  <a:rPr lang="en-US" sz="2000"/>
                  <a:t> </a:t>
                </a:r>
                <a:r>
                  <a:rPr lang="en-US" sz="2000" err="1"/>
                  <a:t>xem</a:t>
                </a:r>
                <a:r>
                  <a:rPr lang="en-US" sz="2000"/>
                  <a:t> k </a:t>
                </a:r>
                <a:r>
                  <a:rPr lang="en-US" sz="2000" err="1"/>
                  <a:t>đã</a:t>
                </a:r>
                <a:r>
                  <a:rPr lang="en-US" sz="2000"/>
                  <a:t> </a:t>
                </a:r>
                <a:r>
                  <a:rPr lang="en-US" sz="2000" err="1"/>
                  <a:t>bằng</a:t>
                </a:r>
                <a:r>
                  <a:rPr lang="en-US" sz="2000"/>
                  <a:t> 1 </a:t>
                </a:r>
                <a:r>
                  <a:rPr lang="en-US" sz="2000" err="1"/>
                  <a:t>chưa</a:t>
                </a:r>
                <a:r>
                  <a:rPr lang="en-US" sz="2000"/>
                  <a:t>, </a:t>
                </a:r>
                <a:r>
                  <a:rPr lang="en-US" sz="2000" err="1"/>
                  <a:t>nếu</a:t>
                </a:r>
                <a:r>
                  <a:rPr lang="en-US" sz="2000"/>
                  <a:t> k </a:t>
                </a:r>
                <a:r>
                  <a:rPr lang="en-US" sz="2000" err="1"/>
                  <a:t>khác</a:t>
                </a:r>
                <a:r>
                  <a:rPr lang="en-US" sz="2000"/>
                  <a:t> 1 =&gt; </a:t>
                </a:r>
                <a:r>
                  <a:rPr lang="en-US" sz="2000" err="1"/>
                  <a:t>chuyển</a:t>
                </a:r>
                <a:r>
                  <a:rPr lang="en-US" sz="2000"/>
                  <a:t> sang B6, </a:t>
                </a:r>
                <a:r>
                  <a:rPr lang="en-US" sz="2000" err="1"/>
                  <a:t>nếu</a:t>
                </a:r>
                <a:r>
                  <a:rPr lang="en-US" sz="2000"/>
                  <a:t> </a:t>
                </a:r>
                <a:r>
                  <a:rPr lang="en-US" sz="2000" err="1"/>
                  <a:t>ngược</a:t>
                </a:r>
                <a:r>
                  <a:rPr lang="en-US" sz="2000"/>
                  <a:t> </a:t>
                </a:r>
                <a:r>
                  <a:rPr lang="en-US" sz="2000" err="1"/>
                  <a:t>lại</a:t>
                </a:r>
                <a:r>
                  <a:rPr lang="en-US" sz="2000"/>
                  <a:t>, </a:t>
                </a:r>
                <a:r>
                  <a:rPr lang="en-US" sz="2000" err="1"/>
                  <a:t>chuyển</a:t>
                </a:r>
                <a:r>
                  <a:rPr lang="en-US" sz="2000"/>
                  <a:t> sang B8, 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B6: </a:t>
                </a:r>
                <a:r>
                  <a:rPr lang="en-US" sz="2000" err="1"/>
                  <a:t>Nếu</a:t>
                </a:r>
                <a:r>
                  <a:rPr lang="en-US" sz="2000"/>
                  <a:t> count &lt; b </a:t>
                </a:r>
                <a:r>
                  <a:rPr lang="en-US" sz="2000" err="1"/>
                  <a:t>thì</a:t>
                </a:r>
                <a:r>
                  <a:rPr lang="en-US" sz="2000"/>
                  <a:t> ta </a:t>
                </a:r>
                <a:r>
                  <a:rPr lang="en-US" sz="2000" err="1"/>
                  <a:t>sẽ</a:t>
                </a:r>
                <a:r>
                  <a:rPr lang="en-US" sz="2000"/>
                  <a:t> </a:t>
                </a:r>
                <a:r>
                  <a:rPr lang="en-US" sz="2000" err="1"/>
                  <a:t>tiếp</a:t>
                </a:r>
                <a:r>
                  <a:rPr lang="en-US" sz="2000"/>
                  <a:t> </a:t>
                </a:r>
                <a:r>
                  <a:rPr lang="en-US" sz="2000" err="1"/>
                  <a:t>tục</a:t>
                </a:r>
                <a:r>
                  <a:rPr lang="en-US" sz="2000"/>
                  <a:t> B3, </a:t>
                </a:r>
                <a:r>
                  <a:rPr lang="en-US" sz="2000" err="1"/>
                  <a:t>nếu</a:t>
                </a:r>
                <a:r>
                  <a:rPr lang="en-US" sz="2000"/>
                  <a:t> </a:t>
                </a:r>
                <a:r>
                  <a:rPr lang="en-US" sz="2000" err="1"/>
                  <a:t>ngược</a:t>
                </a:r>
                <a:r>
                  <a:rPr lang="en-US" sz="2000"/>
                  <a:t> </a:t>
                </a:r>
                <a:r>
                  <a:rPr lang="en-US" sz="2000" err="1"/>
                  <a:t>lại</a:t>
                </a:r>
                <a:r>
                  <a:rPr lang="en-US" sz="2000"/>
                  <a:t> </a:t>
                </a:r>
                <a:r>
                  <a:rPr lang="en-US" sz="2000" err="1"/>
                  <a:t>thì</a:t>
                </a:r>
                <a:r>
                  <a:rPr lang="en-US" sz="2000"/>
                  <a:t> sang B7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B7: Ta </a:t>
                </a:r>
                <a:r>
                  <a:rPr lang="en-US" sz="2000" err="1"/>
                  <a:t>khởi</a:t>
                </a:r>
                <a:r>
                  <a:rPr lang="en-US" sz="2000"/>
                  <a:t> </a:t>
                </a:r>
                <a:r>
                  <a:rPr lang="en-US" sz="2000" err="1"/>
                  <a:t>tạo</a:t>
                </a:r>
                <a:r>
                  <a:rPr lang="en-US" sz="2000"/>
                  <a:t> count=0 </a:t>
                </a:r>
                <a:r>
                  <a:rPr lang="en-US" sz="2000" err="1"/>
                  <a:t>và</a:t>
                </a:r>
                <a:r>
                  <a:rPr lang="en-US" sz="2000"/>
                  <a:t> k=k/2 </a:t>
                </a:r>
                <a:r>
                  <a:rPr lang="en-US" sz="2000" err="1"/>
                  <a:t>và</a:t>
                </a:r>
                <a:r>
                  <a:rPr lang="en-US" sz="2000"/>
                  <a:t> </a:t>
                </a:r>
                <a:r>
                  <a:rPr lang="en-US" sz="2000" err="1"/>
                  <a:t>tiếp</a:t>
                </a:r>
                <a:r>
                  <a:rPr lang="en-US" sz="2000"/>
                  <a:t> </a:t>
                </a:r>
                <a:r>
                  <a:rPr lang="en-US" sz="2000" err="1"/>
                  <a:t>tục</a:t>
                </a:r>
                <a:r>
                  <a:rPr lang="en-US" sz="2000"/>
                  <a:t> B3</a:t>
                </a:r>
              </a:p>
              <a:p>
                <a:pPr>
                  <a:buFontTx/>
                  <a:buChar char="-"/>
                </a:pPr>
                <a:r>
                  <a:rPr lang="en-US" sz="2000"/>
                  <a:t>B8: </a:t>
                </a:r>
                <a:r>
                  <a:rPr lang="en-US" sz="2000" err="1"/>
                  <a:t>Nếu</a:t>
                </a:r>
                <a:r>
                  <a:rPr lang="en-US" sz="2000"/>
                  <a:t> k </a:t>
                </a:r>
                <a:r>
                  <a:rPr lang="en-US" sz="2000" err="1"/>
                  <a:t>bằng</a:t>
                </a:r>
                <a:r>
                  <a:rPr lang="en-US" sz="2000"/>
                  <a:t> 1, </a:t>
                </a:r>
                <a:r>
                  <a:rPr lang="en-US" sz="2000" err="1"/>
                  <a:t>kiểm</a:t>
                </a:r>
                <a:r>
                  <a:rPr lang="en-US" sz="2000"/>
                  <a:t> </a:t>
                </a:r>
                <a:r>
                  <a:rPr lang="en-US" sz="2000" err="1"/>
                  <a:t>tra</a:t>
                </a:r>
                <a:r>
                  <a:rPr lang="en-US" sz="2000"/>
                  <a:t> </a:t>
                </a:r>
                <a:r>
                  <a:rPr lang="en-US" sz="2000" err="1"/>
                  <a:t>xem</a:t>
                </a:r>
                <a:r>
                  <a:rPr lang="en-US" sz="2000"/>
                  <a:t> count&lt;c, </a:t>
                </a:r>
                <a:r>
                  <a:rPr lang="en-US" sz="2000" err="1"/>
                  <a:t>nếu</a:t>
                </a:r>
                <a:r>
                  <a:rPr lang="en-US" sz="2000"/>
                  <a:t> </a:t>
                </a:r>
                <a:r>
                  <a:rPr lang="en-US" sz="2000" err="1"/>
                  <a:t>đúng</a:t>
                </a:r>
                <a:r>
                  <a:rPr lang="en-US" sz="2000"/>
                  <a:t> =&gt; </a:t>
                </a:r>
                <a:r>
                  <a:rPr lang="en-US" sz="2000" err="1"/>
                  <a:t>chuyển</a:t>
                </a:r>
                <a:r>
                  <a:rPr lang="en-US" sz="2000"/>
                  <a:t> </a:t>
                </a:r>
                <a:r>
                  <a:rPr lang="en-US" sz="2000" err="1"/>
                  <a:t>về</a:t>
                </a:r>
                <a:r>
                  <a:rPr lang="en-US" sz="2000"/>
                  <a:t> B3, </a:t>
                </a:r>
                <a:r>
                  <a:rPr lang="en-US" sz="2000" err="1"/>
                  <a:t>nếu</a:t>
                </a:r>
                <a:r>
                  <a:rPr lang="en-US" sz="2000"/>
                  <a:t> </a:t>
                </a:r>
                <a:r>
                  <a:rPr lang="en-US" sz="2000" err="1"/>
                  <a:t>sai</a:t>
                </a:r>
                <a:r>
                  <a:rPr lang="en-US" sz="2000"/>
                  <a:t> =&gt; </a:t>
                </a:r>
                <a:r>
                  <a:rPr lang="en-US" sz="2000" err="1"/>
                  <a:t>kết</a:t>
                </a:r>
                <a:r>
                  <a:rPr lang="en-US" sz="2000"/>
                  <a:t> </a:t>
                </a:r>
                <a:r>
                  <a:rPr lang="en-US" sz="2000" err="1"/>
                  <a:t>thúc</a:t>
                </a:r>
                <a:r>
                  <a:rPr lang="en-US" sz="2000"/>
                  <a:t> </a:t>
                </a:r>
                <a:r>
                  <a:rPr lang="en-US" sz="2000" err="1"/>
                  <a:t>thuật</a:t>
                </a:r>
                <a:r>
                  <a:rPr lang="en-US" sz="2000"/>
                  <a:t> </a:t>
                </a:r>
                <a:r>
                  <a:rPr lang="en-US" sz="2000" err="1"/>
                  <a:t>toán</a:t>
                </a:r>
                <a:endParaRPr lang="en-US" sz="20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E69559-62AD-9222-6548-701EC05DC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14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6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Lato"/>
                <a:ea typeface="Lato"/>
                <a:cs typeface="Lato"/>
                <a:sym typeface="Lato"/>
              </a:rPr>
              <a:t>Phương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/>
              <a:t> heuristic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-1739808" y="12374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FC8EC5-F374-D0E1-2E6E-E26613BCC95D}"/>
              </a:ext>
            </a:extLst>
          </p:cNvPr>
          <p:cNvSpPr/>
          <p:nvPr/>
        </p:nvSpPr>
        <p:spPr>
          <a:xfrm>
            <a:off x="102276" y="859511"/>
            <a:ext cx="1346886" cy="84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Bắt đầu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5633A1-16F4-795F-AE08-A45E9ACB4120}"/>
                  </a:ext>
                </a:extLst>
              </p:cNvPr>
              <p:cNvSpPr/>
              <p:nvPr/>
            </p:nvSpPr>
            <p:spPr>
              <a:xfrm>
                <a:off x="1726292" y="878046"/>
                <a:ext cx="1285103" cy="8031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algn="ctr"/>
                <a:r>
                  <a:rPr lang="en-US"/>
                  <a:t>c</a:t>
                </a:r>
                <a:r>
                  <a:rPr lang="en-VN"/>
                  <a:t>ount=0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5633A1-16F4-795F-AE08-A45E9ACB4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92" y="878046"/>
                <a:ext cx="1285103" cy="803189"/>
              </a:xfrm>
              <a:prstGeom prst="rect">
                <a:avLst/>
              </a:prstGeom>
              <a:blipFill>
                <a:blip r:embed="rId3"/>
                <a:stretch>
                  <a:fillRect r="-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322FD0-8F08-9186-9367-0E049C026F80}"/>
                  </a:ext>
                </a:extLst>
              </p:cNvPr>
              <p:cNvSpPr/>
              <p:nvPr/>
            </p:nvSpPr>
            <p:spPr>
              <a:xfrm>
                <a:off x="3331004" y="877555"/>
                <a:ext cx="1994136" cy="8031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/>
                  <a:t>Chọn p loại sản phẩm mà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/>
                  <a:t> lớn nhất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322FD0-8F08-9186-9367-0E049C026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04" y="877555"/>
                <a:ext cx="1994136" cy="803189"/>
              </a:xfrm>
              <a:prstGeom prst="rect">
                <a:avLst/>
              </a:prstGeom>
              <a:blipFill>
                <a:blip r:embed="rId4"/>
                <a:stretch>
                  <a:fillRect r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DC19511-7F59-92E7-23F1-DAF97891C376}"/>
              </a:ext>
            </a:extLst>
          </p:cNvPr>
          <p:cNvSpPr/>
          <p:nvPr/>
        </p:nvSpPr>
        <p:spPr>
          <a:xfrm>
            <a:off x="3198318" y="2274471"/>
            <a:ext cx="2242753" cy="91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Chọn ngầu nhiên 1 loại sản phẩm trong p loại sản phẩm theo trọng số (ví dụ chọn sản phẩm 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95DFE8-99EF-61D0-D67D-EEBE5A73B927}"/>
                  </a:ext>
                </a:extLst>
              </p:cNvPr>
              <p:cNvSpPr/>
              <p:nvPr/>
            </p:nvSpPr>
            <p:spPr>
              <a:xfrm>
                <a:off x="3493335" y="3725414"/>
                <a:ext cx="1652719" cy="451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VN"/>
                  <a:t> =&gt; x’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95DFE8-99EF-61D0-D67D-EEBE5A73B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35" y="3725414"/>
                <a:ext cx="1652719" cy="451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9A609F14-70C2-78C5-E265-2D8A66EE81D8}"/>
              </a:ext>
            </a:extLst>
          </p:cNvPr>
          <p:cNvSpPr/>
          <p:nvPr/>
        </p:nvSpPr>
        <p:spPr>
          <a:xfrm>
            <a:off x="3374104" y="4798817"/>
            <a:ext cx="1907936" cy="698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Check(x’)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48113EB-1A30-439C-ED42-4BF9D46EA3A6}"/>
              </a:ext>
            </a:extLst>
          </p:cNvPr>
          <p:cNvSpPr/>
          <p:nvPr/>
        </p:nvSpPr>
        <p:spPr>
          <a:xfrm>
            <a:off x="7603250" y="4787483"/>
            <a:ext cx="1211702" cy="7102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VN"/>
              <a:t>==1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5792770-78A1-8FEB-5EF4-10EB80184E0E}"/>
              </a:ext>
            </a:extLst>
          </p:cNvPr>
          <p:cNvSpPr/>
          <p:nvPr/>
        </p:nvSpPr>
        <p:spPr>
          <a:xfrm>
            <a:off x="7256622" y="3342399"/>
            <a:ext cx="1927654" cy="9020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</a:t>
            </a:r>
            <a:r>
              <a:rPr lang="en-VN"/>
              <a:t>&lt;b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2BF0E-72F8-DA5F-A4D7-FAF3EC3099BA}"/>
              </a:ext>
            </a:extLst>
          </p:cNvPr>
          <p:cNvSpPr/>
          <p:nvPr/>
        </p:nvSpPr>
        <p:spPr>
          <a:xfrm>
            <a:off x="5771703" y="4919143"/>
            <a:ext cx="1578692" cy="45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r>
              <a:rPr lang="en-VN"/>
              <a:t>ount=count+1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D2026-1BC2-FFBD-6621-6CEFA3EB559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1449162" y="1279641"/>
            <a:ext cx="27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5EBDFA-1F8F-E98E-8EB2-8D695F553D9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11395" y="1279150"/>
            <a:ext cx="319609" cy="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DFDED2-09A2-6BDF-A06B-8FB1DB8F4B6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319695" y="1680744"/>
            <a:ext cx="8377" cy="59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B5B898-243A-6098-CDBE-1C58C44105F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319695" y="3187542"/>
            <a:ext cx="0" cy="53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FC0DE-8591-E2CF-4812-8B3AEE6019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319695" y="4177154"/>
            <a:ext cx="8377" cy="62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6DA4C-3990-4B98-6C4C-8B4BDB0F3A8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282040" y="5145013"/>
            <a:ext cx="489663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82D7E5-EF28-237D-806B-EF0A1837A417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7350395" y="5142588"/>
            <a:ext cx="252855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BEBA5-7E11-B6E9-BF12-882167AE818C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8209101" y="4244442"/>
            <a:ext cx="11348" cy="54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F009238B-F113-C115-10CE-39E3ACE23EB4}"/>
              </a:ext>
            </a:extLst>
          </p:cNvPr>
          <p:cNvSpPr/>
          <p:nvPr/>
        </p:nvSpPr>
        <p:spPr>
          <a:xfrm>
            <a:off x="5146054" y="5859327"/>
            <a:ext cx="1762325" cy="6096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</a:t>
            </a:r>
            <a:r>
              <a:rPr lang="en-VN"/>
              <a:t>&lt;c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EAD8DF-03C1-3BAA-9E22-76313F621EAC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6027217" y="5497693"/>
            <a:ext cx="2181884" cy="36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F8EABE-3107-0269-3330-A0A3A6D58003}"/>
              </a:ext>
            </a:extLst>
          </p:cNvPr>
          <p:cNvSpPr/>
          <p:nvPr/>
        </p:nvSpPr>
        <p:spPr>
          <a:xfrm>
            <a:off x="7431103" y="2467238"/>
            <a:ext cx="1578692" cy="45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k=k/2</a:t>
            </a:r>
          </a:p>
          <a:p>
            <a:pPr algn="ctr"/>
            <a:r>
              <a:rPr lang="en-US"/>
              <a:t>c</a:t>
            </a:r>
            <a:r>
              <a:rPr lang="en-VN"/>
              <a:t>ount=0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32F35F-FE7A-BFB5-A4AE-08F75D346940}"/>
              </a:ext>
            </a:extLst>
          </p:cNvPr>
          <p:cNvCxnSpPr>
            <a:cxnSpLocks/>
            <a:stCxn id="14" idx="0"/>
            <a:endCxn id="50" idx="2"/>
          </p:cNvCxnSpPr>
          <p:nvPr/>
        </p:nvCxnSpPr>
        <p:spPr>
          <a:xfrm flipV="1">
            <a:off x="8220449" y="2918978"/>
            <a:ext cx="0" cy="42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934E5A-D44C-721F-7E69-69FA9606127F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441071" y="2731007"/>
            <a:ext cx="1815551" cy="10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9B2EF1-0702-2CE9-1CAC-34A8AD93B466}"/>
              </a:ext>
            </a:extLst>
          </p:cNvPr>
          <p:cNvSpPr/>
          <p:nvPr/>
        </p:nvSpPr>
        <p:spPr>
          <a:xfrm>
            <a:off x="987920" y="4922384"/>
            <a:ext cx="1578692" cy="45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r>
              <a:rPr lang="en-VN"/>
              <a:t>ount=0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EB61A3-40A3-0DC5-590B-33A90D108F42}"/>
              </a:ext>
            </a:extLst>
          </p:cNvPr>
          <p:cNvCxnSpPr>
            <a:cxnSpLocks/>
            <a:stCxn id="12" idx="1"/>
            <a:endCxn id="60" idx="3"/>
          </p:cNvCxnSpPr>
          <p:nvPr/>
        </p:nvCxnSpPr>
        <p:spPr>
          <a:xfrm flipH="1" flipV="1">
            <a:off x="2566612" y="5148254"/>
            <a:ext cx="807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AB87158-0FB2-9AAC-D58F-4649D3624AEB}"/>
              </a:ext>
            </a:extLst>
          </p:cNvPr>
          <p:cNvCxnSpPr>
            <a:cxnSpLocks/>
            <a:stCxn id="60" idx="0"/>
            <a:endCxn id="9" idx="1"/>
          </p:cNvCxnSpPr>
          <p:nvPr/>
        </p:nvCxnSpPr>
        <p:spPr>
          <a:xfrm rot="5400000" flipH="1" flipV="1">
            <a:off x="1392104" y="3116170"/>
            <a:ext cx="2191377" cy="1421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545B7ED-F156-FD1B-CA7A-BD5A49A85417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flipH="1">
            <a:off x="5441071" y="2693108"/>
            <a:ext cx="1990032" cy="3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008D2B5-8F38-5C1F-6835-88F5AA5415FD}"/>
              </a:ext>
            </a:extLst>
          </p:cNvPr>
          <p:cNvSpPr/>
          <p:nvPr/>
        </p:nvSpPr>
        <p:spPr>
          <a:xfrm>
            <a:off x="7535658" y="5715210"/>
            <a:ext cx="1346886" cy="84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Kết thúc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A25C343-879C-7C69-6A09-55A7B912037A}"/>
              </a:ext>
            </a:extLst>
          </p:cNvPr>
          <p:cNvCxnSpPr>
            <a:cxnSpLocks/>
            <a:stCxn id="45" idx="3"/>
            <a:endCxn id="162" idx="2"/>
          </p:cNvCxnSpPr>
          <p:nvPr/>
        </p:nvCxnSpPr>
        <p:spPr>
          <a:xfrm flipV="1">
            <a:off x="6908379" y="6135340"/>
            <a:ext cx="627279" cy="2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A74D7175-FF97-B8DE-3FB4-F013D8D0C409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V="1">
            <a:off x="2700367" y="3228958"/>
            <a:ext cx="3433166" cy="2437263"/>
          </a:xfrm>
          <a:prstGeom prst="bentConnector4">
            <a:avLst>
              <a:gd name="adj1" fmla="val 520"/>
              <a:gd name="adj2" fmla="val 211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C345E9F0-A86B-DAAD-3070-EE9599FF7ED2}"/>
              </a:ext>
            </a:extLst>
          </p:cNvPr>
          <p:cNvSpPr txBox="1"/>
          <p:nvPr/>
        </p:nvSpPr>
        <p:spPr>
          <a:xfrm>
            <a:off x="2753391" y="483153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Đúng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DF4F175-4D78-9836-7D6B-745B354C9AE5}"/>
              </a:ext>
            </a:extLst>
          </p:cNvPr>
          <p:cNvSpPr txBox="1"/>
          <p:nvPr/>
        </p:nvSpPr>
        <p:spPr>
          <a:xfrm>
            <a:off x="4310923" y="582756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Đúng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6D2EDF8-8D86-0D37-D2B1-BF08D0E1EF3C}"/>
              </a:ext>
            </a:extLst>
          </p:cNvPr>
          <p:cNvSpPr txBox="1"/>
          <p:nvPr/>
        </p:nvSpPr>
        <p:spPr>
          <a:xfrm>
            <a:off x="6561049" y="543367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Đúng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46DD95-4EFA-12EC-0EE0-EE72A8F56471}"/>
              </a:ext>
            </a:extLst>
          </p:cNvPr>
          <p:cNvSpPr txBox="1"/>
          <p:nvPr/>
        </p:nvSpPr>
        <p:spPr>
          <a:xfrm>
            <a:off x="5948381" y="321266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Đúng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8C8AA77-8CF0-3E4D-8D0D-242A62C3EB4B}"/>
              </a:ext>
            </a:extLst>
          </p:cNvPr>
          <p:cNvSpPr txBox="1"/>
          <p:nvPr/>
        </p:nvSpPr>
        <p:spPr>
          <a:xfrm>
            <a:off x="5259291" y="476285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Sai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3B1B98-58B7-1905-9610-5445B45D8950}"/>
              </a:ext>
            </a:extLst>
          </p:cNvPr>
          <p:cNvSpPr txBox="1"/>
          <p:nvPr/>
        </p:nvSpPr>
        <p:spPr>
          <a:xfrm>
            <a:off x="7797401" y="300217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Sai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3064C9B-69FB-27FF-F586-5ADFC209C571}"/>
              </a:ext>
            </a:extLst>
          </p:cNvPr>
          <p:cNvSpPr txBox="1"/>
          <p:nvPr/>
        </p:nvSpPr>
        <p:spPr>
          <a:xfrm>
            <a:off x="6867383" y="613534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Sai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08EA38-BC10-2689-8C40-22551207EE76}"/>
              </a:ext>
            </a:extLst>
          </p:cNvPr>
          <p:cNvSpPr txBox="1"/>
          <p:nvPr/>
        </p:nvSpPr>
        <p:spPr>
          <a:xfrm>
            <a:off x="8241753" y="438546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49738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Lato"/>
                <a:ea typeface="Lato"/>
                <a:cs typeface="Lato"/>
                <a:sym typeface="Lato"/>
              </a:rPr>
              <a:t>Phương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-US"/>
              <a:t> heuristic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heuristic:</a:t>
            </a:r>
          </a:p>
          <a:p>
            <a:pPr marL="50800" indent="0">
              <a:buNone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: p=2</a:t>
            </a:r>
          </a:p>
          <a:p>
            <a:pPr marL="50800" indent="0">
              <a:buNone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: k=1000</a:t>
            </a:r>
          </a:p>
          <a:p>
            <a:pPr marL="50800" indent="0">
              <a:buNone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: a=10</a:t>
            </a:r>
          </a:p>
          <a:p>
            <a:pPr marL="50800" indent="0">
              <a:buNone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dừng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sớm</a:t>
            </a:r>
            <a:r>
              <a:rPr lang="en-US"/>
              <a:t>: b=10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23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Nội dung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Mô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tả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bài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toán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514350" indent="-514350"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Mô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hình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hóa</a:t>
            </a:r>
            <a:r>
              <a:rPr lang="en-US"/>
              <a:t> </a:t>
            </a:r>
            <a:endParaRPr lang="en-US">
              <a:latin typeface="Lato"/>
              <a:ea typeface="Lato"/>
              <a:cs typeface="Lato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Các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giải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thuật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nhánh</a:t>
            </a:r>
            <a:r>
              <a:rPr lang="en-US"/>
              <a:t> </a:t>
            </a:r>
            <a:r>
              <a:rPr lang="en-US" err="1"/>
              <a:t>cận</a:t>
            </a:r>
            <a:endParaRPr lang="en-US"/>
          </a:p>
          <a:p>
            <a:pPr marL="685800" lvl="1" indent="-228600">
              <a:buSzPts val="2800"/>
            </a:pP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MIP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 </a:t>
            </a:r>
            <a:r>
              <a:rPr lang="en-US" err="1"/>
              <a:t>xấp</a:t>
            </a:r>
            <a:r>
              <a:rPr lang="en-US"/>
              <a:t> </a:t>
            </a:r>
            <a:r>
              <a:rPr lang="en-US" err="1"/>
              <a:t>xỉ</a:t>
            </a:r>
            <a:endParaRPr lang="en-US"/>
          </a:p>
          <a:p>
            <a:pPr marL="685800" lvl="1" indent="-228600"/>
            <a:r>
              <a:rPr lang="en-US" err="1"/>
              <a:t>Thuật</a:t>
            </a:r>
            <a:r>
              <a:rPr lang="en-US"/>
              <a:t> </a:t>
            </a:r>
            <a:r>
              <a:rPr lang="en-US" err="1"/>
              <a:t>toán</a:t>
            </a:r>
            <a:r>
              <a:rPr lang="en-US"/>
              <a:t> heuristics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Thực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nghiệm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sánh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 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giá</a:t>
            </a:r>
            <a:endParaRPr lang="en-US" err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Data: </a:t>
            </a:r>
            <a:r>
              <a:rPr lang="en-US" err="1"/>
              <a:t>Sinh</a:t>
            </a:r>
            <a:r>
              <a:rPr lang="en-US"/>
              <a:t> data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N</a:t>
            </a:r>
          </a:p>
          <a:p>
            <a:pPr lvl="1"/>
            <a:r>
              <a:rPr lang="en-US"/>
              <a:t>Random f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 (30,150), m </a:t>
            </a:r>
            <a:r>
              <a:rPr lang="en-US" err="1"/>
              <a:t>từ</a:t>
            </a:r>
            <a:r>
              <a:rPr lang="en-US"/>
              <a:t> (1,10)</a:t>
            </a:r>
          </a:p>
          <a:p>
            <a:pPr lvl="1"/>
            <a:r>
              <a:rPr lang="en-US"/>
              <a:t>Random c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f/c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Rc</a:t>
            </a:r>
            <a:r>
              <a:rPr lang="en-US"/>
              <a:t> ±15% (</a:t>
            </a:r>
            <a:r>
              <a:rPr lang="en-US" err="1"/>
              <a:t>Rc</a:t>
            </a:r>
            <a:r>
              <a:rPr lang="en-US"/>
              <a:t> </a:t>
            </a:r>
            <a:r>
              <a:rPr lang="en-US" err="1"/>
              <a:t>tỉ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 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/chi </a:t>
            </a:r>
            <a:r>
              <a:rPr lang="en-US" err="1"/>
              <a:t>phí</a:t>
            </a:r>
            <a:r>
              <a:rPr lang="en-US"/>
              <a:t>)</a:t>
            </a:r>
          </a:p>
          <a:p>
            <a:pPr lvl="1"/>
            <a:r>
              <a:rPr lang="en-US"/>
              <a:t>Random a </a:t>
            </a:r>
            <a:r>
              <a:rPr lang="en-US" err="1"/>
              <a:t>sao</a:t>
            </a:r>
            <a:r>
              <a:rPr lang="en-US"/>
              <a:t> </a:t>
            </a:r>
            <a:r>
              <a:rPr lang="en-US" err="1"/>
              <a:t>cho</a:t>
            </a:r>
            <a:r>
              <a:rPr lang="en-US"/>
              <a:t> f/a </a:t>
            </a:r>
            <a:r>
              <a:rPr lang="en-US" err="1"/>
              <a:t>phân</a:t>
            </a:r>
            <a:r>
              <a:rPr lang="en-US"/>
              <a:t> </a:t>
            </a:r>
            <a:r>
              <a:rPr lang="en-US" err="1"/>
              <a:t>phối</a:t>
            </a:r>
            <a:r>
              <a:rPr lang="en-US"/>
              <a:t> 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 Ra ± 15% (Ra </a:t>
            </a:r>
            <a:r>
              <a:rPr lang="en-US" err="1"/>
              <a:t>tỉ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/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)</a:t>
            </a:r>
          </a:p>
          <a:p>
            <a:pPr lvl="1"/>
            <a:r>
              <a:rPr lang="en-US"/>
              <a:t>A random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1.5ma ± 15%, C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  <a:p>
            <a:pPr lvl="1"/>
            <a:r>
              <a:rPr lang="en-US"/>
              <a:t>-&gt; </a:t>
            </a:r>
            <a:r>
              <a:rPr lang="en-US" err="1"/>
              <a:t>Luôn</a:t>
            </a:r>
            <a:r>
              <a:rPr lang="en-US"/>
              <a:t> </a:t>
            </a:r>
            <a:r>
              <a:rPr lang="en-US" err="1"/>
              <a:t>tồn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buộc</a:t>
            </a:r>
          </a:p>
          <a:p>
            <a:pPr marL="50800" indent="0">
              <a:buNone/>
            </a:pPr>
            <a:r>
              <a:rPr lang="en-US"/>
              <a:t>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N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,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: </a:t>
            </a:r>
          </a:p>
          <a:p>
            <a:pPr marL="50800" indent="0">
              <a:buNone/>
            </a:pPr>
            <a:r>
              <a:rPr lang="en-US"/>
              <a:t>N = {4, 5, 6, 7, 8, 9, 10, 15, 20, 30, 50, 100, 200, 500, 1000, 5000, 10000, 50000, 100000, 200000}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271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234688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N </a:t>
            </a:r>
            <a:r>
              <a:rPr lang="en-US" err="1"/>
              <a:t>nhỏ</a:t>
            </a:r>
            <a:r>
              <a:rPr lang="en-US"/>
              <a:t>: N={4, 5, 6, 7, 8, 9, 10}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323031"/>
                  </p:ext>
                </p:extLst>
              </p:nvPr>
            </p:nvGraphicFramePr>
            <p:xfrm>
              <a:off x="506628" y="2316480"/>
              <a:ext cx="80813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32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3746083288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685754644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𝑆𝐶𝐼𝑃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5760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5857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5811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0.5846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3874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0.5839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0.3326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5701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8918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3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323031"/>
                  </p:ext>
                </p:extLst>
              </p:nvPr>
            </p:nvGraphicFramePr>
            <p:xfrm>
              <a:off x="506628" y="2316480"/>
              <a:ext cx="80813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32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3746083288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685754644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808132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15" t="-103279" r="-80681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279" r="-70075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73" t="-103279" r="-60606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48" t="-103279" r="-50150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248" t="-103279" r="-40150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788" t="-103279" r="-30454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8496" t="-103279" r="-202256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4545" t="-103279" r="-10378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7744" t="-103279" r="-3008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1762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5760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5857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5811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0.5846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3874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3928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0.5839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0.3326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5701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8918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3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843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234688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trường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N </a:t>
            </a:r>
            <a:r>
              <a:rPr lang="en-US" sz="2000" err="1"/>
              <a:t>trung</a:t>
            </a:r>
            <a:r>
              <a:rPr lang="en-US" sz="2000"/>
              <a:t> </a:t>
            </a:r>
            <a:r>
              <a:rPr lang="en-US" sz="2000" err="1"/>
              <a:t>bình</a:t>
            </a:r>
            <a:r>
              <a:rPr lang="en-US" sz="2000"/>
              <a:t>:  N={15, 20, 30, 50, 100, 200, 500}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78435"/>
                  </p:ext>
                </p:extLst>
              </p:nvPr>
            </p:nvGraphicFramePr>
            <p:xfrm>
              <a:off x="506627" y="2316480"/>
              <a:ext cx="819252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281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402835067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𝑆𝐶𝐼𝑃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0.0471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14929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21928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21865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21692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21865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35757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34797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34912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66210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64581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65486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141968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304518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304358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297239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303535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300837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3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78435"/>
                  </p:ext>
                </p:extLst>
              </p:nvPr>
            </p:nvGraphicFramePr>
            <p:xfrm>
              <a:off x="506627" y="2316480"/>
              <a:ext cx="819252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281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402835067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910281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3279" r="-700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42" t="-103279" r="-60469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33" t="-103279" r="-5006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013" t="-103279" r="-40402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667" t="-103279" r="-30133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685" t="-103279" r="-203356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8000" t="-103279" r="-102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356" t="-103279" r="-268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9737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0.0471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14929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15273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21928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21865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21692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21865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21773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35757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34797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35051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34912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66210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64581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65486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141968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141940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138648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304518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304358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297239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303535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300837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0.0275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3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12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234688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trường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N </a:t>
            </a:r>
            <a:r>
              <a:rPr lang="en-US" sz="2000" err="1"/>
              <a:t>lớn</a:t>
            </a:r>
            <a:r>
              <a:rPr lang="en-US" sz="2000"/>
              <a:t>:  N={1000, 5000, 10000, 50000, 100000, 200000}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24516"/>
                  </p:ext>
                </p:extLst>
              </p:nvPr>
            </p:nvGraphicFramePr>
            <p:xfrm>
              <a:off x="98855" y="2151932"/>
              <a:ext cx="88597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259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889686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848193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994112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1123317">
                      <a:extLst>
                        <a:ext uri="{9D8B030D-6E8A-4147-A177-3AD203B41FA5}">
                          <a16:colId xmlns:a16="http://schemas.microsoft.com/office/drawing/2014/main" val="4174238190"/>
                        </a:ext>
                      </a:extLst>
                    </a:gridCol>
                    <a:gridCol w="1149178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1087395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827903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𝑆𝐶𝐼𝑃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𝐺𝐿𝑂𝑃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718733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718733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706393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707898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0.4517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0.1915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3213240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3213240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3099819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3143395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3118931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0.2779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0.9107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7287491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7287191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7088361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7097884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7093486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0.4032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5.6395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2.2880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33179184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33179184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31811181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31853151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31834650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5.0182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13.4830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4.4558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66355504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66355504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64996793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65007014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65001999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13.6390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8.7749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/>
                            <a:t>138803904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53.6161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0CD44F-7E8B-58F7-57D4-676415461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24516"/>
                  </p:ext>
                </p:extLst>
              </p:nvPr>
            </p:nvGraphicFramePr>
            <p:xfrm>
              <a:off x="98855" y="2151932"/>
              <a:ext cx="88597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259">
                      <a:extLst>
                        <a:ext uri="{9D8B030D-6E8A-4147-A177-3AD203B41FA5}">
                          <a16:colId xmlns:a16="http://schemas.microsoft.com/office/drawing/2014/main" val="2476641281"/>
                        </a:ext>
                      </a:extLst>
                    </a:gridCol>
                    <a:gridCol w="889686">
                      <a:extLst>
                        <a:ext uri="{9D8B030D-6E8A-4147-A177-3AD203B41FA5}">
                          <a16:colId xmlns:a16="http://schemas.microsoft.com/office/drawing/2014/main" val="1840601906"/>
                        </a:ext>
                      </a:extLst>
                    </a:gridCol>
                    <a:gridCol w="848193">
                      <a:extLst>
                        <a:ext uri="{9D8B030D-6E8A-4147-A177-3AD203B41FA5}">
                          <a16:colId xmlns:a16="http://schemas.microsoft.com/office/drawing/2014/main" val="2465722130"/>
                        </a:ext>
                      </a:extLst>
                    </a:gridCol>
                    <a:gridCol w="994112">
                      <a:extLst>
                        <a:ext uri="{9D8B030D-6E8A-4147-A177-3AD203B41FA5}">
                          <a16:colId xmlns:a16="http://schemas.microsoft.com/office/drawing/2014/main" val="1877408832"/>
                        </a:ext>
                      </a:extLst>
                    </a:gridCol>
                    <a:gridCol w="1123317">
                      <a:extLst>
                        <a:ext uri="{9D8B030D-6E8A-4147-A177-3AD203B41FA5}">
                          <a16:colId xmlns:a16="http://schemas.microsoft.com/office/drawing/2014/main" val="4174238190"/>
                        </a:ext>
                      </a:extLst>
                    </a:gridCol>
                    <a:gridCol w="1149178">
                      <a:extLst>
                        <a:ext uri="{9D8B030D-6E8A-4147-A177-3AD203B41FA5}">
                          <a16:colId xmlns:a16="http://schemas.microsoft.com/office/drawing/2014/main" val="57051815"/>
                        </a:ext>
                      </a:extLst>
                    </a:gridCol>
                    <a:gridCol w="1087395">
                      <a:extLst>
                        <a:ext uri="{9D8B030D-6E8A-4147-A177-3AD203B41FA5}">
                          <a16:colId xmlns:a16="http://schemas.microsoft.com/office/drawing/2014/main" val="972500023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2749992202"/>
                        </a:ext>
                      </a:extLst>
                    </a:gridCol>
                    <a:gridCol w="827903">
                      <a:extLst>
                        <a:ext uri="{9D8B030D-6E8A-4147-A177-3AD203B41FA5}">
                          <a16:colId xmlns:a16="http://schemas.microsoft.com/office/drawing/2014/main" val="348149601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VN"/>
                            <a:t>Bộ dữ liệu (N)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V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VN"/>
                            <a:t>Thuật toán heuristic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339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05" t="-103279" r="-80411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036" t="-103279" r="-74460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0123" t="-103279" r="-53496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7297" t="-103279" r="-37135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638" t="-103279" r="-265426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6313" t="-103279" r="-17877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2778" t="-103279" r="-7777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853" t="-103279" r="-2941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02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718733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718733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706393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707898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0.0568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63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0.4517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0.1915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3213240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3213240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3099819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3143395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3118931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0.2779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05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0.9107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7287491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7287191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7088361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7097884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7093486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0.4032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06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5.6395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2.2880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33179184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33179184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31811181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31853151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31834650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5.0182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790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13.4830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4.4558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66355504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66355504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64996793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65007014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65001999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13.6390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77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200000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8.7749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/>
                            <a:t>138803904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136175310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VN"/>
                            <a:t>53.6161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1556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175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543606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sz="2100" err="1"/>
              <a:t>Thời</a:t>
            </a:r>
            <a:r>
              <a:rPr lang="en-US" sz="2100"/>
              <a:t> </a:t>
            </a:r>
            <a:r>
              <a:rPr lang="en-US" sz="2100" err="1"/>
              <a:t>gian</a:t>
            </a:r>
            <a:r>
              <a:rPr lang="en-US" sz="2100"/>
              <a:t> </a:t>
            </a:r>
            <a:r>
              <a:rPr lang="en-US" sz="2100" err="1"/>
              <a:t>chạy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phương</a:t>
            </a:r>
            <a:r>
              <a:rPr lang="en-US" sz="2100"/>
              <a:t> </a:t>
            </a:r>
            <a:r>
              <a:rPr lang="en-US" sz="2100" err="1"/>
              <a:t>pháp</a:t>
            </a:r>
            <a:endParaRPr lang="en-US" sz="2100"/>
          </a:p>
          <a:p>
            <a:pPr marL="50800" indent="0">
              <a:buNone/>
            </a:pPr>
            <a:r>
              <a:rPr lang="en-US" sz="2100" err="1"/>
              <a:t>Trường</a:t>
            </a:r>
            <a:r>
              <a:rPr lang="en-US" sz="2100"/>
              <a:t> </a:t>
            </a:r>
            <a:r>
              <a:rPr lang="en-US" sz="2100" err="1"/>
              <a:t>hợp</a:t>
            </a:r>
            <a:r>
              <a:rPr lang="en-US" sz="2100"/>
              <a:t> N </a:t>
            </a:r>
            <a:r>
              <a:rPr lang="en-US" sz="2100" err="1"/>
              <a:t>nhỏ</a:t>
            </a:r>
            <a:endParaRPr lang="en-US" sz="2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39A0B-7389-F419-4A08-56F66DC9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460752"/>
            <a:ext cx="5003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2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543606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sz="2100" err="1"/>
              <a:t>Thời</a:t>
            </a:r>
            <a:r>
              <a:rPr lang="en-US" sz="2100"/>
              <a:t> </a:t>
            </a:r>
            <a:r>
              <a:rPr lang="en-US" sz="2100" err="1"/>
              <a:t>gian</a:t>
            </a:r>
            <a:r>
              <a:rPr lang="en-US" sz="2100"/>
              <a:t> </a:t>
            </a:r>
            <a:r>
              <a:rPr lang="en-US" sz="2100" err="1"/>
              <a:t>chạy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phương</a:t>
            </a:r>
            <a:r>
              <a:rPr lang="en-US" sz="2100"/>
              <a:t> </a:t>
            </a:r>
            <a:r>
              <a:rPr lang="en-US" sz="2100" err="1"/>
              <a:t>pháp</a:t>
            </a:r>
            <a:endParaRPr lang="en-US" sz="2100"/>
          </a:p>
          <a:p>
            <a:pPr marL="50800" indent="0">
              <a:buNone/>
            </a:pPr>
            <a:r>
              <a:rPr lang="en-US" sz="2100" err="1"/>
              <a:t>Trường</a:t>
            </a:r>
            <a:r>
              <a:rPr lang="en-US" sz="2100"/>
              <a:t> </a:t>
            </a:r>
            <a:r>
              <a:rPr lang="en-US" sz="2100" err="1"/>
              <a:t>hợp</a:t>
            </a:r>
            <a:r>
              <a:rPr lang="en-US" sz="2100"/>
              <a:t> N </a:t>
            </a:r>
            <a:r>
              <a:rPr lang="en-US" sz="2100" err="1"/>
              <a:t>trung</a:t>
            </a:r>
            <a:r>
              <a:rPr lang="en-US" sz="2100"/>
              <a:t> </a:t>
            </a:r>
            <a:r>
              <a:rPr lang="en-US" sz="2100" err="1"/>
              <a:t>bình</a:t>
            </a:r>
            <a:endParaRPr lang="en-US" sz="2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0FC0D-A869-1ACC-89D4-D28CE42C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89" y="2536952"/>
            <a:ext cx="5207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559-62AD-9222-6548-701EC05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77" y="841248"/>
            <a:ext cx="8674100" cy="1543606"/>
          </a:xfrm>
        </p:spPr>
        <p:txBody>
          <a:bodyPr/>
          <a:lstStyle/>
          <a:p>
            <a:pPr marL="5080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pPr marL="50800" indent="0">
              <a:buNone/>
            </a:pPr>
            <a:r>
              <a:rPr lang="en-US" sz="2100" err="1"/>
              <a:t>Thời</a:t>
            </a:r>
            <a:r>
              <a:rPr lang="en-US" sz="2100"/>
              <a:t> </a:t>
            </a:r>
            <a:r>
              <a:rPr lang="en-US" sz="2100" err="1"/>
              <a:t>gian</a:t>
            </a:r>
            <a:r>
              <a:rPr lang="en-US" sz="2100"/>
              <a:t> </a:t>
            </a:r>
            <a:r>
              <a:rPr lang="en-US" sz="2100" err="1"/>
              <a:t>chạy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phương</a:t>
            </a:r>
            <a:r>
              <a:rPr lang="en-US" sz="2100"/>
              <a:t> </a:t>
            </a:r>
            <a:r>
              <a:rPr lang="en-US" sz="2100" err="1"/>
              <a:t>pháp</a:t>
            </a:r>
            <a:endParaRPr lang="en-US" sz="2100"/>
          </a:p>
          <a:p>
            <a:pPr marL="50800" indent="0">
              <a:buNone/>
            </a:pPr>
            <a:r>
              <a:rPr lang="en-US" sz="2100" err="1"/>
              <a:t>Trường</a:t>
            </a:r>
            <a:r>
              <a:rPr lang="en-US" sz="2100"/>
              <a:t> </a:t>
            </a:r>
            <a:r>
              <a:rPr lang="en-US" sz="2100" err="1"/>
              <a:t>hợp</a:t>
            </a:r>
            <a:r>
              <a:rPr lang="en-US" sz="2100"/>
              <a:t> N </a:t>
            </a:r>
            <a:r>
              <a:rPr lang="en-US" sz="2100" err="1"/>
              <a:t>lớn</a:t>
            </a:r>
            <a:endParaRPr lang="en-US" sz="2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E1E0E-FF64-604F-A94F-04995990BFD2}"/>
              </a:ext>
            </a:extLst>
          </p:cNvPr>
          <p:cNvSpPr txBox="1"/>
          <p:nvPr/>
        </p:nvSpPr>
        <p:spPr>
          <a:xfrm>
            <a:off x="803189" y="11986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CF72C-0845-D9A9-AA6E-15DC7487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2536952"/>
            <a:ext cx="4889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27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B0E6B3-230A-5282-CB36-3355E9F9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66937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37162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440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1800" err="1"/>
                        <a:t>Tên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thành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800"/>
                        <a:t>Công </a:t>
                      </a:r>
                      <a:r>
                        <a:rPr lang="en-VN" sz="1800" err="1"/>
                        <a:t>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1800"/>
                        <a:t>Chu </a:t>
                      </a:r>
                      <a:r>
                        <a:rPr lang="en-VN" sz="1800" err="1"/>
                        <a:t>Đình</a:t>
                      </a:r>
                      <a:r>
                        <a:rPr lang="en-VN" sz="1800"/>
                        <a:t> Đức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800" err="1"/>
                        <a:t>Nhánh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cận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3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1800"/>
                        <a:t>Dương Đức </a:t>
                      </a:r>
                      <a:r>
                        <a:rPr lang="en-VN" sz="1800" err="1"/>
                        <a:t>Trọng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800"/>
                        <a:t>MIP, </a:t>
                      </a:r>
                      <a:r>
                        <a:rPr lang="en-VN" sz="1800" err="1"/>
                        <a:t>mô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hình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hóa</a:t>
                      </a:r>
                      <a:endParaRPr lang="en-US" sz="18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9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1800"/>
                        <a:t>Nguyễn Hữu Hải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800" err="1"/>
                        <a:t>Xấp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xỉ</a:t>
                      </a:r>
                      <a:r>
                        <a:rPr lang="en-VN" sz="1800"/>
                        <a:t>, </a:t>
                      </a:r>
                      <a:r>
                        <a:rPr lang="en-VN" sz="1800" err="1"/>
                        <a:t>sinh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dữ</a:t>
                      </a:r>
                      <a:r>
                        <a:rPr lang="en-VN" sz="1800"/>
                        <a:t> </a:t>
                      </a:r>
                      <a:r>
                        <a:rPr lang="en-VN" sz="1800" err="1"/>
                        <a:t>liệu</a:t>
                      </a:r>
                      <a:endParaRPr lang="en-US" sz="18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3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1800" err="1"/>
                        <a:t>Trần</a:t>
                      </a:r>
                      <a:r>
                        <a:rPr lang="en-VN" sz="1800"/>
                        <a:t> Anh Vũ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800"/>
                        <a:t>Heuristic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5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4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1.  Mô tả bài toán</a:t>
            </a: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Một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công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ty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cung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cấp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thực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phẩm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nông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nghiệp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cần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sản xuất N sản phẩm 1, 2, …, N</a:t>
            </a:r>
            <a:endParaRPr lang="vi-VN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Chi phí </a:t>
            </a:r>
            <a:r>
              <a:rPr lang="en-US" sz="2400" err="1">
                <a:latin typeface="Lato"/>
                <a:ea typeface="Lato"/>
                <a:cs typeface="Lato"/>
                <a:sym typeface="Lato"/>
              </a:rPr>
              <a:t>để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sản xuất 1 đơn </a:t>
            </a:r>
            <a:r>
              <a:rPr lang="en-US" sz="2400" err="1"/>
              <a:t>vị</a:t>
            </a:r>
            <a:r>
              <a:rPr lang="en-US" sz="2400"/>
              <a:t> sản phẩm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c(</a:t>
            </a:r>
            <a:r>
              <a:rPr lang="en-US" sz="2400" err="1"/>
              <a:t>i</a:t>
            </a:r>
            <a:r>
              <a:rPr lang="en-US" sz="240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err="1"/>
              <a:t>Diện</a:t>
            </a:r>
            <a:r>
              <a:rPr lang="en-US" sz="2400"/>
              <a:t> </a:t>
            </a:r>
            <a:r>
              <a:rPr lang="en-US" sz="2400" err="1"/>
              <a:t>tích</a:t>
            </a:r>
            <a:r>
              <a:rPr lang="en-US" sz="2400"/>
              <a:t> </a:t>
            </a:r>
            <a:r>
              <a:rPr lang="en-US" sz="2400" err="1"/>
              <a:t>thửa</a:t>
            </a:r>
            <a:r>
              <a:rPr lang="en-US" sz="2400"/>
              <a:t> </a:t>
            </a:r>
            <a:r>
              <a:rPr lang="en-US" sz="2400" err="1"/>
              <a:t>ruộng</a:t>
            </a:r>
            <a:r>
              <a:rPr lang="en-US" sz="2400"/>
              <a:t> </a:t>
            </a:r>
            <a:r>
              <a:rPr lang="en-US" sz="2400" err="1"/>
              <a:t>cần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sản xuất 1 đơn </a:t>
            </a:r>
            <a:r>
              <a:rPr lang="en-US" sz="2400" err="1"/>
              <a:t>vị</a:t>
            </a:r>
            <a:r>
              <a:rPr lang="en-US" sz="2400"/>
              <a:t> sản phẩm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a(</a:t>
            </a:r>
            <a:r>
              <a:rPr lang="en-US" sz="2400" err="1"/>
              <a:t>i</a:t>
            </a:r>
            <a:r>
              <a:rPr lang="en-US" sz="240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Lợi </a:t>
            </a:r>
            <a:r>
              <a:rPr lang="en-US" sz="2400" err="1"/>
              <a:t>nhuận</a:t>
            </a:r>
            <a:r>
              <a:rPr lang="en-US" sz="2400"/>
              <a:t> </a:t>
            </a:r>
            <a:r>
              <a:rPr lang="en-US" sz="2400" err="1"/>
              <a:t>thu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sản xuất 1 đơn </a:t>
            </a:r>
            <a:r>
              <a:rPr lang="en-US" sz="2400" err="1"/>
              <a:t>vị</a:t>
            </a:r>
            <a:r>
              <a:rPr lang="en-US" sz="2400"/>
              <a:t> sản phẩm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f(</a:t>
            </a:r>
            <a:r>
              <a:rPr lang="en-US" sz="2400" err="1"/>
              <a:t>i</a:t>
            </a:r>
            <a:r>
              <a:rPr lang="en-US" sz="240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err="1"/>
              <a:t>Biết</a:t>
            </a:r>
            <a:r>
              <a:rPr lang="en-US" sz="2400"/>
              <a:t> </a:t>
            </a:r>
            <a:r>
              <a:rPr lang="en-US" sz="2400" err="1"/>
              <a:t>rằng</a:t>
            </a:r>
            <a:r>
              <a:rPr lang="en-US" sz="2400"/>
              <a:t> m(</a:t>
            </a:r>
            <a:r>
              <a:rPr lang="en-US" sz="2400" err="1"/>
              <a:t>i</a:t>
            </a:r>
            <a:r>
              <a:rPr lang="en-US" sz="2400"/>
              <a:t>)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đơn </a:t>
            </a:r>
            <a:r>
              <a:rPr lang="en-US" sz="2400" err="1"/>
              <a:t>vị</a:t>
            </a:r>
            <a:r>
              <a:rPr lang="en-US" sz="2400"/>
              <a:t> sản phẩm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tối</a:t>
            </a:r>
            <a:r>
              <a:rPr lang="en-US" sz="2400"/>
              <a:t> </a:t>
            </a:r>
            <a:r>
              <a:rPr lang="en-US" sz="2400" err="1"/>
              <a:t>thiểu</a:t>
            </a:r>
            <a:r>
              <a:rPr lang="en-US" sz="2400"/>
              <a:t> </a:t>
            </a:r>
            <a:r>
              <a:rPr lang="en-US" sz="2400" err="1"/>
              <a:t>cần</a:t>
            </a:r>
            <a:r>
              <a:rPr lang="en-US" sz="2400"/>
              <a:t> sản xuất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quyết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sản xuất sản phẩm </a:t>
            </a:r>
            <a:r>
              <a:rPr lang="en-US" sz="2400" err="1"/>
              <a:t>đó</a:t>
            </a:r>
            <a:endParaRPr lang="en-US"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err="1"/>
              <a:t>Tổng</a:t>
            </a:r>
            <a:r>
              <a:rPr lang="en-US" sz="2400"/>
              <a:t> </a:t>
            </a:r>
            <a:r>
              <a:rPr lang="en-US" sz="2400" err="1"/>
              <a:t>diện</a:t>
            </a:r>
            <a:r>
              <a:rPr lang="en-US" sz="2400"/>
              <a:t> </a:t>
            </a:r>
            <a:r>
              <a:rPr lang="en-US" sz="2400" err="1"/>
              <a:t>tích</a:t>
            </a:r>
            <a:r>
              <a:rPr lang="en-US" sz="2400"/>
              <a:t> </a:t>
            </a:r>
            <a:r>
              <a:rPr lang="en-US" sz="2400" err="1"/>
              <a:t>thửa</a:t>
            </a:r>
            <a:r>
              <a:rPr lang="en-US" sz="2400"/>
              <a:t> </a:t>
            </a:r>
            <a:r>
              <a:rPr lang="en-US" sz="2400" err="1"/>
              <a:t>ruộng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Hãy </a:t>
            </a:r>
            <a:r>
              <a:rPr lang="en-US" sz="2400" err="1"/>
              <a:t>lập</a:t>
            </a:r>
            <a:r>
              <a:rPr lang="en-US" sz="2400"/>
              <a:t> </a:t>
            </a:r>
            <a:r>
              <a:rPr lang="en-US" sz="2400" err="1"/>
              <a:t>kế</a:t>
            </a:r>
            <a:r>
              <a:rPr lang="en-US" sz="2400"/>
              <a:t> </a:t>
            </a:r>
            <a:r>
              <a:rPr lang="en-US" sz="2400" err="1"/>
              <a:t>hoạch</a:t>
            </a:r>
            <a:r>
              <a:rPr lang="en-US" sz="2400"/>
              <a:t> sản xuất </a:t>
            </a:r>
            <a:r>
              <a:rPr lang="en-US" sz="2400" err="1"/>
              <a:t>sao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tổng</a:t>
            </a:r>
            <a:r>
              <a:rPr lang="en-US" sz="2400"/>
              <a:t> lợi </a:t>
            </a:r>
            <a:r>
              <a:rPr lang="en-US" sz="2400" err="1"/>
              <a:t>nhuận</a:t>
            </a:r>
            <a:r>
              <a:rPr lang="en-US" sz="2400"/>
              <a:t> </a:t>
            </a:r>
            <a:r>
              <a:rPr lang="en-US" sz="2400" err="1"/>
              <a:t>thu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lớn </a:t>
            </a:r>
            <a:r>
              <a:rPr lang="en-US" sz="2400" err="1"/>
              <a:t>nhất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tổng</a:t>
            </a:r>
            <a:r>
              <a:rPr lang="en-US" sz="2400"/>
              <a:t> chi phí sản xuất nhỏ </a:t>
            </a:r>
            <a:r>
              <a:rPr lang="en-US" sz="2400" err="1"/>
              <a:t>hơn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bằng</a:t>
            </a:r>
            <a:r>
              <a:rPr lang="en-US" sz="2400"/>
              <a:t> </a:t>
            </a:r>
            <a:r>
              <a:rPr lang="en-US" sz="2400" err="1"/>
              <a:t>một</a:t>
            </a:r>
            <a:r>
              <a:rPr lang="en-US" sz="2400"/>
              <a:t> giá </a:t>
            </a:r>
            <a:r>
              <a:rPr lang="en-US" sz="2400" err="1"/>
              <a:t>trị</a:t>
            </a:r>
            <a:r>
              <a:rPr lang="en-US" sz="2400"/>
              <a:t> C</a:t>
            </a:r>
            <a:endParaRPr lang="vi-V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1.  Mô tả bài toán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49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6" y="841247"/>
                <a:ext cx="8673847" cy="4534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buSzPts val="2400"/>
                </a:pPr>
                <a:r>
                  <a:rPr lang="en-US" sz="2400">
                    <a:latin typeface="Lato"/>
                    <a:ea typeface="Lato"/>
                    <a:cs typeface="Lato"/>
                    <a:sym typeface="Lato"/>
                  </a:rPr>
                  <a:t>Input:</a:t>
                </a:r>
                <a:endParaRPr lang="en-US"/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Char char="•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1: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Ghi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N, A, C</a:t>
                </a:r>
              </a:p>
              <a:p>
                <a:pPr marL="685800" lvl="1" indent="-228600">
                  <a:buSzPts val="2000"/>
                </a:pPr>
                <a:r>
                  <a:rPr lang="en-US" err="1"/>
                  <a:t>Dòng</a:t>
                </a:r>
                <a:r>
                  <a:rPr lang="en-US"/>
                  <a:t> 2: </a:t>
                </a:r>
                <a:r>
                  <a:rPr lang="en-US" err="1"/>
                  <a:t>ghi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  <a:p>
                <a:pPr marL="685800" lvl="1" indent="-228600">
                  <a:buSzPts val="2000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3: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ghi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685800" lvl="1" indent="-228600">
                  <a:buSzPts val="2000"/>
                </a:pPr>
                <a:r>
                  <a:rPr lang="en-US"/>
                  <a:t>Dòng 4: </a:t>
                </a:r>
                <a:r>
                  <a:rPr lang="en-US" err="1"/>
                  <a:t>ghi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Lato"/>
                  <a:ea typeface="Lato"/>
                  <a:cs typeface="Lato"/>
                  <a:sym typeface="Lato"/>
                </a:endParaRPr>
              </a:p>
              <a:p>
                <a:pPr marL="685800" lvl="1" indent="-228600">
                  <a:buSzPts val="2000"/>
                </a:pP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Dòng 5: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ghi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228600" indent="-228600">
                  <a:buSzPts val="2000"/>
                </a:pPr>
                <a:r>
                  <a:rPr lang="en-US" sz="2400"/>
                  <a:t>Output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		</a:t>
                </a:r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 1: Name: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tên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instance</a:t>
                </a:r>
                <a:endParaRPr lang="en-US"/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 2: Time: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thời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gian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chạy</a:t>
                </a:r>
                <a:endParaRPr lang="en-US"/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3: Result: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kết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quả</a:t>
                </a:r>
                <a:endParaRPr lang="en-US" sz="2400"/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err="1">
                    <a:latin typeface="Lato"/>
                    <a:ea typeface="Lato"/>
                    <a:cs typeface="Lato"/>
                    <a:sym typeface="Lato"/>
                  </a:rPr>
                  <a:t>Dòng</a:t>
                </a: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 4: Solution: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cần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xuất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N </a:t>
                </a:r>
                <a:r>
                  <a:rPr lang="en-US" err="1"/>
                  <a:t>loại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endParaRPr lang="en-US" sz="2400"/>
              </a:p>
              <a:p>
                <a:pPr marL="228600" lvl="0" indent="-762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/>
              </a:p>
              <a:p>
                <a:pPr marL="228600" lvl="0" indent="-762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sz="2400"/>
              </a:p>
            </p:txBody>
          </p:sp>
        </mc:Choice>
        <mc:Fallback xmlns="">
          <p:sp>
            <p:nvSpPr>
              <p:cNvPr id="49" name="Google Shape;49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6" y="841247"/>
                <a:ext cx="8673847" cy="4534066"/>
              </a:xfrm>
              <a:prstGeom prst="rect">
                <a:avLst/>
              </a:prstGeom>
              <a:blipFill>
                <a:blip r:embed="rId3"/>
                <a:stretch>
                  <a:fillRect l="-985" t="-1882" b="-8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Hướng tiếp cận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Phương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nhánh</a:t>
            </a:r>
            <a:r>
              <a:rPr lang="en-US"/>
              <a:t> </a:t>
            </a:r>
            <a:r>
              <a:rPr lang="en-US" err="1"/>
              <a:t>cận</a:t>
            </a:r>
            <a:endParaRPr lang="en-US"/>
          </a:p>
          <a:p>
            <a:pPr marL="685800" lvl="1" indent="-228600">
              <a:spcBef>
                <a:spcPts val="0"/>
              </a:spcBef>
            </a:pPr>
            <a:r>
              <a:rPr lang="en-US"/>
              <a:t>Phương </a:t>
            </a:r>
            <a:r>
              <a:rPr lang="en-US" err="1"/>
              <a:t>pháp</a:t>
            </a:r>
            <a:r>
              <a:rPr lang="en-US"/>
              <a:t> MIP</a:t>
            </a:r>
          </a:p>
          <a:p>
            <a:pPr marL="685800" lvl="1" indent="-228600"/>
            <a:r>
              <a:rPr lang="en-US"/>
              <a:t>Phương </a:t>
            </a:r>
            <a:r>
              <a:rPr lang="en-US" err="1"/>
              <a:t>pháp</a:t>
            </a:r>
            <a:r>
              <a:rPr lang="en-US"/>
              <a:t> </a:t>
            </a:r>
            <a:r>
              <a:rPr lang="en-US" err="1"/>
              <a:t>xấp</a:t>
            </a:r>
            <a:r>
              <a:rPr lang="en-US"/>
              <a:t> </a:t>
            </a:r>
            <a:r>
              <a:rPr lang="en-US" err="1"/>
              <a:t>xỉ</a:t>
            </a:r>
            <a:endParaRPr lang="en-US"/>
          </a:p>
          <a:p>
            <a:pPr marL="685800" lvl="1" indent="-228600"/>
            <a:r>
              <a:rPr lang="en-US"/>
              <a:t>Phương pháp heuristics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2. Mô hình hóa bài toán</a:t>
            </a: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02170" y="734921"/>
            <a:ext cx="8700681" cy="532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>
                <a:latin typeface="Lato"/>
                <a:ea typeface="Lato"/>
                <a:cs typeface="Lato"/>
                <a:sym typeface="Lato"/>
              </a:rPr>
              <a:t>Biến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US" baseline="-25000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số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đơn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vị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phẩm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xuất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của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phẩm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thứ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i</a:t>
            </a:r>
            <a:endParaRPr lang="en-US">
              <a:latin typeface="Lato"/>
              <a:ea typeface="Lato"/>
              <a:cs typeface="Lato"/>
              <a:sym typeface="Lat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  (</a:t>
            </a:r>
            <a:r>
              <a:rPr lang="en-US" err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= 1,...,N)</a:t>
            </a:r>
          </a:p>
        </p:txBody>
      </p:sp>
    </p:spTree>
    <p:extLst>
      <p:ext uri="{BB962C8B-B14F-4D97-AF65-F5344CB8AC3E}">
        <p14:creationId xmlns:p14="http://schemas.microsoft.com/office/powerpoint/2010/main" val="375562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Mô hình hóa bài toán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676391"/>
                <a:ext cx="8886751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Ràng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buộc</a:t>
                </a:r>
                <a:endParaRPr lang="vi-VN">
                  <a:latin typeface="Lato"/>
                  <a:ea typeface="Lato"/>
                  <a:cs typeface="Lato"/>
                  <a:sym typeface="Lato"/>
                </a:endParaRPr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Tổng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chi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phí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sản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xuất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nhỏ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hơn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vi-VN" err="1">
                    <a:latin typeface="Lato"/>
                    <a:ea typeface="Lato"/>
                    <a:cs typeface="Lato"/>
                    <a:sym typeface="Lato"/>
                  </a:rPr>
                  <a:t>bằng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 C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i="1" smtClean="0">
                              <a:latin typeface="Cambria Math" panose="02040503050406030204" pitchFamily="18" charset="0"/>
                              <a:ea typeface="Lato"/>
                              <a:sym typeface="Lat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Lato"/>
                              <a:sym typeface="Lato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o"/>
                              <a:sym typeface="Lato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o"/>
                              <a:sym typeface="Lato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m:t>𝐶</m:t>
                      </m:r>
                    </m:oMath>
                  </m:oMathPara>
                </a14:m>
                <a:endParaRPr lang="ar-AE">
                  <a:latin typeface="Lato"/>
                  <a:ea typeface="Lato"/>
                  <a:cs typeface="Lato"/>
                  <a:sym typeface="Lato"/>
                </a:endParaRPr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vi-VN"/>
                  <a:t>Diện tích sản xuất nhỏ hơn bằng 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ar-AE"/>
              </a:p>
              <a:p>
                <a:pPr marL="685800" lvl="1" indent="-228600"/>
                <a:r>
                  <a:rPr lang="vi-VN"/>
                  <a:t>Số đơn vị sản phẩm sản xuất ứng với mỗi loại sản phẩm i </a:t>
                </a:r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phải lớn hơn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𝑖</m:t>
                        </m:r>
                      </m:sub>
                    </m:sSub>
                  </m:oMath>
                </a14:m>
                <a:endParaRPr lang="en-US"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vi-VN"/>
              </a:p>
              <a:p>
                <a:pPr marL="228600" lvl="0" indent="-228600"/>
                <a:r>
                  <a:rPr lang="vi-VN">
                    <a:latin typeface="Lato"/>
                    <a:ea typeface="Lato"/>
                    <a:cs typeface="Lato"/>
                    <a:sym typeface="Lato"/>
                  </a:rPr>
                  <a:t>Mục tiêu: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m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ax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)</m:t>
                    </m:r>
                  </m:oMath>
                </a14:m>
                <a:endParaRPr lang="vi-VN"/>
              </a:p>
              <a:p>
                <a:pPr marL="685800" lvl="1" indent="-762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vi-VN">
                  <a:latin typeface="Lato"/>
                  <a:ea typeface="Lato"/>
                  <a:cs typeface="Lato"/>
                  <a:sym typeface="Lato"/>
                </a:endParaRPr>
              </a:p>
              <a:p>
                <a:pPr marL="685800" lvl="1" indent="-762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vi-VN"/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/>
              </a:p>
            </p:txBody>
          </p:sp>
        </mc:Choice>
        <mc:Fallback xmlns="">
          <p:sp>
            <p:nvSpPr>
              <p:cNvPr id="70" name="Google Shape;70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676391"/>
                <a:ext cx="8886751" cy="5303393"/>
              </a:xfrm>
              <a:prstGeom prst="rect">
                <a:avLst/>
              </a:prstGeom>
              <a:blipFill>
                <a:blip r:embed="rId3"/>
                <a:stretch>
                  <a:fillRect l="-1235"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EEC42-66A0-1AB8-1160-08FE55A8F2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DC3D4-0DC2-B207-0F32-080F9E97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nhánh</a:t>
            </a:r>
            <a:r>
              <a:rPr lang="en-US"/>
              <a:t> </a:t>
            </a:r>
            <a:r>
              <a:rPr lang="en-US" err="1"/>
              <a:t>cận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8E9EBDA-491F-A41A-F220-DF6557B616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Tính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err="1"/>
                  <a:t>với</a:t>
                </a:r>
                <a:r>
                  <a:rPr lang="en-US"/>
                  <a:t> k </a:t>
                </a:r>
                <a:r>
                  <a:rPr lang="en-US" err="1"/>
                  <a:t>từ</a:t>
                </a:r>
                <a:r>
                  <a:rPr lang="en-US"/>
                  <a:t> 1 </a:t>
                </a:r>
                <a:r>
                  <a:rPr lang="en-US" err="1"/>
                  <a:t>đến</a:t>
                </a:r>
                <a:r>
                  <a:rPr lang="en-US"/>
                  <a:t> N</a:t>
                </a:r>
              </a:p>
              <a:p>
                <a:r>
                  <a:rPr lang="en-US"/>
                  <a:t>Quay </a:t>
                </a:r>
                <a:r>
                  <a:rPr lang="en-US" err="1"/>
                  <a:t>lui</a:t>
                </a:r>
                <a:r>
                  <a:rPr lang="en-US"/>
                  <a:t>: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branch_bound</a:t>
                </a:r>
                <a:r>
                  <a:rPr lang="en-US"/>
                  <a:t>(k) </a:t>
                </a:r>
                <a:r>
                  <a:rPr lang="en-US" err="1"/>
                  <a:t>sẽ</a:t>
                </a:r>
                <a:r>
                  <a:rPr lang="en-US"/>
                  <a:t> </a:t>
                </a:r>
                <a:r>
                  <a:rPr lang="en-US" err="1"/>
                  <a:t>tìm</a:t>
                </a:r>
                <a:r>
                  <a:rPr lang="en-US"/>
                  <a:t> </a:t>
                </a:r>
                <a:r>
                  <a:rPr lang="en-US" err="1"/>
                  <a:t>thành</a:t>
                </a:r>
                <a:r>
                  <a:rPr lang="en-US"/>
                  <a:t> </a:t>
                </a:r>
                <a:r>
                  <a:rPr lang="en-US" err="1"/>
                  <a:t>phần</a:t>
                </a:r>
                <a:r>
                  <a:rPr lang="en-US"/>
                  <a:t> </a:t>
                </a:r>
                <a:r>
                  <a:rPr lang="en-US" err="1"/>
                  <a:t>lời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bằng</a:t>
                </a:r>
                <a:r>
                  <a:rPr lang="en-US"/>
                  <a:t> </a:t>
                </a:r>
                <a:r>
                  <a:rPr lang="en-US" err="1"/>
                  <a:t>cách</a:t>
                </a:r>
                <a:r>
                  <a:rPr lang="en-US"/>
                  <a:t> </a:t>
                </a:r>
                <a:r>
                  <a:rPr lang="en-US" err="1"/>
                  <a:t>duyệt</a:t>
                </a:r>
                <a:r>
                  <a:rPr lang="en-US"/>
                  <a:t> </a:t>
                </a:r>
                <a:r>
                  <a:rPr lang="en-US" err="1"/>
                  <a:t>từ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tới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r>
                  <a:rPr lang="en-US"/>
                  <a:t>Nhánh </a:t>
                </a:r>
                <a:r>
                  <a:rPr lang="en-US" err="1"/>
                  <a:t>cận</a:t>
                </a:r>
                <a:r>
                  <a:rPr lang="en-US"/>
                  <a:t>: </a:t>
                </a:r>
                <a:r>
                  <a:rPr lang="en-US" err="1"/>
                  <a:t>sau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</a:t>
                </a:r>
                <a:r>
                  <a:rPr lang="en-US" err="1"/>
                  <a:t>xây</a:t>
                </a:r>
                <a:r>
                  <a:rPr lang="en-US"/>
                  <a:t> </a:t>
                </a:r>
                <a:r>
                  <a:rPr lang="en-US" err="1"/>
                  <a:t>dựng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lời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bộ</a:t>
                </a:r>
                <a:r>
                  <a:rPr lang="en-US"/>
                  <a:t> </a:t>
                </a:r>
                <a:r>
                  <a:rPr lang="en-US" err="1"/>
                  <a:t>phận</a:t>
                </a:r>
                <a:r>
                  <a:rPr lang="en-US"/>
                  <a:t> </a:t>
                </a:r>
                <a:r>
                  <a:rPr lang="en-US" err="1"/>
                  <a:t>cấp</a:t>
                </a:r>
                <a:r>
                  <a:rPr lang="en-US"/>
                  <a:t> k-1</a:t>
                </a:r>
              </a:p>
              <a:p>
                <a:pPr lvl="2">
                  <a:buSzPts val="2800"/>
                </a:pPr>
                <a:r>
                  <a:rPr lang="en-US" err="1"/>
                  <a:t>Diện</a:t>
                </a:r>
                <a:r>
                  <a:rPr lang="en-US"/>
                  <a:t> </a:t>
                </a:r>
                <a:r>
                  <a:rPr lang="en-US" err="1"/>
                  <a:t>tích</a:t>
                </a:r>
                <a:r>
                  <a:rPr lang="en-US"/>
                  <a:t> </a:t>
                </a:r>
                <a:r>
                  <a:rPr lang="en-US" err="1"/>
                  <a:t>còn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A – land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dùng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xuất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phầm</a:t>
                </a:r>
                <a:r>
                  <a:rPr lang="en-US"/>
                  <a:t> </a:t>
                </a:r>
                <a:r>
                  <a:rPr lang="en-US" err="1"/>
                  <a:t>loại</a:t>
                </a:r>
                <a:r>
                  <a:rPr lang="en-US"/>
                  <a:t> </a:t>
                </a:r>
                <a:r>
                  <a:rPr lang="en-US" err="1"/>
                  <a:t>i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endParaRPr lang="en-US"/>
              </a:p>
              <a:p>
                <a:pPr lvl="2">
                  <a:buSzPts val="2800"/>
                </a:pPr>
                <a:r>
                  <a:rPr lang="en-US" err="1"/>
                  <a:t>Lượng</a:t>
                </a:r>
                <a:r>
                  <a:rPr lang="en-US"/>
                  <a:t> chi </a:t>
                </a:r>
                <a:r>
                  <a:rPr lang="en-US" err="1"/>
                  <a:t>phí</a:t>
                </a:r>
                <a:r>
                  <a:rPr lang="en-US"/>
                  <a:t> </a:t>
                </a:r>
                <a:r>
                  <a:rPr lang="en-US" err="1"/>
                  <a:t>còn</a:t>
                </a:r>
                <a:r>
                  <a:rPr lang="en-US"/>
                  <a:t> </a:t>
                </a:r>
                <a:r>
                  <a:rPr lang="en-US" err="1"/>
                  <a:t>lại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C – cost </a:t>
                </a:r>
                <a:r>
                  <a:rPr lang="en-US" err="1"/>
                  <a:t>được</a:t>
                </a:r>
                <a:r>
                  <a:rPr lang="en-US"/>
                  <a:t> </a:t>
                </a:r>
                <a:r>
                  <a:rPr lang="en-US" err="1"/>
                  <a:t>dùng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xuất</a:t>
                </a:r>
                <a:r>
                  <a:rPr lang="en-US"/>
                  <a:t> </a:t>
                </a:r>
                <a:r>
                  <a:rPr lang="en-US" err="1"/>
                  <a:t>sản</a:t>
                </a:r>
                <a:r>
                  <a:rPr lang="en-US"/>
                  <a:t> </a:t>
                </a:r>
                <a:r>
                  <a:rPr lang="en-US" err="1"/>
                  <a:t>phẩm</a:t>
                </a:r>
                <a:r>
                  <a:rPr lang="en-US"/>
                  <a:t> </a:t>
                </a:r>
                <a:r>
                  <a:rPr lang="en-US" err="1"/>
                  <a:t>loại</a:t>
                </a:r>
                <a:r>
                  <a:rPr lang="en-US"/>
                  <a:t> j </a:t>
                </a:r>
                <a:r>
                  <a:rPr lang="en-US" err="1"/>
                  <a:t>có</a:t>
                </a:r>
                <a:r>
                  <a:rPr lang="en-US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endParaRPr lang="en-US"/>
              </a:p>
              <a:p>
                <a:pPr lvl="2">
                  <a:buSzPts val="2800"/>
                </a:pPr>
                <a:r>
                  <a:rPr lang="en-US" err="1"/>
                  <a:t>Lợi</a:t>
                </a:r>
                <a:r>
                  <a:rPr lang="en-US"/>
                  <a:t> </a:t>
                </a:r>
                <a:r>
                  <a:rPr lang="en-US" err="1"/>
                  <a:t>nhuận</a:t>
                </a:r>
                <a:r>
                  <a:rPr lang="en-US"/>
                  <a:t> </a:t>
                </a:r>
                <a:r>
                  <a:rPr lang="en-US" err="1"/>
                  <a:t>hiện</a:t>
                </a:r>
                <a:r>
                  <a:rPr lang="en-US"/>
                  <a:t> </a:t>
                </a:r>
                <a:r>
                  <a:rPr lang="en-US" err="1"/>
                  <a:t>tại</a:t>
                </a:r>
                <a:r>
                  <a:rPr lang="en-US"/>
                  <a:t> + </a:t>
                </a:r>
                <a:r>
                  <a:rPr lang="en-US" err="1"/>
                  <a:t>lợi</a:t>
                </a:r>
                <a:r>
                  <a:rPr lang="en-US"/>
                  <a:t> </a:t>
                </a:r>
                <a:r>
                  <a:rPr lang="en-US" err="1"/>
                  <a:t>nhuận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nhất</a:t>
                </a:r>
                <a:r>
                  <a:rPr lang="en-US"/>
                  <a:t> </a:t>
                </a:r>
                <a:r>
                  <a:rPr lang="en-US" err="1"/>
                  <a:t>còn</a:t>
                </a:r>
                <a:r>
                  <a:rPr lang="en-US"/>
                  <a:t> </a:t>
                </a:r>
                <a:r>
                  <a:rPr lang="en-US" err="1"/>
                  <a:t>lại</a:t>
                </a:r>
                <a:r>
                  <a:rPr lang="en-US"/>
                  <a:t> </a:t>
                </a:r>
                <a:r>
                  <a:rPr lang="en-US" err="1"/>
                  <a:t>nếu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hơn</a:t>
                </a:r>
                <a:r>
                  <a:rPr lang="en-US"/>
                  <a:t> best </a:t>
                </a:r>
                <a:r>
                  <a:rPr lang="en-US" err="1"/>
                  <a:t>thì</a:t>
                </a:r>
                <a:r>
                  <a:rPr lang="en-US"/>
                  <a:t> </a:t>
                </a:r>
                <a:r>
                  <a:rPr lang="en-US" err="1"/>
                  <a:t>thực</a:t>
                </a:r>
                <a:r>
                  <a:rPr lang="en-US"/>
                  <a:t> </a:t>
                </a:r>
                <a:r>
                  <a:rPr lang="en-US" err="1"/>
                  <a:t>hiện</a:t>
                </a:r>
                <a:r>
                  <a:rPr lang="en-US"/>
                  <a:t> </a:t>
                </a:r>
                <a:r>
                  <a:rPr lang="en-US" err="1"/>
                  <a:t>branh_bound</a:t>
                </a:r>
                <a:r>
                  <a:rPr lang="en-US"/>
                  <a:t>(k)</a:t>
                </a:r>
              </a:p>
              <a:p>
                <a:pPr lvl="2">
                  <a:buSzPts val="2800"/>
                </a:pPr>
                <a:endParaRPr lang="en-US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8E9EBDA-491F-A41A-F220-DF6557B61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03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MIP 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5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Bài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hóa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bài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quy</a:t>
                </a:r>
                <a:r>
                  <a:rPr lang="en-US"/>
                  <a:t> </a:t>
                </a:r>
                <a:r>
                  <a:rPr lang="en-US" err="1"/>
                  <a:t>hoạch</a:t>
                </a:r>
                <a:r>
                  <a:rPr lang="en-US"/>
                  <a:t> </a:t>
                </a:r>
                <a:r>
                  <a:rPr lang="en-US" err="1"/>
                  <a:t>nguyên</a:t>
                </a:r>
                <a:r>
                  <a:rPr lang="en-US"/>
                  <a:t> </a:t>
                </a:r>
                <a:r>
                  <a:rPr lang="en-US" err="1"/>
                  <a:t>tuyến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</a:p>
              <a:p>
                <a:pPr marL="228600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b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+2)×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err="1"/>
                  <a:t>Cài</a:t>
                </a:r>
                <a:r>
                  <a:rPr lang="en-US"/>
                  <a:t> </a:t>
                </a:r>
                <a:r>
                  <a:rPr lang="en-US" err="1"/>
                  <a:t>đặt</a:t>
                </a:r>
                <a:r>
                  <a:rPr lang="en-US"/>
                  <a:t> </a:t>
                </a:r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bằng</a:t>
                </a:r>
                <a:r>
                  <a:rPr lang="en-US"/>
                  <a:t> </a:t>
                </a:r>
                <a:r>
                  <a:rPr lang="en-US" err="1"/>
                  <a:t>công</a:t>
                </a:r>
                <a:r>
                  <a:rPr lang="en-US"/>
                  <a:t> </a:t>
                </a:r>
                <a:r>
                  <a:rPr lang="en-US" err="1"/>
                  <a:t>cụ</a:t>
                </a:r>
                <a:r>
                  <a:rPr lang="en-US"/>
                  <a:t> </a:t>
                </a:r>
                <a:r>
                  <a:rPr lang="en-US" err="1"/>
                  <a:t>ortools</a:t>
                </a:r>
                <a:endParaRPr lang="en-US"/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/>
                  <a:t>Solver ‘SCIP’ </a:t>
                </a:r>
              </a:p>
              <a:p>
                <a:pPr marL="228600" indent="-228600">
                  <a:spcBef>
                    <a:spcPts val="0"/>
                  </a:spcBef>
                </a:pPr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endParaRPr lang="en-US"/>
              </a:p>
              <a:p>
                <a:pPr marL="228600" indent="-228600">
                  <a:spcBef>
                    <a:spcPts val="0"/>
                  </a:spcBef>
                </a:pPr>
                <a:endParaRPr lang="en-US"/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/>
              </a:p>
            </p:txBody>
          </p:sp>
        </mc:Choice>
        <mc:Fallback xmlns="">
          <p:sp>
            <p:nvSpPr>
              <p:cNvPr id="35" name="Google Shape;35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077" y="841247"/>
                <a:ext cx="8674100" cy="5303393"/>
              </a:xfrm>
              <a:prstGeom prst="rect">
                <a:avLst/>
              </a:prstGeom>
              <a:blipFill>
                <a:blip r:embed="rId3"/>
                <a:stretch>
                  <a:fillRect l="-1266"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9D7FCF6-CE74-649D-67C3-CD9F7731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46" y="2893251"/>
            <a:ext cx="7110707" cy="32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1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2" ma:contentTypeDescription="Create a new document." ma:contentTypeScope="" ma:versionID="2789a12cbb70f42b5e8ee0b046999619">
  <xsd:schema xmlns:xsd="http://www.w3.org/2001/XMLSchema" xmlns:xs="http://www.w3.org/2001/XMLSchema" xmlns:p="http://schemas.microsoft.com/office/2006/metadata/properties" xmlns:ns2="70b3ff9a-6043-49d4-a182-de05a6beabab" targetNamespace="http://schemas.microsoft.com/office/2006/metadata/properties" ma:root="true" ma:fieldsID="f347d5dff8e05398438b6aee87259d11" ns2:_="">
    <xsd:import namespace="70b3ff9a-6043-49d4-a182-de05a6bea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7F1F6B-1DCE-42F1-9BEF-6B04BE183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BECDC-CD4B-41DB-B2AC-B51F36900D94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0b3ff9a-6043-49d4-a182-de05a6beabab"/>
  </ds:schemaRefs>
</ds:datastoreItem>
</file>

<file path=customXml/itemProps3.xml><?xml version="1.0" encoding="utf-8"?>
<ds:datastoreItem xmlns:ds="http://schemas.openxmlformats.org/officeDocument/2006/customXml" ds:itemID="{505E7A29-4D8F-47E4-8AEF-6A8AAE5839B5}">
  <ds:schemaRefs>
    <ds:schemaRef ds:uri="70b3ff9a-6043-49d4-a182-de05a6beab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Microsoft Macintosh PowerPoint</Application>
  <PresentationFormat>On-screen Show (4:3)</PresentationFormat>
  <Paragraphs>457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Lato</vt:lpstr>
      <vt:lpstr>Calibri</vt:lpstr>
      <vt:lpstr>Cambria Math</vt:lpstr>
      <vt:lpstr>Arial</vt:lpstr>
      <vt:lpstr>Office Theme</vt:lpstr>
      <vt:lpstr>PowerPoint Presentation</vt:lpstr>
      <vt:lpstr>Nội dung</vt:lpstr>
      <vt:lpstr>1.  Mô tả bài toán</vt:lpstr>
      <vt:lpstr>1.  Mô tả bài toán</vt:lpstr>
      <vt:lpstr>Hướng tiếp cận</vt:lpstr>
      <vt:lpstr>2. Mô hình hóa bài toán</vt:lpstr>
      <vt:lpstr>Mô hình hóa bài toán</vt:lpstr>
      <vt:lpstr>Thuật toán nhánh cận</vt:lpstr>
      <vt:lpstr>Phương pháp MIP </vt:lpstr>
      <vt:lpstr>Phương pháp MIP </vt:lpstr>
      <vt:lpstr>Phương pháp xấp xỉ</vt:lpstr>
      <vt:lpstr>Phương pháp xấp xỉ</vt:lpstr>
      <vt:lpstr>Phương pháp xấp xỉ</vt:lpstr>
      <vt:lpstr>Phương pháp xấp xỉ</vt:lpstr>
      <vt:lpstr>Phương pháp xấp xỉ</vt:lpstr>
      <vt:lpstr>Phương pháp heuristic</vt:lpstr>
      <vt:lpstr>Phương pháp heuristic</vt:lpstr>
      <vt:lpstr>Phương pháp heuristic</vt:lpstr>
      <vt:lpstr>Phương pháp heuristic</vt:lpstr>
      <vt:lpstr>Thực nghiệm</vt:lpstr>
      <vt:lpstr>Thực nghiệm</vt:lpstr>
      <vt:lpstr>Thực nghiệm</vt:lpstr>
      <vt:lpstr>Thực nghiệm</vt:lpstr>
      <vt:lpstr>Thực nghiệm</vt:lpstr>
      <vt:lpstr>Thực nghiệm</vt:lpstr>
      <vt:lpstr>Thực nghiệm</vt:lpstr>
      <vt:lpstr>Phân công công việc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ANH VU 20183674</cp:lastModifiedBy>
  <cp:revision>2</cp:revision>
  <dcterms:created xsi:type="dcterms:W3CDTF">2021-05-28T04:32:29Z</dcterms:created>
  <dcterms:modified xsi:type="dcterms:W3CDTF">2022-08-04T02:06:56Z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0x0101006B9301CC6265AF4F8BA1325538829AC8</vt:lpwstr>
  </property>
</Properties>
</file>